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13.xml" ContentType="application/vnd.ms-office.drawingml.diagramDrawing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vml" ContentType="application/vnd.openxmlformats-officedocument.vmlDrawing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9" r:id="rId1"/>
    <p:sldMasterId id="2147483841" r:id="rId2"/>
    <p:sldMasterId id="2147483853" r:id="rId3"/>
    <p:sldMasterId id="2147483865" r:id="rId4"/>
    <p:sldMasterId id="2147484155" r:id="rId5"/>
    <p:sldMasterId id="2147484579" r:id="rId6"/>
    <p:sldMasterId id="2147484763" r:id="rId7"/>
    <p:sldMasterId id="2147485047" r:id="rId8"/>
  </p:sldMasterIdLst>
  <p:notesMasterIdLst>
    <p:notesMasterId r:id="rId60"/>
  </p:notesMasterIdLst>
  <p:handoutMasterIdLst>
    <p:handoutMasterId r:id="rId61"/>
  </p:handoutMasterIdLst>
  <p:sldIdLst>
    <p:sldId id="256" r:id="rId9"/>
    <p:sldId id="258" r:id="rId10"/>
    <p:sldId id="260" r:id="rId11"/>
    <p:sldId id="277" r:id="rId12"/>
    <p:sldId id="278" r:id="rId13"/>
    <p:sldId id="259" r:id="rId14"/>
    <p:sldId id="262" r:id="rId15"/>
    <p:sldId id="264" r:id="rId16"/>
    <p:sldId id="350" r:id="rId17"/>
    <p:sldId id="351" r:id="rId18"/>
    <p:sldId id="281" r:id="rId19"/>
    <p:sldId id="282" r:id="rId20"/>
    <p:sldId id="302" r:id="rId21"/>
    <p:sldId id="352" r:id="rId22"/>
    <p:sldId id="353" r:id="rId23"/>
    <p:sldId id="287" r:id="rId24"/>
    <p:sldId id="308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59" r:id="rId38"/>
    <p:sldId id="331" r:id="rId39"/>
    <p:sldId id="332" r:id="rId40"/>
    <p:sldId id="333" r:id="rId41"/>
    <p:sldId id="334" r:id="rId42"/>
    <p:sldId id="335" r:id="rId43"/>
    <p:sldId id="360" r:id="rId44"/>
    <p:sldId id="347" r:id="rId45"/>
    <p:sldId id="307" r:id="rId46"/>
    <p:sldId id="355" r:id="rId47"/>
    <p:sldId id="356" r:id="rId48"/>
    <p:sldId id="357" r:id="rId49"/>
    <p:sldId id="358" r:id="rId50"/>
    <p:sldId id="341" r:id="rId51"/>
    <p:sldId id="304" r:id="rId52"/>
    <p:sldId id="311" r:id="rId53"/>
    <p:sldId id="297" r:id="rId54"/>
    <p:sldId id="312" r:id="rId55"/>
    <p:sldId id="338" r:id="rId56"/>
    <p:sldId id="315" r:id="rId57"/>
    <p:sldId id="316" r:id="rId58"/>
    <p:sldId id="292" r:id="rId59"/>
  </p:sldIdLst>
  <p:sldSz cx="9906000" cy="6858000" type="A4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96D"/>
    <a:srgbClr val="9D5505"/>
    <a:srgbClr val="AAE6C5"/>
    <a:srgbClr val="AEBFE2"/>
    <a:srgbClr val="4FA9CD"/>
    <a:srgbClr val="5882C0"/>
    <a:srgbClr val="81D7E3"/>
    <a:srgbClr val="53B5F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05" autoAdjust="0"/>
    <p:restoredTop sz="94681" autoAdjust="0"/>
  </p:normalViewPr>
  <p:slideViewPr>
    <p:cSldViewPr>
      <p:cViewPr varScale="1">
        <p:scale>
          <a:sx n="96" d="100"/>
          <a:sy n="96" d="100"/>
        </p:scale>
        <p:origin x="-534" y="22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70" y="-72"/>
      </p:cViewPr>
      <p:guideLst>
        <p:guide orient="horz" pos="3127"/>
        <p:guide pos="2142"/>
      </p:guideLst>
    </p:cSldViewPr>
  </p:notes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PropertyBag">
  <ax:ocxPr ax:name="ForeColor" ax:value="0"/>
  <ax:ocxPr ax:name="BackColor" ax:value="16777215"/>
  <ax:ocxPr ax:name="Caption" ax:value="Label1"/>
  <ax:ocxPr ax:name="Size" ax:value="18336;12224"/>
  <ax:ocxPr ax:name="FontName" ax:value="Arial"/>
  <ax:ocxPr ax:name="FontHeight" ax:value="285"/>
  <ax:ocxPr ax:name="FontCharSet" ax:value="204"/>
  <ax:ocxPr ax:name="FontPitchAndFamily" ax:value="2"/>
</ax:ocx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0"/>
          <a:lstStyle/>
          <a:p>
            <a:pPr>
              <a:defRPr sz="1184" b="0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ru-RU" sz="700" b="1" i="1" baseline="0" dirty="0">
                <a:solidFill>
                  <a:schemeClr val="accent6"/>
                </a:solidFill>
              </a:rPr>
              <a:t>Удельный вес расходов на содержание органов местного самоуправления Старооскольского городского округа в </a:t>
            </a:r>
            <a:r>
              <a:rPr lang="ru-RU" sz="700" b="1" i="1" baseline="0" dirty="0" smtClean="0">
                <a:solidFill>
                  <a:schemeClr val="accent6"/>
                </a:solidFill>
              </a:rPr>
              <a:t>2018 </a:t>
            </a:r>
            <a:r>
              <a:rPr lang="ru-RU" sz="763" b="1" i="1" baseline="0" dirty="0">
                <a:solidFill>
                  <a:schemeClr val="accent6"/>
                </a:solidFill>
              </a:rPr>
              <a:t>году</a:t>
            </a:r>
          </a:p>
        </c:rich>
      </c:tx>
      <c:layout>
        <c:manualLayout>
          <c:xMode val="edge"/>
          <c:yMode val="edge"/>
          <c:x val="8.1603513846483525E-2"/>
          <c:y val="7.2142023913677534E-4"/>
        </c:manualLayout>
      </c:layout>
      <c:spPr>
        <a:noFill/>
        <a:ln w="25233">
          <a:noFill/>
        </a:ln>
      </c:spPr>
    </c:title>
    <c:view3D>
      <c:rotX val="20"/>
      <c:perspective val="0"/>
    </c:view3D>
    <c:plotArea>
      <c:layout>
        <c:manualLayout>
          <c:layoutTarget val="inner"/>
          <c:xMode val="edge"/>
          <c:yMode val="edge"/>
          <c:x val="1.0036418742811687E-2"/>
          <c:y val="0.20384019186851368"/>
          <c:w val="0.87635818050732051"/>
          <c:h val="0.538061513971986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spPr>
              <a:solidFill>
                <a:schemeClr val="accent2">
                  <a:lumMod val="75000"/>
                </a:schemeClr>
              </a:solidFill>
              <a:ln w="1614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 w="1614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2"/>
              </a:solidFill>
              <a:ln w="1614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2"/>
              </a:solidFill>
              <a:ln w="1614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5.8123013333953533E-2"/>
                  <c:y val="9.155035502123629E-2"/>
                </c:manualLayout>
              </c:layout>
              <c:spPr>
                <a:noFill/>
                <a:ln w="25233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spPr>
                <a:noFill/>
                <a:ln w="25233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 w="2523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61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6053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Лист1!$A$2:$A$5</c:f>
              <c:strCache>
                <c:ptCount val="2"/>
                <c:pt idx="0">
                  <c:v>Расходы на содержание ОМСУ( 334 607 тыс. руб.)</c:v>
                </c:pt>
                <c:pt idx="1">
                  <c:v>Всего расходы бюджета СГО (7 009 611 тыс. руб.)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5.0000000000000017E-2</c:v>
                </c:pt>
                <c:pt idx="1">
                  <c:v>0.95000000000000018</c:v>
                </c:pt>
              </c:numCache>
            </c:numRef>
          </c:val>
        </c:ser>
      </c:pie3DChart>
      <c:spPr>
        <a:noFill/>
        <a:ln w="25348">
          <a:noFill/>
        </a:ln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1.6341957255343091E-2"/>
          <c:y val="0.74255285797608661"/>
          <c:w val="0.95592565215062431"/>
          <c:h val="0.15911235053951595"/>
        </c:manualLayout>
      </c:layout>
      <c:spPr>
        <a:noFill/>
        <a:ln w="25233">
          <a:noFill/>
        </a:ln>
      </c:spPr>
      <c:txPr>
        <a:bodyPr rot="0" spcFirstLastPara="1" vertOverflow="ellipsis" vert="horz" wrap="square" anchor="ctr" anchorCtr="1"/>
        <a:lstStyle/>
        <a:p>
          <a:pPr>
            <a:defRPr sz="668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accent6">
            <a:lumMod val="5000"/>
            <a:lumOff val="95000"/>
          </a:schemeClr>
        </a:gs>
        <a:gs pos="74000">
          <a:schemeClr val="accent6">
            <a:lumMod val="45000"/>
            <a:lumOff val="55000"/>
          </a:schemeClr>
        </a:gs>
        <a:gs pos="83000">
          <a:schemeClr val="accent6">
            <a:lumMod val="45000"/>
            <a:lumOff val="55000"/>
          </a:schemeClr>
        </a:gs>
        <a:gs pos="100000">
          <a:schemeClr val="accent6">
            <a:lumMod val="30000"/>
            <a:lumOff val="70000"/>
          </a:schemeClr>
        </a:gs>
      </a:gsLst>
      <a:lin ang="5400000" scaled="1"/>
      <a:tileRect/>
    </a:gradFill>
    <a:ln>
      <a:solidFill>
        <a:schemeClr val="accent3">
          <a:lumMod val="6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1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1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1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1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1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1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1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1 161 334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1 157 691 </a:t>
          </a:r>
          <a:r>
            <a:rPr lang="ru-RU" sz="1100" dirty="0"/>
            <a:t>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1 168 166 </a:t>
          </a:r>
          <a:r>
            <a:rPr lang="ru-RU" sz="1100" dirty="0"/>
            <a:t>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Дошкольное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2017год -</a:t>
          </a:r>
          <a:r>
            <a:rPr lang="ru-RU" sz="1100" dirty="0"/>
            <a:t> 37 310 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2018год -</a:t>
          </a:r>
          <a:r>
            <a:rPr lang="ru-RU" sz="1100" dirty="0"/>
            <a:t> 48 106 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2019год -</a:t>
          </a:r>
          <a:r>
            <a:rPr lang="ru-RU" sz="1100" dirty="0"/>
            <a:t> 45 968 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деятельности муниципальных музеев и зоопарка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10858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2017год -</a:t>
          </a:r>
          <a:r>
            <a:rPr lang="ru-RU" sz="1100" dirty="0"/>
            <a:t> 46 361 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2018год -</a:t>
          </a:r>
          <a:r>
            <a:rPr lang="ru-RU" sz="1100" dirty="0"/>
            <a:t> 53 667 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2019год -</a:t>
          </a:r>
          <a:r>
            <a:rPr lang="ru-RU" sz="1100" dirty="0"/>
            <a:t> 55 487 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библиотечного обслуживания пользователей муниципальных библиотек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59841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Y="19094" custLinFactNeighborX="445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Y="22132" custLinFactNeighborX="436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44183" custLinFactNeighborX="4264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2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2017год -</a:t>
          </a:r>
          <a:r>
            <a:rPr lang="ru-RU" sz="1100" dirty="0"/>
            <a:t> 2 097 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2018год -</a:t>
          </a:r>
          <a:r>
            <a:rPr lang="ru-RU" sz="1100" dirty="0"/>
            <a:t> 1 518 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2019год -</a:t>
          </a:r>
          <a:r>
            <a:rPr lang="ru-RU" sz="1100" dirty="0"/>
            <a:t>  1 518 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100" b="1" dirty="0">
              <a:solidFill>
                <a:schemeClr val="tx1"/>
              </a:solidFill>
            </a:rPr>
            <a:t>Проведение ремонтных работ зданий и сооружений муниципальных учреждений культуры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28904" custScaleY="218469" custLinFactY="-12941" custLinFactNeighborX="144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2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2017год -</a:t>
          </a:r>
          <a:r>
            <a:rPr lang="ru-RU" sz="1100" dirty="0"/>
            <a:t> 190 422 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2018год -</a:t>
          </a:r>
          <a:r>
            <a:rPr lang="ru-RU" sz="1100" dirty="0"/>
            <a:t> 220 420 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2019год -</a:t>
          </a:r>
          <a:r>
            <a:rPr lang="ru-RU" sz="1100" dirty="0"/>
            <a:t> 224 310 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57263" custScaleY="239777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6951" custScaleY="69737" custLinFactY="19980" custLinFactNeighborX="396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6951" custScaleY="71618" custLinFactY="19860" custLinFactNeighborX="412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6951" custScaleY="68900" custLinFactY="30537" custLinFactNeighborX="4348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3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 15 387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15 387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ru-RU" sz="1200" b="1" dirty="0" smtClean="0"/>
            <a:t>2020 год –</a:t>
          </a:r>
          <a:r>
            <a:rPr lang="ru-RU" sz="1100" dirty="0" smtClean="0"/>
            <a:t> 15 387 </a:t>
          </a:r>
          <a:r>
            <a:rPr lang="ru-RU" sz="1100" dirty="0"/>
            <a:t>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Пенсионное обеспечение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92811" custScaleY="59399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68137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3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2018 </a:t>
          </a:r>
          <a:r>
            <a:rPr lang="ru-RU" sz="1600" b="1" i="1" dirty="0">
              <a:solidFill>
                <a:schemeClr val="tx1"/>
              </a:solidFill>
            </a:rPr>
            <a:t>год - </a:t>
          </a:r>
        </a:p>
        <a:p>
          <a:r>
            <a:rPr lang="ru-RU" sz="1400" b="1" i="1" dirty="0">
              <a:solidFill>
                <a:schemeClr val="tx1"/>
              </a:solidFill>
            </a:rPr>
            <a:t>1 </a:t>
          </a:r>
          <a:r>
            <a:rPr lang="ru-RU" sz="1400" b="1" i="1" dirty="0" smtClean="0">
              <a:solidFill>
                <a:schemeClr val="tx1"/>
              </a:solidFill>
            </a:rPr>
            <a:t>378 519 тыс</a:t>
          </a:r>
          <a:r>
            <a:rPr lang="ru-RU" sz="140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55A988CB-C52E-4343-90CC-43396B5A6DE8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</a:rPr>
            <a:t>2019 </a:t>
          </a:r>
          <a:r>
            <a:rPr lang="ru-RU" sz="1400" b="1" i="1" dirty="0">
              <a:solidFill>
                <a:schemeClr val="tx1"/>
              </a:solidFill>
            </a:rPr>
            <a:t>год -</a:t>
          </a:r>
        </a:p>
        <a:p>
          <a:r>
            <a:rPr lang="ru-RU" sz="1400" b="1" i="1" dirty="0">
              <a:solidFill>
                <a:schemeClr val="tx1"/>
              </a:solidFill>
            </a:rPr>
            <a:t>1 </a:t>
          </a:r>
          <a:r>
            <a:rPr lang="ru-RU" sz="1400" b="1" i="1" dirty="0" smtClean="0">
              <a:solidFill>
                <a:schemeClr val="tx1"/>
              </a:solidFill>
            </a:rPr>
            <a:t>324 322 тыс</a:t>
          </a:r>
          <a:r>
            <a:rPr lang="ru-RU" sz="1400" b="1" i="1" dirty="0">
              <a:solidFill>
                <a:schemeClr val="tx1"/>
              </a:solidFill>
            </a:rPr>
            <a:t>. руб.</a:t>
          </a:r>
        </a:p>
      </dgm:t>
    </dgm:pt>
    <dgm:pt modelId="{9A3DC69C-F81D-40FE-8E9A-99EFF30D7CF7}" type="parTrans" cxnId="{0D88972E-6763-4BC8-A306-950C8B5ECB19}">
      <dgm:prSet/>
      <dgm:spPr/>
      <dgm:t>
        <a:bodyPr/>
        <a:lstStyle/>
        <a:p>
          <a:endParaRPr lang="ru-RU"/>
        </a:p>
      </dgm:t>
    </dgm:pt>
    <dgm:pt modelId="{09B6AAF7-DC02-4E62-B89A-AEBF02B0D8AF}" type="sibTrans" cxnId="{0D88972E-6763-4BC8-A306-950C8B5ECB19}">
      <dgm:prSet/>
      <dgm:spPr/>
      <dgm:t>
        <a:bodyPr/>
        <a:lstStyle/>
        <a:p>
          <a:endParaRPr lang="ru-RU"/>
        </a:p>
      </dgm:t>
    </dgm:pt>
    <dgm:pt modelId="{7AC09803-A3E0-4797-9A10-4746CBDFD982}">
      <dgm:prSet phldrT="[Текст]" custT="1"/>
      <dgm:spPr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2020 </a:t>
          </a:r>
          <a:r>
            <a:rPr lang="ru-RU" sz="1600" b="1" i="1" dirty="0">
              <a:solidFill>
                <a:schemeClr val="tx1"/>
              </a:solidFill>
            </a:rPr>
            <a:t>год –</a:t>
          </a:r>
        </a:p>
        <a:p>
          <a:r>
            <a:rPr lang="ru-RU" sz="1600" b="1" i="1" dirty="0">
              <a:solidFill>
                <a:schemeClr val="tx1"/>
              </a:solidFill>
            </a:rPr>
            <a:t>1 </a:t>
          </a:r>
          <a:r>
            <a:rPr lang="ru-RU" sz="1600" b="1" i="1" dirty="0" smtClean="0">
              <a:solidFill>
                <a:schemeClr val="tx1"/>
              </a:solidFill>
            </a:rPr>
            <a:t>363 500 тыс</a:t>
          </a:r>
          <a:r>
            <a:rPr lang="ru-RU" sz="1600" b="1" i="1" dirty="0">
              <a:solidFill>
                <a:schemeClr val="tx1"/>
              </a:solidFill>
            </a:rPr>
            <a:t>. руб.</a:t>
          </a:r>
        </a:p>
      </dgm:t>
    </dgm:pt>
    <dgm:pt modelId="{A8FC8536-001C-4BE0-8FB5-08C1475EC650}" type="parTrans" cxnId="{5A7872C1-E203-42A2-9B9C-009CFDC197FD}">
      <dgm:prSet/>
      <dgm:spPr/>
      <dgm:t>
        <a:bodyPr/>
        <a:lstStyle/>
        <a:p>
          <a:endParaRPr lang="ru-RU"/>
        </a:p>
      </dgm:t>
    </dgm:pt>
    <dgm:pt modelId="{5A3731A0-5BB8-4F04-ACF1-2EC3BDE50CD2}" type="sibTrans" cxnId="{5A7872C1-E203-42A2-9B9C-009CFDC197FD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F0116-CF42-4A28-A829-2523D9A7468A}" type="pres">
      <dgm:prSet presAssocID="{5571E994-1DA2-451E-84DC-584FD8737B67}" presName="spacing" presStyleCnt="0"/>
      <dgm:spPr/>
    </dgm:pt>
    <dgm:pt modelId="{4857AC48-590F-43E5-A531-B876AA3CC941}" type="pres">
      <dgm:prSet presAssocID="{55A988CB-C52E-4343-90CC-43396B5A6DE8}" presName="composite" presStyleCnt="0"/>
      <dgm:spPr/>
    </dgm:pt>
    <dgm:pt modelId="{0AEFEE5A-751F-4245-8012-DBF2437E9768}" type="pres">
      <dgm:prSet presAssocID="{55A988CB-C52E-4343-90CC-43396B5A6DE8}" presName="imgShp" presStyleLbl="fgImgPlace1" presStyleIdx="1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018C20DA-EA68-4FCF-8CF4-874C877CE308}" type="pres">
      <dgm:prSet presAssocID="{55A988CB-C52E-4343-90CC-43396B5A6DE8}" presName="txShp" presStyleLbl="node1" presStyleIdx="1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048F6-8702-42DE-AC94-0EF98C43739A}" type="pres">
      <dgm:prSet presAssocID="{09B6AAF7-DC02-4E62-B89A-AEBF02B0D8AF}" presName="spacing" presStyleCnt="0"/>
      <dgm:spPr/>
    </dgm:pt>
    <dgm:pt modelId="{E6465900-9209-4F87-956F-954AA31FBF35}" type="pres">
      <dgm:prSet presAssocID="{7AC09803-A3E0-4797-9A10-4746CBDFD982}" presName="composite" presStyleCnt="0"/>
      <dgm:spPr/>
    </dgm:pt>
    <dgm:pt modelId="{CA19A555-6B75-4B2B-9C28-47E24EC29C13}" type="pres">
      <dgm:prSet presAssocID="{7AC09803-A3E0-4797-9A10-4746CBDFD982}" presName="imgShp" presStyleLbl="fgImgPlace1" presStyleIdx="2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62E5E7D9-FC26-4C34-A45B-3E740BF2C480}" type="pres">
      <dgm:prSet presAssocID="{7AC09803-A3E0-4797-9A10-4746CBDFD982}" presName="txShp" presStyleLbl="node1" presStyleIdx="2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8972E-6763-4BC8-A306-950C8B5ECB19}" srcId="{FB7A415B-6E4B-4870-BDEB-0ED54B1C2B0F}" destId="{55A988CB-C52E-4343-90CC-43396B5A6DE8}" srcOrd="1" destOrd="0" parTransId="{9A3DC69C-F81D-40FE-8E9A-99EFF30D7CF7}" sibTransId="{09B6AAF7-DC02-4E62-B89A-AEBF02B0D8AF}"/>
    <dgm:cxn modelId="{304FDA13-9BC9-471C-84DB-E0D406CBB39D}" type="presOf" srcId="{7AC09803-A3E0-4797-9A10-4746CBDFD982}" destId="{62E5E7D9-FC26-4C34-A45B-3E740BF2C480}" srcOrd="0" destOrd="0" presId="urn:microsoft.com/office/officeart/2005/8/layout/vList3#3"/>
    <dgm:cxn modelId="{11051756-1988-4098-9000-C0B107E02AFE}" type="presOf" srcId="{FB7A415B-6E4B-4870-BDEB-0ED54B1C2B0F}" destId="{BD4534F5-E537-4348-A3B3-2164E44E2674}" srcOrd="0" destOrd="0" presId="urn:microsoft.com/office/officeart/2005/8/layout/vList3#3"/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2D94444B-D390-458A-9D32-6D2BB8EFD992}" type="presOf" srcId="{55A988CB-C52E-4343-90CC-43396B5A6DE8}" destId="{018C20DA-EA68-4FCF-8CF4-874C877CE308}" srcOrd="0" destOrd="0" presId="urn:microsoft.com/office/officeart/2005/8/layout/vList3#3"/>
    <dgm:cxn modelId="{5A7872C1-E203-42A2-9B9C-009CFDC197FD}" srcId="{FB7A415B-6E4B-4870-BDEB-0ED54B1C2B0F}" destId="{7AC09803-A3E0-4797-9A10-4746CBDFD982}" srcOrd="2" destOrd="0" parTransId="{A8FC8536-001C-4BE0-8FB5-08C1475EC650}" sibTransId="{5A3731A0-5BB8-4F04-ACF1-2EC3BDE50CD2}"/>
    <dgm:cxn modelId="{369E38D9-88D7-4376-978B-F3ABFE0E0A2B}" type="presOf" srcId="{77CC208F-4E12-4B09-AD7D-80DCB2998C27}" destId="{4A43FA70-DDC5-4B91-9FA3-D63EB734C9B6}" srcOrd="0" destOrd="0" presId="urn:microsoft.com/office/officeart/2005/8/layout/vList3#3"/>
    <dgm:cxn modelId="{15760DF8-AC63-4A12-817B-3A58AFCA49F6}" type="presParOf" srcId="{BD4534F5-E537-4348-A3B3-2164E44E2674}" destId="{F5DE6106-6984-419F-9DAD-A6B448417A42}" srcOrd="0" destOrd="0" presId="urn:microsoft.com/office/officeart/2005/8/layout/vList3#3"/>
    <dgm:cxn modelId="{88580CF4-48AC-4A07-91E8-318742E3DEAA}" type="presParOf" srcId="{F5DE6106-6984-419F-9DAD-A6B448417A42}" destId="{7B3A56B5-6C87-4F10-9D8E-418DF5C0F706}" srcOrd="0" destOrd="0" presId="urn:microsoft.com/office/officeart/2005/8/layout/vList3#3"/>
    <dgm:cxn modelId="{CF1D20E5-57AA-4C83-BE6A-CA98954ABB97}" type="presParOf" srcId="{F5DE6106-6984-419F-9DAD-A6B448417A42}" destId="{4A43FA70-DDC5-4B91-9FA3-D63EB734C9B6}" srcOrd="1" destOrd="0" presId="urn:microsoft.com/office/officeart/2005/8/layout/vList3#3"/>
    <dgm:cxn modelId="{672117FA-E61B-49C4-9488-D873E80F4305}" type="presParOf" srcId="{BD4534F5-E537-4348-A3B3-2164E44E2674}" destId="{EC5F0116-CF42-4A28-A829-2523D9A7468A}" srcOrd="1" destOrd="0" presId="urn:microsoft.com/office/officeart/2005/8/layout/vList3#3"/>
    <dgm:cxn modelId="{2F81A987-40A8-492E-9415-C419DA2A9CF8}" type="presParOf" srcId="{BD4534F5-E537-4348-A3B3-2164E44E2674}" destId="{4857AC48-590F-43E5-A531-B876AA3CC941}" srcOrd="2" destOrd="0" presId="urn:microsoft.com/office/officeart/2005/8/layout/vList3#3"/>
    <dgm:cxn modelId="{8753D88B-B116-41FD-8E80-5D38D7906BCE}" type="presParOf" srcId="{4857AC48-590F-43E5-A531-B876AA3CC941}" destId="{0AEFEE5A-751F-4245-8012-DBF2437E9768}" srcOrd="0" destOrd="0" presId="urn:microsoft.com/office/officeart/2005/8/layout/vList3#3"/>
    <dgm:cxn modelId="{2EAFA996-D355-4EC2-9C83-007B2B77C838}" type="presParOf" srcId="{4857AC48-590F-43E5-A531-B876AA3CC941}" destId="{018C20DA-EA68-4FCF-8CF4-874C877CE308}" srcOrd="1" destOrd="0" presId="urn:microsoft.com/office/officeart/2005/8/layout/vList3#3"/>
    <dgm:cxn modelId="{DC487F29-6470-48EA-A3F6-32B76D8EF1AA}" type="presParOf" srcId="{BD4534F5-E537-4348-A3B3-2164E44E2674}" destId="{197048F6-8702-42DE-AC94-0EF98C43739A}" srcOrd="3" destOrd="0" presId="urn:microsoft.com/office/officeart/2005/8/layout/vList3#3"/>
    <dgm:cxn modelId="{8BC205E8-D878-4742-8450-E6A08CA6ADF5}" type="presParOf" srcId="{BD4534F5-E537-4348-A3B3-2164E44E2674}" destId="{E6465900-9209-4F87-956F-954AA31FBF35}" srcOrd="4" destOrd="0" presId="urn:microsoft.com/office/officeart/2005/8/layout/vList3#3"/>
    <dgm:cxn modelId="{2265A621-E5E5-487D-9BC8-2FB57D8C2C8A}" type="presParOf" srcId="{E6465900-9209-4F87-956F-954AA31FBF35}" destId="{CA19A555-6B75-4B2B-9C28-47E24EC29C13}" srcOrd="0" destOrd="0" presId="urn:microsoft.com/office/officeart/2005/8/layout/vList3#3"/>
    <dgm:cxn modelId="{E15B9CF2-2DA5-46A3-BA62-6652F35209C4}" type="presParOf" srcId="{E6465900-9209-4F87-956F-954AA31FBF35}" destId="{62E5E7D9-FC26-4C34-A45B-3E740BF2C480}" srcOrd="1" destOrd="0" presId="urn:microsoft.com/office/officeart/2005/8/layout/vList3#3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73 091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75 099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-</a:t>
          </a:r>
          <a:r>
            <a:rPr lang="ru-RU" sz="1100" dirty="0"/>
            <a:t> 77 </a:t>
          </a:r>
          <a:r>
            <a:rPr lang="ru-RU" sz="1100" dirty="0" smtClean="0"/>
            <a:t>556 </a:t>
          </a:r>
          <a:r>
            <a:rPr lang="ru-RU" sz="1100" dirty="0"/>
            <a:t>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Социальное обслуживание населения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87655" custScaleY="11184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45 892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45 822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dirty="0" smtClean="0"/>
            <a:t> 45 941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Другие вопросы в области социальной политики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59841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Y="19094" custLinFactNeighborX="445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Y="22132" custLinFactNeighborX="436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44183" custLinFactNeighborX="4264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2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924 858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942 602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dirty="0" smtClean="0"/>
            <a:t> 975 338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100" b="1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44373" custScaleY="71025" custLinFactY="-12941" custLinFactNeighborX="144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2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319 291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245 412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dirty="0" smtClean="0"/>
            <a:t> 249 278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Охрана семьи и детства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57263" custScaleY="58766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6951" custScaleY="69737" custLinFactY="19980" custLinFactNeighborX="396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6951" custScaleY="71618" custLinFactY="19860" custLinFactNeighborX="412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6951" custScaleY="68900" custLinFactY="30537" custLinFactNeighborX="4348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ru-RU" sz="1550" b="1" i="1" dirty="0" smtClean="0">
              <a:solidFill>
                <a:schemeClr val="tx1"/>
              </a:solidFill>
            </a:rPr>
            <a:t>2018 </a:t>
          </a:r>
          <a:r>
            <a:rPr lang="ru-RU" sz="1550" b="1" i="1" dirty="0">
              <a:solidFill>
                <a:schemeClr val="tx1"/>
              </a:solidFill>
            </a:rPr>
            <a:t>год - </a:t>
          </a:r>
        </a:p>
        <a:p>
          <a:pPr algn="r"/>
          <a:r>
            <a:rPr lang="ru-RU" sz="1550" b="1" i="1" dirty="0" smtClean="0">
              <a:solidFill>
                <a:schemeClr val="tx1"/>
              </a:solidFill>
            </a:rPr>
            <a:t>3 312 383 тыс</a:t>
          </a:r>
          <a:r>
            <a:rPr lang="ru-RU" sz="155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55A988CB-C52E-4343-90CC-43396B5A6DE8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ru-RU" sz="1550" b="1" i="1" dirty="0" smtClean="0">
              <a:solidFill>
                <a:schemeClr val="tx1"/>
              </a:solidFill>
            </a:rPr>
            <a:t>2019 </a:t>
          </a:r>
          <a:r>
            <a:rPr lang="ru-RU" sz="1550" b="1" i="1" dirty="0">
              <a:solidFill>
                <a:schemeClr val="tx1"/>
              </a:solidFill>
            </a:rPr>
            <a:t>год -</a:t>
          </a:r>
        </a:p>
        <a:p>
          <a:pPr algn="r"/>
          <a:r>
            <a:rPr lang="ru-RU" sz="1550" b="1" i="1" dirty="0" smtClean="0">
              <a:solidFill>
                <a:schemeClr val="tx1"/>
              </a:solidFill>
            </a:rPr>
            <a:t>3 329 970  </a:t>
          </a:r>
          <a:r>
            <a:rPr lang="ru-RU" sz="1550" b="1" i="1" dirty="0">
              <a:solidFill>
                <a:schemeClr val="tx1"/>
              </a:solidFill>
            </a:rPr>
            <a:t>тыс. руб.</a:t>
          </a:r>
        </a:p>
      </dgm:t>
    </dgm:pt>
    <dgm:pt modelId="{9A3DC69C-F81D-40FE-8E9A-99EFF30D7CF7}" type="parTrans" cxnId="{0D88972E-6763-4BC8-A306-950C8B5ECB19}">
      <dgm:prSet/>
      <dgm:spPr/>
      <dgm:t>
        <a:bodyPr/>
        <a:lstStyle/>
        <a:p>
          <a:endParaRPr lang="ru-RU"/>
        </a:p>
      </dgm:t>
    </dgm:pt>
    <dgm:pt modelId="{09B6AAF7-DC02-4E62-B89A-AEBF02B0D8AF}" type="sibTrans" cxnId="{0D88972E-6763-4BC8-A306-950C8B5ECB19}">
      <dgm:prSet/>
      <dgm:spPr/>
      <dgm:t>
        <a:bodyPr/>
        <a:lstStyle/>
        <a:p>
          <a:endParaRPr lang="ru-RU"/>
        </a:p>
      </dgm:t>
    </dgm:pt>
    <dgm:pt modelId="{7AC09803-A3E0-4797-9A10-4746CBDFD982}">
      <dgm:prSet phldrT="[Текст]" custT="1"/>
      <dgm:spPr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ru-RU" sz="1550" b="1" i="1" dirty="0" smtClean="0">
              <a:solidFill>
                <a:schemeClr val="tx1"/>
              </a:solidFill>
            </a:rPr>
            <a:t>2020 </a:t>
          </a:r>
          <a:r>
            <a:rPr lang="ru-RU" sz="1550" b="1" i="1" dirty="0">
              <a:solidFill>
                <a:schemeClr val="tx1"/>
              </a:solidFill>
            </a:rPr>
            <a:t>год –</a:t>
          </a:r>
        </a:p>
        <a:p>
          <a:pPr algn="r"/>
          <a:r>
            <a:rPr lang="ru-RU" sz="1550" b="1" i="1" dirty="0" smtClean="0">
              <a:solidFill>
                <a:schemeClr val="tx1"/>
              </a:solidFill>
            </a:rPr>
            <a:t>3 452 255 тыс</a:t>
          </a:r>
          <a:r>
            <a:rPr lang="ru-RU" sz="1550" b="1" i="1" dirty="0">
              <a:solidFill>
                <a:schemeClr val="tx1"/>
              </a:solidFill>
            </a:rPr>
            <a:t>. руб.</a:t>
          </a:r>
        </a:p>
      </dgm:t>
    </dgm:pt>
    <dgm:pt modelId="{A8FC8536-001C-4BE0-8FB5-08C1475EC650}" type="parTrans" cxnId="{5A7872C1-E203-42A2-9B9C-009CFDC197FD}">
      <dgm:prSet/>
      <dgm:spPr/>
      <dgm:t>
        <a:bodyPr/>
        <a:lstStyle/>
        <a:p>
          <a:endParaRPr lang="ru-RU"/>
        </a:p>
      </dgm:t>
    </dgm:pt>
    <dgm:pt modelId="{5A3731A0-5BB8-4F04-ACF1-2EC3BDE50CD2}" type="sibTrans" cxnId="{5A7872C1-E203-42A2-9B9C-009CFDC197FD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3" custLinFactNeighborX="-17026" custLinFactNeighborY="4330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3" custScaleX="14966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F0116-CF42-4A28-A829-2523D9A7468A}" type="pres">
      <dgm:prSet presAssocID="{5571E994-1DA2-451E-84DC-584FD8737B67}" presName="spacing" presStyleCnt="0"/>
      <dgm:spPr/>
    </dgm:pt>
    <dgm:pt modelId="{4857AC48-590F-43E5-A531-B876AA3CC941}" type="pres">
      <dgm:prSet presAssocID="{55A988CB-C52E-4343-90CC-43396B5A6DE8}" presName="composite" presStyleCnt="0"/>
      <dgm:spPr/>
    </dgm:pt>
    <dgm:pt modelId="{0AEFEE5A-751F-4245-8012-DBF2437E9768}" type="pres">
      <dgm:prSet presAssocID="{55A988CB-C52E-4343-90CC-43396B5A6DE8}" presName="imgShp" presStyleLbl="fgImgPlace1" presStyleIdx="1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018C20DA-EA68-4FCF-8CF4-874C877CE308}" type="pres">
      <dgm:prSet presAssocID="{55A988CB-C52E-4343-90CC-43396B5A6DE8}" presName="txShp" presStyleLbl="node1" presStyleIdx="1" presStyleCnt="3" custScaleX="150376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048F6-8702-42DE-AC94-0EF98C43739A}" type="pres">
      <dgm:prSet presAssocID="{09B6AAF7-DC02-4E62-B89A-AEBF02B0D8AF}" presName="spacing" presStyleCnt="0"/>
      <dgm:spPr/>
    </dgm:pt>
    <dgm:pt modelId="{E6465900-9209-4F87-956F-954AA31FBF35}" type="pres">
      <dgm:prSet presAssocID="{7AC09803-A3E0-4797-9A10-4746CBDFD982}" presName="composite" presStyleCnt="0"/>
      <dgm:spPr/>
    </dgm:pt>
    <dgm:pt modelId="{CA19A555-6B75-4B2B-9C28-47E24EC29C13}" type="pres">
      <dgm:prSet presAssocID="{7AC09803-A3E0-4797-9A10-4746CBDFD982}" presName="imgShp" presStyleLbl="fgImgPlace1" presStyleIdx="2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62E5E7D9-FC26-4C34-A45B-3E740BF2C480}" type="pres">
      <dgm:prSet presAssocID="{7AC09803-A3E0-4797-9A10-4746CBDFD982}" presName="txShp" presStyleLbl="node1" presStyleIdx="2" presStyleCnt="3" custScaleX="14630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8972E-6763-4BC8-A306-950C8B5ECB19}" srcId="{FB7A415B-6E4B-4870-BDEB-0ED54B1C2B0F}" destId="{55A988CB-C52E-4343-90CC-43396B5A6DE8}" srcOrd="1" destOrd="0" parTransId="{9A3DC69C-F81D-40FE-8E9A-99EFF30D7CF7}" sibTransId="{09B6AAF7-DC02-4E62-B89A-AEBF02B0D8AF}"/>
    <dgm:cxn modelId="{304FDA13-9BC9-471C-84DB-E0D406CBB39D}" type="presOf" srcId="{7AC09803-A3E0-4797-9A10-4746CBDFD982}" destId="{62E5E7D9-FC26-4C34-A45B-3E740BF2C480}" srcOrd="0" destOrd="0" presId="urn:microsoft.com/office/officeart/2005/8/layout/vList3#1"/>
    <dgm:cxn modelId="{11051756-1988-4098-9000-C0B107E02AFE}" type="presOf" srcId="{FB7A415B-6E4B-4870-BDEB-0ED54B1C2B0F}" destId="{BD4534F5-E537-4348-A3B3-2164E44E2674}" srcOrd="0" destOrd="0" presId="urn:microsoft.com/office/officeart/2005/8/layout/vList3#1"/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2D94444B-D390-458A-9D32-6D2BB8EFD992}" type="presOf" srcId="{55A988CB-C52E-4343-90CC-43396B5A6DE8}" destId="{018C20DA-EA68-4FCF-8CF4-874C877CE308}" srcOrd="0" destOrd="0" presId="urn:microsoft.com/office/officeart/2005/8/layout/vList3#1"/>
    <dgm:cxn modelId="{5A7872C1-E203-42A2-9B9C-009CFDC197FD}" srcId="{FB7A415B-6E4B-4870-BDEB-0ED54B1C2B0F}" destId="{7AC09803-A3E0-4797-9A10-4746CBDFD982}" srcOrd="2" destOrd="0" parTransId="{A8FC8536-001C-4BE0-8FB5-08C1475EC650}" sibTransId="{5A3731A0-5BB8-4F04-ACF1-2EC3BDE50CD2}"/>
    <dgm:cxn modelId="{369E38D9-88D7-4376-978B-F3ABFE0E0A2B}" type="presOf" srcId="{77CC208F-4E12-4B09-AD7D-80DCB2998C27}" destId="{4A43FA70-DDC5-4B91-9FA3-D63EB734C9B6}" srcOrd="0" destOrd="0" presId="urn:microsoft.com/office/officeart/2005/8/layout/vList3#1"/>
    <dgm:cxn modelId="{15760DF8-AC63-4A12-817B-3A58AFCA49F6}" type="presParOf" srcId="{BD4534F5-E537-4348-A3B3-2164E44E2674}" destId="{F5DE6106-6984-419F-9DAD-A6B448417A42}" srcOrd="0" destOrd="0" presId="urn:microsoft.com/office/officeart/2005/8/layout/vList3#1"/>
    <dgm:cxn modelId="{88580CF4-48AC-4A07-91E8-318742E3DEAA}" type="presParOf" srcId="{F5DE6106-6984-419F-9DAD-A6B448417A42}" destId="{7B3A56B5-6C87-4F10-9D8E-418DF5C0F706}" srcOrd="0" destOrd="0" presId="urn:microsoft.com/office/officeart/2005/8/layout/vList3#1"/>
    <dgm:cxn modelId="{CF1D20E5-57AA-4C83-BE6A-CA98954ABB97}" type="presParOf" srcId="{F5DE6106-6984-419F-9DAD-A6B448417A42}" destId="{4A43FA70-DDC5-4B91-9FA3-D63EB734C9B6}" srcOrd="1" destOrd="0" presId="urn:microsoft.com/office/officeart/2005/8/layout/vList3#1"/>
    <dgm:cxn modelId="{672117FA-E61B-49C4-9488-D873E80F4305}" type="presParOf" srcId="{BD4534F5-E537-4348-A3B3-2164E44E2674}" destId="{EC5F0116-CF42-4A28-A829-2523D9A7468A}" srcOrd="1" destOrd="0" presId="urn:microsoft.com/office/officeart/2005/8/layout/vList3#1"/>
    <dgm:cxn modelId="{2F81A987-40A8-492E-9415-C419DA2A9CF8}" type="presParOf" srcId="{BD4534F5-E537-4348-A3B3-2164E44E2674}" destId="{4857AC48-590F-43E5-A531-B876AA3CC941}" srcOrd="2" destOrd="0" presId="urn:microsoft.com/office/officeart/2005/8/layout/vList3#1"/>
    <dgm:cxn modelId="{8753D88B-B116-41FD-8E80-5D38D7906BCE}" type="presParOf" srcId="{4857AC48-590F-43E5-A531-B876AA3CC941}" destId="{0AEFEE5A-751F-4245-8012-DBF2437E9768}" srcOrd="0" destOrd="0" presId="urn:microsoft.com/office/officeart/2005/8/layout/vList3#1"/>
    <dgm:cxn modelId="{2EAFA996-D355-4EC2-9C83-007B2B77C838}" type="presParOf" srcId="{4857AC48-590F-43E5-A531-B876AA3CC941}" destId="{018C20DA-EA68-4FCF-8CF4-874C877CE308}" srcOrd="1" destOrd="0" presId="urn:microsoft.com/office/officeart/2005/8/layout/vList3#1"/>
    <dgm:cxn modelId="{DC487F29-6470-48EA-A3F6-32B76D8EF1AA}" type="presParOf" srcId="{BD4534F5-E537-4348-A3B3-2164E44E2674}" destId="{197048F6-8702-42DE-AC94-0EF98C43739A}" srcOrd="3" destOrd="0" presId="urn:microsoft.com/office/officeart/2005/8/layout/vList3#1"/>
    <dgm:cxn modelId="{8BC205E8-D878-4742-8450-E6A08CA6ADF5}" type="presParOf" srcId="{BD4534F5-E537-4348-A3B3-2164E44E2674}" destId="{E6465900-9209-4F87-956F-954AA31FBF35}" srcOrd="4" destOrd="0" presId="urn:microsoft.com/office/officeart/2005/8/layout/vList3#1"/>
    <dgm:cxn modelId="{2265A621-E5E5-487D-9BC8-2FB57D8C2C8A}" type="presParOf" srcId="{E6465900-9209-4F87-956F-954AA31FBF35}" destId="{CA19A555-6B75-4B2B-9C28-47E24EC29C13}" srcOrd="0" destOrd="0" presId="urn:microsoft.com/office/officeart/2005/8/layout/vList3#1"/>
    <dgm:cxn modelId="{E15B9CF2-2DA5-46A3-BA62-6652F35209C4}" type="presParOf" srcId="{E6465900-9209-4F87-956F-954AA31FBF35}" destId="{62E5E7D9-FC26-4C34-A45B-3E740BF2C480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1 703 880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1 709 916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1 816 895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Общее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–</a:t>
          </a:r>
          <a:r>
            <a:rPr lang="ru-RU" sz="1100" dirty="0" smtClean="0"/>
            <a:t> 274 077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287 699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100" b="1" dirty="0" smtClean="0"/>
            <a:t>–</a:t>
          </a:r>
          <a:r>
            <a:rPr lang="ru-RU" sz="1100" dirty="0" smtClean="0"/>
            <a:t> 289 675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50" b="1" i="0" dirty="0"/>
            <a:t>Дополнительное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</a:t>
          </a:r>
          <a:r>
            <a:rPr lang="ru-RU" sz="1200" b="1" dirty="0"/>
            <a:t>-</a:t>
          </a:r>
          <a:r>
            <a:rPr lang="ru-RU" sz="1100" dirty="0"/>
            <a:t> 46 </a:t>
          </a:r>
          <a:r>
            <a:rPr lang="ru-RU" sz="1100" dirty="0" smtClean="0"/>
            <a:t>853 </a:t>
          </a:r>
          <a:r>
            <a:rPr lang="ru-RU" sz="1100" dirty="0"/>
            <a:t>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</a:t>
          </a:r>
          <a:r>
            <a:rPr lang="ru-RU" sz="1200" b="1" dirty="0"/>
            <a:t>-</a:t>
          </a:r>
          <a:r>
            <a:rPr lang="ru-RU" sz="1100" dirty="0"/>
            <a:t> 46 </a:t>
          </a:r>
          <a:r>
            <a:rPr lang="ru-RU" sz="1100" dirty="0" smtClean="0"/>
            <a:t>837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47 094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000" b="1" dirty="0">
              <a:solidFill>
                <a:schemeClr val="tx1"/>
              </a:solidFill>
            </a:rPr>
            <a:t>Организация отдыха и оздоровление детей в каникулярное время </a:t>
          </a:r>
          <a:endParaRPr lang="ru-RU" sz="10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16014" custScaleY="126874" custLinFactY="-4368" custLinFactNeighborX="2946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17 156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17 834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18 565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Молодежная политика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2018 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109 083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109 993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111 860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Прочие учреждения образования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13436" custScaleY="71025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2017год -</a:t>
          </a:r>
          <a:r>
            <a:rPr lang="ru-RU" sz="1100" dirty="0"/>
            <a:t> 38 216 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/>
            <a:t>2018год -</a:t>
          </a:r>
          <a:r>
            <a:rPr lang="ru-RU" sz="1100" dirty="0"/>
            <a:t> 46 814 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ru-RU" sz="1200" b="1" dirty="0"/>
            <a:t>2019год -</a:t>
          </a:r>
          <a:r>
            <a:rPr lang="ru-RU" sz="1100" dirty="0"/>
            <a:t> 46 609 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Развитие профессионального искусства (Театр для детей и молодежи)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-2716" custLinFactNeighborY="-1132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28904" custScaleY="175287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68137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2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>
              <a:solidFill>
                <a:schemeClr val="tx1"/>
              </a:solidFill>
            </a:rPr>
            <a:t>2017 год - </a:t>
          </a:r>
        </a:p>
        <a:p>
          <a:r>
            <a:rPr lang="ru-RU" sz="1600" b="1" i="1" dirty="0">
              <a:solidFill>
                <a:schemeClr val="tx1"/>
              </a:solidFill>
            </a:rPr>
            <a:t>         314 406 тыс.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55A988CB-C52E-4343-90CC-43396B5A6DE8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>
              <a:solidFill>
                <a:schemeClr val="tx1"/>
              </a:solidFill>
            </a:rPr>
            <a:t>2018 год -</a:t>
          </a:r>
        </a:p>
        <a:p>
          <a:r>
            <a:rPr lang="ru-RU" sz="1600" b="1" i="1" dirty="0">
              <a:solidFill>
                <a:schemeClr val="tx1"/>
              </a:solidFill>
            </a:rPr>
            <a:t>   370 525 тыс. руб.</a:t>
          </a:r>
        </a:p>
      </dgm:t>
    </dgm:pt>
    <dgm:pt modelId="{9A3DC69C-F81D-40FE-8E9A-99EFF30D7CF7}" type="parTrans" cxnId="{0D88972E-6763-4BC8-A306-950C8B5ECB19}">
      <dgm:prSet/>
      <dgm:spPr/>
      <dgm:t>
        <a:bodyPr/>
        <a:lstStyle/>
        <a:p>
          <a:endParaRPr lang="ru-RU"/>
        </a:p>
      </dgm:t>
    </dgm:pt>
    <dgm:pt modelId="{09B6AAF7-DC02-4E62-B89A-AEBF02B0D8AF}" type="sibTrans" cxnId="{0D88972E-6763-4BC8-A306-950C8B5ECB19}">
      <dgm:prSet/>
      <dgm:spPr/>
      <dgm:t>
        <a:bodyPr/>
        <a:lstStyle/>
        <a:p>
          <a:endParaRPr lang="ru-RU"/>
        </a:p>
      </dgm:t>
    </dgm:pt>
    <dgm:pt modelId="{7AC09803-A3E0-4797-9A10-4746CBDFD982}">
      <dgm:prSet phldrT="[Текст]" custT="1"/>
      <dgm:spPr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>
              <a:solidFill>
                <a:schemeClr val="tx1"/>
              </a:solidFill>
            </a:rPr>
            <a:t>2019 год –</a:t>
          </a:r>
        </a:p>
        <a:p>
          <a:r>
            <a:rPr lang="ru-RU" sz="1600" b="1" i="1" dirty="0">
              <a:solidFill>
                <a:schemeClr val="tx1"/>
              </a:solidFill>
            </a:rPr>
            <a:t>   373 892 тыс. руб.</a:t>
          </a:r>
        </a:p>
      </dgm:t>
    </dgm:pt>
    <dgm:pt modelId="{A8FC8536-001C-4BE0-8FB5-08C1475EC650}" type="parTrans" cxnId="{5A7872C1-E203-42A2-9B9C-009CFDC197FD}">
      <dgm:prSet/>
      <dgm:spPr/>
      <dgm:t>
        <a:bodyPr/>
        <a:lstStyle/>
        <a:p>
          <a:endParaRPr lang="ru-RU"/>
        </a:p>
      </dgm:t>
    </dgm:pt>
    <dgm:pt modelId="{5A3731A0-5BB8-4F04-ACF1-2EC3BDE50CD2}" type="sibTrans" cxnId="{5A7872C1-E203-42A2-9B9C-009CFDC197FD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3" custScaleX="147595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F0116-CF42-4A28-A829-2523D9A7468A}" type="pres">
      <dgm:prSet presAssocID="{5571E994-1DA2-451E-84DC-584FD8737B67}" presName="spacing" presStyleCnt="0"/>
      <dgm:spPr/>
    </dgm:pt>
    <dgm:pt modelId="{4857AC48-590F-43E5-A531-B876AA3CC941}" type="pres">
      <dgm:prSet presAssocID="{55A988CB-C52E-4343-90CC-43396B5A6DE8}" presName="composite" presStyleCnt="0"/>
      <dgm:spPr/>
    </dgm:pt>
    <dgm:pt modelId="{0AEFEE5A-751F-4245-8012-DBF2437E9768}" type="pres">
      <dgm:prSet presAssocID="{55A988CB-C52E-4343-90CC-43396B5A6DE8}" presName="imgShp" presStyleLbl="fgImgPlace1" presStyleIdx="1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018C20DA-EA68-4FCF-8CF4-874C877CE308}" type="pres">
      <dgm:prSet presAssocID="{55A988CB-C52E-4343-90CC-43396B5A6DE8}" presName="txShp" presStyleLbl="node1" presStyleIdx="1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048F6-8702-42DE-AC94-0EF98C43739A}" type="pres">
      <dgm:prSet presAssocID="{09B6AAF7-DC02-4E62-B89A-AEBF02B0D8AF}" presName="spacing" presStyleCnt="0"/>
      <dgm:spPr/>
    </dgm:pt>
    <dgm:pt modelId="{E6465900-9209-4F87-956F-954AA31FBF35}" type="pres">
      <dgm:prSet presAssocID="{7AC09803-A3E0-4797-9A10-4746CBDFD982}" presName="composite" presStyleCnt="0"/>
      <dgm:spPr/>
    </dgm:pt>
    <dgm:pt modelId="{CA19A555-6B75-4B2B-9C28-47E24EC29C13}" type="pres">
      <dgm:prSet presAssocID="{7AC09803-A3E0-4797-9A10-4746CBDFD982}" presName="imgShp" presStyleLbl="fgImgPlace1" presStyleIdx="2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62E5E7D9-FC26-4C34-A45B-3E740BF2C480}" type="pres">
      <dgm:prSet presAssocID="{7AC09803-A3E0-4797-9A10-4746CBDFD982}" presName="txShp" presStyleLbl="node1" presStyleIdx="2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8972E-6763-4BC8-A306-950C8B5ECB19}" srcId="{FB7A415B-6E4B-4870-BDEB-0ED54B1C2B0F}" destId="{55A988CB-C52E-4343-90CC-43396B5A6DE8}" srcOrd="1" destOrd="0" parTransId="{9A3DC69C-F81D-40FE-8E9A-99EFF30D7CF7}" sibTransId="{09B6AAF7-DC02-4E62-B89A-AEBF02B0D8AF}"/>
    <dgm:cxn modelId="{304FDA13-9BC9-471C-84DB-E0D406CBB39D}" type="presOf" srcId="{7AC09803-A3E0-4797-9A10-4746CBDFD982}" destId="{62E5E7D9-FC26-4C34-A45B-3E740BF2C480}" srcOrd="0" destOrd="0" presId="urn:microsoft.com/office/officeart/2005/8/layout/vList3#2"/>
    <dgm:cxn modelId="{11051756-1988-4098-9000-C0B107E02AFE}" type="presOf" srcId="{FB7A415B-6E4B-4870-BDEB-0ED54B1C2B0F}" destId="{BD4534F5-E537-4348-A3B3-2164E44E2674}" srcOrd="0" destOrd="0" presId="urn:microsoft.com/office/officeart/2005/8/layout/vList3#2"/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2D94444B-D390-458A-9D32-6D2BB8EFD992}" type="presOf" srcId="{55A988CB-C52E-4343-90CC-43396B5A6DE8}" destId="{018C20DA-EA68-4FCF-8CF4-874C877CE308}" srcOrd="0" destOrd="0" presId="urn:microsoft.com/office/officeart/2005/8/layout/vList3#2"/>
    <dgm:cxn modelId="{5A7872C1-E203-42A2-9B9C-009CFDC197FD}" srcId="{FB7A415B-6E4B-4870-BDEB-0ED54B1C2B0F}" destId="{7AC09803-A3E0-4797-9A10-4746CBDFD982}" srcOrd="2" destOrd="0" parTransId="{A8FC8536-001C-4BE0-8FB5-08C1475EC650}" sibTransId="{5A3731A0-5BB8-4F04-ACF1-2EC3BDE50CD2}"/>
    <dgm:cxn modelId="{369E38D9-88D7-4376-978B-F3ABFE0E0A2B}" type="presOf" srcId="{77CC208F-4E12-4B09-AD7D-80DCB2998C27}" destId="{4A43FA70-DDC5-4B91-9FA3-D63EB734C9B6}" srcOrd="0" destOrd="0" presId="urn:microsoft.com/office/officeart/2005/8/layout/vList3#2"/>
    <dgm:cxn modelId="{15760DF8-AC63-4A12-817B-3A58AFCA49F6}" type="presParOf" srcId="{BD4534F5-E537-4348-A3B3-2164E44E2674}" destId="{F5DE6106-6984-419F-9DAD-A6B448417A42}" srcOrd="0" destOrd="0" presId="urn:microsoft.com/office/officeart/2005/8/layout/vList3#2"/>
    <dgm:cxn modelId="{88580CF4-48AC-4A07-91E8-318742E3DEAA}" type="presParOf" srcId="{F5DE6106-6984-419F-9DAD-A6B448417A42}" destId="{7B3A56B5-6C87-4F10-9D8E-418DF5C0F706}" srcOrd="0" destOrd="0" presId="urn:microsoft.com/office/officeart/2005/8/layout/vList3#2"/>
    <dgm:cxn modelId="{CF1D20E5-57AA-4C83-BE6A-CA98954ABB97}" type="presParOf" srcId="{F5DE6106-6984-419F-9DAD-A6B448417A42}" destId="{4A43FA70-DDC5-4B91-9FA3-D63EB734C9B6}" srcOrd="1" destOrd="0" presId="urn:microsoft.com/office/officeart/2005/8/layout/vList3#2"/>
    <dgm:cxn modelId="{672117FA-E61B-49C4-9488-D873E80F4305}" type="presParOf" srcId="{BD4534F5-E537-4348-A3B3-2164E44E2674}" destId="{EC5F0116-CF42-4A28-A829-2523D9A7468A}" srcOrd="1" destOrd="0" presId="urn:microsoft.com/office/officeart/2005/8/layout/vList3#2"/>
    <dgm:cxn modelId="{2F81A987-40A8-492E-9415-C419DA2A9CF8}" type="presParOf" srcId="{BD4534F5-E537-4348-A3B3-2164E44E2674}" destId="{4857AC48-590F-43E5-A531-B876AA3CC941}" srcOrd="2" destOrd="0" presId="urn:microsoft.com/office/officeart/2005/8/layout/vList3#2"/>
    <dgm:cxn modelId="{8753D88B-B116-41FD-8E80-5D38D7906BCE}" type="presParOf" srcId="{4857AC48-590F-43E5-A531-B876AA3CC941}" destId="{0AEFEE5A-751F-4245-8012-DBF2437E9768}" srcOrd="0" destOrd="0" presId="urn:microsoft.com/office/officeart/2005/8/layout/vList3#2"/>
    <dgm:cxn modelId="{2EAFA996-D355-4EC2-9C83-007B2B77C838}" type="presParOf" srcId="{4857AC48-590F-43E5-A531-B876AA3CC941}" destId="{018C20DA-EA68-4FCF-8CF4-874C877CE308}" srcOrd="1" destOrd="0" presId="urn:microsoft.com/office/officeart/2005/8/layout/vList3#2"/>
    <dgm:cxn modelId="{DC487F29-6470-48EA-A3F6-32B76D8EF1AA}" type="presParOf" srcId="{BD4534F5-E537-4348-A3B3-2164E44E2674}" destId="{197048F6-8702-42DE-AC94-0EF98C43739A}" srcOrd="3" destOrd="0" presId="urn:microsoft.com/office/officeart/2005/8/layout/vList3#2"/>
    <dgm:cxn modelId="{8BC205E8-D878-4742-8450-E6A08CA6ADF5}" type="presParOf" srcId="{BD4534F5-E537-4348-A3B3-2164E44E2674}" destId="{E6465900-9209-4F87-956F-954AA31FBF35}" srcOrd="4" destOrd="0" presId="urn:microsoft.com/office/officeart/2005/8/layout/vList3#2"/>
    <dgm:cxn modelId="{2265A621-E5E5-487D-9BC8-2FB57D8C2C8A}" type="presParOf" srcId="{E6465900-9209-4F87-956F-954AA31FBF35}" destId="{CA19A555-6B75-4B2B-9C28-47E24EC29C13}" srcOrd="0" destOrd="0" presId="urn:microsoft.com/office/officeart/2005/8/layout/vList3#2"/>
    <dgm:cxn modelId="{E15B9CF2-2DA5-46A3-BA62-6652F35209C4}" type="presParOf" srcId="{E6465900-9209-4F87-956F-954AA31FBF35}" destId="{62E5E7D9-FC26-4C34-A45B-3E740BF2C480}" srcOrd="1" destOrd="0" presId="urn:microsoft.com/office/officeart/2005/8/layout/vList3#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71215"/>
          <a:ext cx="1396387" cy="4766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Дошкольное образование</a:t>
          </a:r>
        </a:p>
      </dsp:txBody>
      <dsp:txXfrm>
        <a:off x="1752624" y="171215"/>
        <a:ext cx="1396387" cy="476651"/>
      </dsp:txXfrm>
    </dsp:sp>
    <dsp:sp modelId="{2C987933-5CFA-4866-9B9C-D02C6C662430}">
      <dsp:nvSpPr>
        <dsp:cNvPr id="0" name=""/>
        <dsp:cNvSpPr/>
      </dsp:nvSpPr>
      <dsp:spPr>
        <a:xfrm>
          <a:off x="1384066" y="726631"/>
          <a:ext cx="2458255" cy="3324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1 161 334 тыс</a:t>
          </a:r>
          <a:r>
            <a:rPr lang="ru-RU" sz="1100" kern="1200" dirty="0"/>
            <a:t>. руб.</a:t>
          </a:r>
        </a:p>
      </dsp:txBody>
      <dsp:txXfrm>
        <a:off x="1384066" y="726631"/>
        <a:ext cx="2458255" cy="332402"/>
      </dsp:txXfrm>
    </dsp:sp>
    <dsp:sp modelId="{35AECF08-97B7-4209-B6C7-0E99C572D314}">
      <dsp:nvSpPr>
        <dsp:cNvPr id="0" name=""/>
        <dsp:cNvSpPr/>
      </dsp:nvSpPr>
      <dsp:spPr>
        <a:xfrm>
          <a:off x="1389204" y="1142069"/>
          <a:ext cx="2453117" cy="3413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1 157 691 </a:t>
          </a:r>
          <a:r>
            <a:rPr lang="ru-RU" sz="1100" kern="1200" dirty="0"/>
            <a:t>тыс. руб. </a:t>
          </a:r>
        </a:p>
      </dsp:txBody>
      <dsp:txXfrm>
        <a:off x="1389204" y="1142069"/>
        <a:ext cx="2453117" cy="341368"/>
      </dsp:txXfrm>
    </dsp:sp>
    <dsp:sp modelId="{A89F5D6C-636E-4E41-99DB-FD82A81F64F0}">
      <dsp:nvSpPr>
        <dsp:cNvPr id="0" name=""/>
        <dsp:cNvSpPr/>
      </dsp:nvSpPr>
      <dsp:spPr>
        <a:xfrm>
          <a:off x="1389595" y="1614945"/>
          <a:ext cx="2452726" cy="32841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1 168 166 </a:t>
          </a:r>
          <a:r>
            <a:rPr lang="ru-RU" sz="1100" kern="1200" dirty="0"/>
            <a:t>тыс. руб.</a:t>
          </a:r>
        </a:p>
      </dsp:txBody>
      <dsp:txXfrm>
        <a:off x="1389595" y="1614945"/>
        <a:ext cx="2452726" cy="32841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6380" y="178747"/>
          <a:ext cx="1548006" cy="7026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деятельности муниципальных музеев и зоопарка</a:t>
          </a:r>
        </a:p>
      </dsp:txBody>
      <dsp:txXfrm>
        <a:off x="1796380" y="178747"/>
        <a:ext cx="1548006" cy="702623"/>
      </dsp:txXfrm>
    </dsp:sp>
    <dsp:sp modelId="{2C987933-5CFA-4866-9B9C-D02C6C662430}">
      <dsp:nvSpPr>
        <dsp:cNvPr id="0" name=""/>
        <dsp:cNvSpPr/>
      </dsp:nvSpPr>
      <dsp:spPr>
        <a:xfrm>
          <a:off x="1862328" y="945852"/>
          <a:ext cx="1979993" cy="27212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2017год -</a:t>
          </a:r>
          <a:r>
            <a:rPr lang="ru-RU" sz="1100" kern="1200" dirty="0"/>
            <a:t> 37 310 тыс. руб.</a:t>
          </a:r>
        </a:p>
      </dsp:txBody>
      <dsp:txXfrm>
        <a:off x="1862328" y="945852"/>
        <a:ext cx="1979993" cy="272125"/>
      </dsp:txXfrm>
    </dsp:sp>
    <dsp:sp modelId="{35AECF08-97B7-4209-B6C7-0E99C572D314}">
      <dsp:nvSpPr>
        <dsp:cNvPr id="0" name=""/>
        <dsp:cNvSpPr/>
      </dsp:nvSpPr>
      <dsp:spPr>
        <a:xfrm>
          <a:off x="1862328" y="1285955"/>
          <a:ext cx="1979993" cy="27946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2018год -</a:t>
          </a:r>
          <a:r>
            <a:rPr lang="ru-RU" sz="1100" kern="1200" dirty="0"/>
            <a:t> 48 106 тыс. руб. </a:t>
          </a:r>
        </a:p>
      </dsp:txBody>
      <dsp:txXfrm>
        <a:off x="1862328" y="1285955"/>
        <a:ext cx="1979993" cy="279465"/>
      </dsp:txXfrm>
    </dsp:sp>
    <dsp:sp modelId="{A89F5D6C-636E-4E41-99DB-FD82A81F64F0}">
      <dsp:nvSpPr>
        <dsp:cNvPr id="0" name=""/>
        <dsp:cNvSpPr/>
      </dsp:nvSpPr>
      <dsp:spPr>
        <a:xfrm>
          <a:off x="1862328" y="1673081"/>
          <a:ext cx="1979993" cy="26885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2019год -</a:t>
          </a:r>
          <a:r>
            <a:rPr lang="ru-RU" sz="1100" kern="1200" dirty="0"/>
            <a:t> 45 968 тыс. руб.</a:t>
          </a:r>
        </a:p>
      </dsp:txBody>
      <dsp:txXfrm>
        <a:off x="1862328" y="1673081"/>
        <a:ext cx="1979993" cy="268859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6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391382" y="178747"/>
          <a:ext cx="2231999" cy="7026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библиотечного обслуживания пользователей муниципальных библиотек</a:t>
          </a:r>
        </a:p>
      </dsp:txBody>
      <dsp:txXfrm>
        <a:off x="1391382" y="178747"/>
        <a:ext cx="2231999" cy="702623"/>
      </dsp:txXfrm>
    </dsp:sp>
    <dsp:sp modelId="{2C987933-5CFA-4866-9B9C-D02C6C662430}">
      <dsp:nvSpPr>
        <dsp:cNvPr id="0" name=""/>
        <dsp:cNvSpPr/>
      </dsp:nvSpPr>
      <dsp:spPr>
        <a:xfrm>
          <a:off x="1862328" y="1089738"/>
          <a:ext cx="1979993" cy="27212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2017год -</a:t>
          </a:r>
          <a:r>
            <a:rPr lang="ru-RU" sz="1100" kern="1200" dirty="0"/>
            <a:t> 46 361 тыс. руб.</a:t>
          </a:r>
        </a:p>
      </dsp:txBody>
      <dsp:txXfrm>
        <a:off x="1862328" y="1089738"/>
        <a:ext cx="1979993" cy="272125"/>
      </dsp:txXfrm>
    </dsp:sp>
    <dsp:sp modelId="{35AECF08-97B7-4209-B6C7-0E99C572D314}">
      <dsp:nvSpPr>
        <dsp:cNvPr id="0" name=""/>
        <dsp:cNvSpPr/>
      </dsp:nvSpPr>
      <dsp:spPr>
        <a:xfrm>
          <a:off x="1862328" y="1422496"/>
          <a:ext cx="1979993" cy="27946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2018год -</a:t>
          </a:r>
          <a:r>
            <a:rPr lang="ru-RU" sz="1100" kern="1200" dirty="0"/>
            <a:t> 53 667 тыс. руб. </a:t>
          </a:r>
        </a:p>
      </dsp:txBody>
      <dsp:txXfrm>
        <a:off x="1862328" y="1422496"/>
        <a:ext cx="1979993" cy="279465"/>
      </dsp:txXfrm>
    </dsp:sp>
    <dsp:sp modelId="{A89F5D6C-636E-4E41-99DB-FD82A81F64F0}">
      <dsp:nvSpPr>
        <dsp:cNvPr id="0" name=""/>
        <dsp:cNvSpPr/>
      </dsp:nvSpPr>
      <dsp:spPr>
        <a:xfrm>
          <a:off x="1854822" y="1836784"/>
          <a:ext cx="1979993" cy="26885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2019год -</a:t>
          </a:r>
          <a:r>
            <a:rPr lang="ru-RU" sz="1100" kern="1200" dirty="0"/>
            <a:t> 55 487 тыс. руб.</a:t>
          </a:r>
        </a:p>
      </dsp:txBody>
      <dsp:txXfrm>
        <a:off x="1854822" y="1836784"/>
        <a:ext cx="1979993" cy="268859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3999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13677" y="124170"/>
          <a:ext cx="1799998" cy="7837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>
              <a:solidFill>
                <a:schemeClr val="tx1"/>
              </a:solidFill>
            </a:rPr>
            <a:t>Проведение ремонтных работ зданий и сооружений муниципальных учреждений культуры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613677" y="124170"/>
        <a:ext cx="1799998" cy="783751"/>
      </dsp:txXfrm>
    </dsp:sp>
    <dsp:sp modelId="{2C987933-5CFA-4866-9B9C-D02C6C662430}">
      <dsp:nvSpPr>
        <dsp:cNvPr id="0" name=""/>
        <dsp:cNvSpPr/>
      </dsp:nvSpPr>
      <dsp:spPr>
        <a:xfrm>
          <a:off x="1862328" y="1025094"/>
          <a:ext cx="1979993" cy="25017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2017год -</a:t>
          </a:r>
          <a:r>
            <a:rPr lang="ru-RU" sz="1100" kern="1200" dirty="0"/>
            <a:t> 2 097 тыс. руб.</a:t>
          </a:r>
        </a:p>
      </dsp:txBody>
      <dsp:txXfrm>
        <a:off x="1862328" y="1025094"/>
        <a:ext cx="1979993" cy="250179"/>
      </dsp:txXfrm>
    </dsp:sp>
    <dsp:sp modelId="{35AECF08-97B7-4209-B6C7-0E99C572D314}">
      <dsp:nvSpPr>
        <dsp:cNvPr id="0" name=""/>
        <dsp:cNvSpPr/>
      </dsp:nvSpPr>
      <dsp:spPr>
        <a:xfrm>
          <a:off x="1862328" y="1337769"/>
          <a:ext cx="1979993" cy="25692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2018год -</a:t>
          </a:r>
          <a:r>
            <a:rPr lang="ru-RU" sz="1100" kern="1200" dirty="0"/>
            <a:t> 1 518 тыс. руб. </a:t>
          </a:r>
        </a:p>
      </dsp:txBody>
      <dsp:txXfrm>
        <a:off x="1862328" y="1337769"/>
        <a:ext cx="1979993" cy="256927"/>
      </dsp:txXfrm>
    </dsp:sp>
    <dsp:sp modelId="{A89F5D6C-636E-4E41-99DB-FD82A81F64F0}">
      <dsp:nvSpPr>
        <dsp:cNvPr id="0" name=""/>
        <dsp:cNvSpPr/>
      </dsp:nvSpPr>
      <dsp:spPr>
        <a:xfrm>
          <a:off x="1862328" y="1693675"/>
          <a:ext cx="1979993" cy="2471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2019год -</a:t>
          </a:r>
          <a:r>
            <a:rPr lang="ru-RU" sz="1100" kern="1200" dirty="0"/>
            <a:t>  1 518 тыс. руб.</a:t>
          </a:r>
        </a:p>
      </dsp:txBody>
      <dsp:txXfrm>
        <a:off x="1862328" y="1693675"/>
        <a:ext cx="1979993" cy="24717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85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18381" y="183010"/>
          <a:ext cx="2196000" cy="823974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sp:txBody>
      <dsp:txXfrm>
        <a:off x="1418381" y="183010"/>
        <a:ext cx="2196000" cy="823974"/>
      </dsp:txXfrm>
    </dsp:sp>
    <dsp:sp modelId="{2C987933-5CFA-4866-9B9C-D02C6C662430}">
      <dsp:nvSpPr>
        <dsp:cNvPr id="0" name=""/>
        <dsp:cNvSpPr/>
      </dsp:nvSpPr>
      <dsp:spPr>
        <a:xfrm>
          <a:off x="1785659" y="1193528"/>
          <a:ext cx="2052004" cy="23964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2017год -</a:t>
          </a:r>
          <a:r>
            <a:rPr lang="ru-RU" sz="1100" kern="1200" dirty="0"/>
            <a:t> 190 422 тыс. руб.</a:t>
          </a:r>
        </a:p>
      </dsp:txBody>
      <dsp:txXfrm>
        <a:off x="1785659" y="1193528"/>
        <a:ext cx="2052004" cy="239645"/>
      </dsp:txXfrm>
    </dsp:sp>
    <dsp:sp modelId="{35AECF08-97B7-4209-B6C7-0E99C572D314}">
      <dsp:nvSpPr>
        <dsp:cNvPr id="0" name=""/>
        <dsp:cNvSpPr/>
      </dsp:nvSpPr>
      <dsp:spPr>
        <a:xfrm>
          <a:off x="1790317" y="1475717"/>
          <a:ext cx="2052004" cy="24610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2018год -</a:t>
          </a:r>
          <a:r>
            <a:rPr lang="ru-RU" sz="1100" kern="1200" dirty="0"/>
            <a:t> 220 420 тыс. руб. </a:t>
          </a:r>
        </a:p>
      </dsp:txBody>
      <dsp:txXfrm>
        <a:off x="1790317" y="1475717"/>
        <a:ext cx="2052004" cy="246109"/>
      </dsp:txXfrm>
    </dsp:sp>
    <dsp:sp modelId="{A89F5D6C-636E-4E41-99DB-FD82A81F64F0}">
      <dsp:nvSpPr>
        <dsp:cNvPr id="0" name=""/>
        <dsp:cNvSpPr/>
      </dsp:nvSpPr>
      <dsp:spPr>
        <a:xfrm>
          <a:off x="1790317" y="1801472"/>
          <a:ext cx="2052004" cy="23676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2019год -</a:t>
          </a:r>
          <a:r>
            <a:rPr lang="ru-RU" sz="1100" kern="1200" dirty="0"/>
            <a:t> 224 310 тыс. руб.</a:t>
          </a:r>
        </a:p>
      </dsp:txBody>
      <dsp:txXfrm>
        <a:off x="1790317" y="1801472"/>
        <a:ext cx="2052004" cy="236769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3999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22383" y="165302"/>
          <a:ext cx="1296000" cy="322504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Пенсионное обеспечение</a:t>
          </a:r>
        </a:p>
      </dsp:txBody>
      <dsp:txXfrm>
        <a:off x="1922383" y="165302"/>
        <a:ext cx="1296000" cy="322504"/>
      </dsp:txXfrm>
    </dsp:sp>
    <dsp:sp modelId="{2C987933-5CFA-4866-9B9C-D02C6C662430}">
      <dsp:nvSpPr>
        <dsp:cNvPr id="0" name=""/>
        <dsp:cNvSpPr/>
      </dsp:nvSpPr>
      <dsp:spPr>
        <a:xfrm>
          <a:off x="1862328" y="577527"/>
          <a:ext cx="1979993" cy="378634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 15 387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862328" y="577527"/>
        <a:ext cx="1979993" cy="378634"/>
      </dsp:txXfrm>
    </dsp:sp>
    <dsp:sp modelId="{35AECF08-97B7-4209-B6C7-0E99C572D314}">
      <dsp:nvSpPr>
        <dsp:cNvPr id="0" name=""/>
        <dsp:cNvSpPr/>
      </dsp:nvSpPr>
      <dsp:spPr>
        <a:xfrm>
          <a:off x="1862328" y="1050746"/>
          <a:ext cx="1979993" cy="36994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15 387 тыс</a:t>
          </a:r>
          <a:r>
            <a:rPr lang="ru-RU" sz="1100" kern="1200" dirty="0"/>
            <a:t>. руб. </a:t>
          </a:r>
        </a:p>
      </dsp:txBody>
      <dsp:txXfrm>
        <a:off x="1862328" y="1050746"/>
        <a:ext cx="1979993" cy="369947"/>
      </dsp:txXfrm>
    </dsp:sp>
    <dsp:sp modelId="{A89F5D6C-636E-4E41-99DB-FD82A81F64F0}">
      <dsp:nvSpPr>
        <dsp:cNvPr id="0" name=""/>
        <dsp:cNvSpPr/>
      </dsp:nvSpPr>
      <dsp:spPr>
        <a:xfrm>
          <a:off x="1862328" y="1570491"/>
          <a:ext cx="1979993" cy="37408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kern="1200" dirty="0" smtClean="0"/>
            <a:t> 15 387 </a:t>
          </a:r>
          <a:r>
            <a:rPr lang="ru-RU" sz="1100" kern="1200" dirty="0"/>
            <a:t>тыс. руб.</a:t>
          </a:r>
        </a:p>
      </dsp:txBody>
      <dsp:txXfrm>
        <a:off x="1862328" y="1570491"/>
        <a:ext cx="1979993" cy="374089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363406" y="830270"/>
          <a:ext cx="2926996" cy="752256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2018 </a:t>
          </a:r>
          <a:r>
            <a:rPr lang="ru-RU" sz="1600" b="1" i="1" kern="1200" dirty="0">
              <a:solidFill>
                <a:schemeClr val="tx1"/>
              </a:solidFill>
            </a:rPr>
            <a:t>год 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>
              <a:solidFill>
                <a:schemeClr val="tx1"/>
              </a:solidFill>
            </a:rPr>
            <a:t>1 </a:t>
          </a:r>
          <a:r>
            <a:rPr lang="ru-RU" sz="1400" b="1" i="1" kern="1200" dirty="0" smtClean="0">
              <a:solidFill>
                <a:schemeClr val="tx1"/>
              </a:solidFill>
            </a:rPr>
            <a:t>378 519 тыс</a:t>
          </a:r>
          <a:r>
            <a:rPr lang="ru-RU" sz="14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363406" y="830270"/>
        <a:ext cx="2926996" cy="752256"/>
      </dsp:txXfrm>
    </dsp:sp>
    <dsp:sp modelId="{7B3A56B5-6C87-4F10-9D8E-418DF5C0F706}">
      <dsp:nvSpPr>
        <dsp:cNvPr id="0" name=""/>
        <dsp:cNvSpPr/>
      </dsp:nvSpPr>
      <dsp:spPr>
        <a:xfrm>
          <a:off x="121135" y="634965"/>
          <a:ext cx="1142865" cy="1142865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C20DA-EA68-4FCF-8CF4-874C877CE308}">
      <dsp:nvSpPr>
        <dsp:cNvPr id="0" name=""/>
        <dsp:cNvSpPr/>
      </dsp:nvSpPr>
      <dsp:spPr>
        <a:xfrm rot="10800000">
          <a:off x="363406" y="2314289"/>
          <a:ext cx="2926996" cy="752256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2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2019 </a:t>
          </a:r>
          <a:r>
            <a:rPr lang="ru-RU" sz="1400" b="1" i="1" kern="1200" dirty="0">
              <a:solidFill>
                <a:schemeClr val="tx1"/>
              </a:solidFill>
            </a:rPr>
            <a:t>год -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>
              <a:solidFill>
                <a:schemeClr val="tx1"/>
              </a:solidFill>
            </a:rPr>
            <a:t>1 </a:t>
          </a:r>
          <a:r>
            <a:rPr lang="ru-RU" sz="1400" b="1" i="1" kern="1200" dirty="0" smtClean="0">
              <a:solidFill>
                <a:schemeClr val="tx1"/>
              </a:solidFill>
            </a:rPr>
            <a:t>324 322 тыс</a:t>
          </a:r>
          <a:r>
            <a:rPr lang="ru-RU" sz="14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363406" y="2314289"/>
        <a:ext cx="2926996" cy="752256"/>
      </dsp:txXfrm>
    </dsp:sp>
    <dsp:sp modelId="{0AEFEE5A-751F-4245-8012-DBF2437E9768}">
      <dsp:nvSpPr>
        <dsp:cNvPr id="0" name=""/>
        <dsp:cNvSpPr/>
      </dsp:nvSpPr>
      <dsp:spPr>
        <a:xfrm>
          <a:off x="121135" y="2118984"/>
          <a:ext cx="1142865" cy="114286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5E7D9-FC26-4C34-A45B-3E740BF2C480}">
      <dsp:nvSpPr>
        <dsp:cNvPr id="0" name=""/>
        <dsp:cNvSpPr/>
      </dsp:nvSpPr>
      <dsp:spPr>
        <a:xfrm rot="10800000">
          <a:off x="363406" y="3798308"/>
          <a:ext cx="2926996" cy="752256"/>
        </a:xfrm>
        <a:prstGeom prst="homePlate">
          <a:avLst/>
        </a:prstGeom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2020 </a:t>
          </a:r>
          <a:r>
            <a:rPr lang="ru-RU" sz="1600" b="1" i="1" kern="1200" dirty="0">
              <a:solidFill>
                <a:schemeClr val="tx1"/>
              </a:solidFill>
            </a:rPr>
            <a:t>год –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1 </a:t>
          </a:r>
          <a:r>
            <a:rPr lang="ru-RU" sz="1600" b="1" i="1" kern="1200" dirty="0" smtClean="0">
              <a:solidFill>
                <a:schemeClr val="tx1"/>
              </a:solidFill>
            </a:rPr>
            <a:t>363 500 тыс</a:t>
          </a:r>
          <a:r>
            <a:rPr lang="ru-RU" sz="16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363406" y="3798308"/>
        <a:ext cx="2926996" cy="752256"/>
      </dsp:txXfrm>
    </dsp:sp>
    <dsp:sp modelId="{CA19A555-6B75-4B2B-9C28-47E24EC29C13}">
      <dsp:nvSpPr>
        <dsp:cNvPr id="0" name=""/>
        <dsp:cNvSpPr/>
      </dsp:nvSpPr>
      <dsp:spPr>
        <a:xfrm>
          <a:off x="121135" y="3603003"/>
          <a:ext cx="1142865" cy="114286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58382" y="172501"/>
          <a:ext cx="1224003" cy="5162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Социальное обслуживание населения</a:t>
          </a:r>
        </a:p>
      </dsp:txBody>
      <dsp:txXfrm>
        <a:off x="1958382" y="172501"/>
        <a:ext cx="1224003" cy="516202"/>
      </dsp:txXfrm>
    </dsp:sp>
    <dsp:sp modelId="{2C987933-5CFA-4866-9B9C-D02C6C662430}">
      <dsp:nvSpPr>
        <dsp:cNvPr id="0" name=""/>
        <dsp:cNvSpPr/>
      </dsp:nvSpPr>
      <dsp:spPr>
        <a:xfrm>
          <a:off x="1862328" y="764972"/>
          <a:ext cx="1979993" cy="3218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73 091 тыс</a:t>
          </a:r>
          <a:r>
            <a:rPr lang="ru-RU" sz="1100" kern="1200" dirty="0"/>
            <a:t>. руб.</a:t>
          </a:r>
        </a:p>
      </dsp:txBody>
      <dsp:txXfrm>
        <a:off x="1862328" y="764972"/>
        <a:ext cx="1979993" cy="321868"/>
      </dsp:txXfrm>
    </dsp:sp>
    <dsp:sp modelId="{35AECF08-97B7-4209-B6C7-0E99C572D314}">
      <dsp:nvSpPr>
        <dsp:cNvPr id="0" name=""/>
        <dsp:cNvSpPr/>
      </dsp:nvSpPr>
      <dsp:spPr>
        <a:xfrm>
          <a:off x="1862328" y="1167245"/>
          <a:ext cx="1979993" cy="330550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75 099 тыс</a:t>
          </a:r>
          <a:r>
            <a:rPr lang="ru-RU" sz="1100" kern="1200" dirty="0"/>
            <a:t>. руб. </a:t>
          </a:r>
        </a:p>
      </dsp:txBody>
      <dsp:txXfrm>
        <a:off x="1862328" y="1167245"/>
        <a:ext cx="1979993" cy="330550"/>
      </dsp:txXfrm>
    </dsp:sp>
    <dsp:sp modelId="{A89F5D6C-636E-4E41-99DB-FD82A81F64F0}">
      <dsp:nvSpPr>
        <dsp:cNvPr id="0" name=""/>
        <dsp:cNvSpPr/>
      </dsp:nvSpPr>
      <dsp:spPr>
        <a:xfrm>
          <a:off x="1862328" y="1625135"/>
          <a:ext cx="1979993" cy="31800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-</a:t>
          </a:r>
          <a:r>
            <a:rPr lang="ru-RU" sz="1100" kern="1200" dirty="0"/>
            <a:t> 77 </a:t>
          </a:r>
          <a:r>
            <a:rPr lang="ru-RU" sz="1100" kern="1200" dirty="0" smtClean="0"/>
            <a:t>556 </a:t>
          </a:r>
          <a:r>
            <a:rPr lang="ru-RU" sz="1100" kern="1200" dirty="0"/>
            <a:t>тыс. руб.</a:t>
          </a:r>
        </a:p>
      </dsp:txBody>
      <dsp:txXfrm>
        <a:off x="1862328" y="1625135"/>
        <a:ext cx="1979993" cy="318005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6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391382" y="178747"/>
          <a:ext cx="2231999" cy="7026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Другие вопросы в области социальной политики</a:t>
          </a:r>
        </a:p>
      </dsp:txBody>
      <dsp:txXfrm>
        <a:off x="1391382" y="178747"/>
        <a:ext cx="2231999" cy="702623"/>
      </dsp:txXfrm>
    </dsp:sp>
    <dsp:sp modelId="{2C987933-5CFA-4866-9B9C-D02C6C662430}">
      <dsp:nvSpPr>
        <dsp:cNvPr id="0" name=""/>
        <dsp:cNvSpPr/>
      </dsp:nvSpPr>
      <dsp:spPr>
        <a:xfrm>
          <a:off x="1862328" y="1089738"/>
          <a:ext cx="1979993" cy="27212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45 892 тыс</a:t>
          </a:r>
          <a:r>
            <a:rPr lang="ru-RU" sz="1100" kern="1200" dirty="0"/>
            <a:t>. руб.</a:t>
          </a:r>
        </a:p>
      </dsp:txBody>
      <dsp:txXfrm>
        <a:off x="1862328" y="1089738"/>
        <a:ext cx="1979993" cy="272125"/>
      </dsp:txXfrm>
    </dsp:sp>
    <dsp:sp modelId="{35AECF08-97B7-4209-B6C7-0E99C572D314}">
      <dsp:nvSpPr>
        <dsp:cNvPr id="0" name=""/>
        <dsp:cNvSpPr/>
      </dsp:nvSpPr>
      <dsp:spPr>
        <a:xfrm>
          <a:off x="1862328" y="1422496"/>
          <a:ext cx="1979993" cy="27946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45 822 тыс</a:t>
          </a:r>
          <a:r>
            <a:rPr lang="ru-RU" sz="1100" kern="1200" dirty="0"/>
            <a:t>. руб. </a:t>
          </a:r>
        </a:p>
      </dsp:txBody>
      <dsp:txXfrm>
        <a:off x="1862328" y="1422496"/>
        <a:ext cx="1979993" cy="279465"/>
      </dsp:txXfrm>
    </dsp:sp>
    <dsp:sp modelId="{A89F5D6C-636E-4E41-99DB-FD82A81F64F0}">
      <dsp:nvSpPr>
        <dsp:cNvPr id="0" name=""/>
        <dsp:cNvSpPr/>
      </dsp:nvSpPr>
      <dsp:spPr>
        <a:xfrm>
          <a:off x="1854822" y="1836784"/>
          <a:ext cx="1979993" cy="26885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kern="1200" dirty="0" smtClean="0"/>
            <a:t> 45 941 тыс</a:t>
          </a:r>
          <a:r>
            <a:rPr lang="ru-RU" sz="1100" kern="1200" dirty="0"/>
            <a:t>. руб.</a:t>
          </a:r>
        </a:p>
      </dsp:txBody>
      <dsp:txXfrm>
        <a:off x="1854822" y="1836784"/>
        <a:ext cx="1979993" cy="268859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30990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96670" y="83178"/>
          <a:ext cx="2016006" cy="36834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496670" y="83178"/>
        <a:ext cx="2016006" cy="368342"/>
      </dsp:txXfrm>
    </dsp:sp>
    <dsp:sp modelId="{2C987933-5CFA-4866-9B9C-D02C6C662430}">
      <dsp:nvSpPr>
        <dsp:cNvPr id="0" name=""/>
        <dsp:cNvSpPr/>
      </dsp:nvSpPr>
      <dsp:spPr>
        <a:xfrm>
          <a:off x="1862328" y="620907"/>
          <a:ext cx="1979993" cy="36166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924 858 тыс</a:t>
          </a:r>
          <a:r>
            <a:rPr lang="ru-RU" sz="1100" kern="1200" dirty="0"/>
            <a:t>. руб.</a:t>
          </a:r>
        </a:p>
      </dsp:txBody>
      <dsp:txXfrm>
        <a:off x="1862328" y="620907"/>
        <a:ext cx="1979993" cy="361663"/>
      </dsp:txXfrm>
    </dsp:sp>
    <dsp:sp modelId="{35AECF08-97B7-4209-B6C7-0E99C572D314}">
      <dsp:nvSpPr>
        <dsp:cNvPr id="0" name=""/>
        <dsp:cNvSpPr/>
      </dsp:nvSpPr>
      <dsp:spPr>
        <a:xfrm>
          <a:off x="1862328" y="1072915"/>
          <a:ext cx="1979993" cy="37141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942 602 тыс</a:t>
          </a:r>
          <a:r>
            <a:rPr lang="ru-RU" sz="1100" kern="1200" dirty="0"/>
            <a:t>. руб. </a:t>
          </a:r>
        </a:p>
      </dsp:txBody>
      <dsp:txXfrm>
        <a:off x="1862328" y="1072915"/>
        <a:ext cx="1979993" cy="371418"/>
      </dsp:txXfrm>
    </dsp:sp>
    <dsp:sp modelId="{A89F5D6C-636E-4E41-99DB-FD82A81F64F0}">
      <dsp:nvSpPr>
        <dsp:cNvPr id="0" name=""/>
        <dsp:cNvSpPr/>
      </dsp:nvSpPr>
      <dsp:spPr>
        <a:xfrm>
          <a:off x="1862328" y="1587417"/>
          <a:ext cx="1979993" cy="35732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kern="1200" dirty="0" smtClean="0"/>
            <a:t> 975 338 тыс</a:t>
          </a:r>
          <a:r>
            <a:rPr lang="ru-RU" sz="1100" kern="1200" dirty="0"/>
            <a:t>. руб.</a:t>
          </a:r>
        </a:p>
      </dsp:txBody>
      <dsp:txXfrm>
        <a:off x="1862328" y="1587417"/>
        <a:ext cx="1979993" cy="357322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85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18381" y="166071"/>
          <a:ext cx="2196000" cy="3161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Охрана семьи и детства</a:t>
          </a:r>
        </a:p>
      </dsp:txBody>
      <dsp:txXfrm>
        <a:off x="1418381" y="166071"/>
        <a:ext cx="2196000" cy="316108"/>
      </dsp:txXfrm>
    </dsp:sp>
    <dsp:sp modelId="{2C987933-5CFA-4866-9B9C-D02C6C662430}">
      <dsp:nvSpPr>
        <dsp:cNvPr id="0" name=""/>
        <dsp:cNvSpPr/>
      </dsp:nvSpPr>
      <dsp:spPr>
        <a:xfrm>
          <a:off x="1785659" y="774180"/>
          <a:ext cx="2052004" cy="3751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319 291 тыс</a:t>
          </a:r>
          <a:r>
            <a:rPr lang="ru-RU" sz="1100" kern="1200" dirty="0"/>
            <a:t>. руб.</a:t>
          </a:r>
        </a:p>
      </dsp:txBody>
      <dsp:txXfrm>
        <a:off x="1785659" y="774180"/>
        <a:ext cx="2052004" cy="375123"/>
      </dsp:txXfrm>
    </dsp:sp>
    <dsp:sp modelId="{35AECF08-97B7-4209-B6C7-0E99C572D314}">
      <dsp:nvSpPr>
        <dsp:cNvPr id="0" name=""/>
        <dsp:cNvSpPr/>
      </dsp:nvSpPr>
      <dsp:spPr>
        <a:xfrm>
          <a:off x="1790317" y="1215897"/>
          <a:ext cx="2052004" cy="38524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245 412 тыс</a:t>
          </a:r>
          <a:r>
            <a:rPr lang="ru-RU" sz="1100" kern="1200" dirty="0"/>
            <a:t>. руб. </a:t>
          </a:r>
        </a:p>
      </dsp:txBody>
      <dsp:txXfrm>
        <a:off x="1790317" y="1215897"/>
        <a:ext cx="2052004" cy="385241"/>
      </dsp:txXfrm>
    </dsp:sp>
    <dsp:sp modelId="{A89F5D6C-636E-4E41-99DB-FD82A81F64F0}">
      <dsp:nvSpPr>
        <dsp:cNvPr id="0" name=""/>
        <dsp:cNvSpPr/>
      </dsp:nvSpPr>
      <dsp:spPr>
        <a:xfrm>
          <a:off x="1790317" y="1725809"/>
          <a:ext cx="2052004" cy="370620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kern="1200" dirty="0" smtClean="0"/>
            <a:t> 249 278 тыс</a:t>
          </a:r>
          <a:r>
            <a:rPr lang="ru-RU" sz="1100" kern="1200" dirty="0"/>
            <a:t>. руб.</a:t>
          </a:r>
        </a:p>
      </dsp:txBody>
      <dsp:txXfrm>
        <a:off x="1790317" y="1725809"/>
        <a:ext cx="2052004" cy="3706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10383" y="1050601"/>
          <a:ext cx="2996213" cy="663153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77" tIns="60960" rIns="113792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2018 </a:t>
          </a:r>
          <a:r>
            <a:rPr lang="ru-RU" sz="1550" b="1" i="1" kern="1200" dirty="0">
              <a:solidFill>
                <a:schemeClr val="tx1"/>
              </a:solidFill>
            </a:rPr>
            <a:t>год - </a:t>
          </a:r>
        </a:p>
        <a:p>
          <a:pPr lvl="0" algn="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3 312 383 тыс</a:t>
          </a:r>
          <a:r>
            <a:rPr lang="ru-RU" sz="155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10383" y="1050601"/>
        <a:ext cx="2996213" cy="663153"/>
      </dsp:txXfrm>
    </dsp:sp>
    <dsp:sp modelId="{7B3A56B5-6C87-4F10-9D8E-418DF5C0F706}">
      <dsp:nvSpPr>
        <dsp:cNvPr id="0" name=""/>
        <dsp:cNvSpPr/>
      </dsp:nvSpPr>
      <dsp:spPr>
        <a:xfrm>
          <a:off x="0" y="922055"/>
          <a:ext cx="1007494" cy="1007494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C20DA-EA68-4FCF-8CF4-874C877CE308}">
      <dsp:nvSpPr>
        <dsp:cNvPr id="0" name=""/>
        <dsp:cNvSpPr/>
      </dsp:nvSpPr>
      <dsp:spPr>
        <a:xfrm rot="10800000">
          <a:off x="0" y="2358840"/>
          <a:ext cx="3010387" cy="663153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77" tIns="60960" rIns="113792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2019 </a:t>
          </a:r>
          <a:r>
            <a:rPr lang="ru-RU" sz="1550" b="1" i="1" kern="1200" dirty="0">
              <a:solidFill>
                <a:schemeClr val="tx1"/>
              </a:solidFill>
            </a:rPr>
            <a:t>год -</a:t>
          </a:r>
        </a:p>
        <a:p>
          <a:pPr lvl="0" algn="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3 329 970  </a:t>
          </a:r>
          <a:r>
            <a:rPr lang="ru-RU" sz="1550" b="1" i="1" kern="1200" dirty="0">
              <a:solidFill>
                <a:schemeClr val="tx1"/>
              </a:solidFill>
            </a:rPr>
            <a:t>тыс. руб.</a:t>
          </a:r>
        </a:p>
      </dsp:txBody>
      <dsp:txXfrm rot="10800000">
        <a:off x="0" y="2358840"/>
        <a:ext cx="3010387" cy="663153"/>
      </dsp:txXfrm>
    </dsp:sp>
    <dsp:sp modelId="{0AEFEE5A-751F-4245-8012-DBF2437E9768}">
      <dsp:nvSpPr>
        <dsp:cNvPr id="0" name=""/>
        <dsp:cNvSpPr/>
      </dsp:nvSpPr>
      <dsp:spPr>
        <a:xfrm>
          <a:off x="492" y="2186670"/>
          <a:ext cx="1007494" cy="100749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5E7D9-FC26-4C34-A45B-3E740BF2C480}">
      <dsp:nvSpPr>
        <dsp:cNvPr id="0" name=""/>
        <dsp:cNvSpPr/>
      </dsp:nvSpPr>
      <dsp:spPr>
        <a:xfrm rot="10800000">
          <a:off x="60831" y="3667080"/>
          <a:ext cx="2928949" cy="663153"/>
        </a:xfrm>
        <a:prstGeom prst="homePlate">
          <a:avLst/>
        </a:prstGeom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77" tIns="60960" rIns="113792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2020 </a:t>
          </a:r>
          <a:r>
            <a:rPr lang="ru-RU" sz="1550" b="1" i="1" kern="1200" dirty="0">
              <a:solidFill>
                <a:schemeClr val="tx1"/>
              </a:solidFill>
            </a:rPr>
            <a:t>год –</a:t>
          </a:r>
        </a:p>
        <a:p>
          <a:pPr lvl="0" algn="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3 452 255 тыс</a:t>
          </a:r>
          <a:r>
            <a:rPr lang="ru-RU" sz="155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60831" y="3667080"/>
        <a:ext cx="2928949" cy="663153"/>
      </dsp:txXfrm>
    </dsp:sp>
    <dsp:sp modelId="{CA19A555-6B75-4B2B-9C28-47E24EC29C13}">
      <dsp:nvSpPr>
        <dsp:cNvPr id="0" name=""/>
        <dsp:cNvSpPr/>
      </dsp:nvSpPr>
      <dsp:spPr>
        <a:xfrm>
          <a:off x="20605" y="3494909"/>
          <a:ext cx="1007494" cy="100749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64288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71215"/>
          <a:ext cx="1396387" cy="4766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Общее образование</a:t>
          </a:r>
        </a:p>
      </dsp:txBody>
      <dsp:txXfrm>
        <a:off x="1752624" y="171215"/>
        <a:ext cx="1396387" cy="476651"/>
      </dsp:txXfrm>
    </dsp:sp>
    <dsp:sp modelId="{2C987933-5CFA-4866-9B9C-D02C6C662430}">
      <dsp:nvSpPr>
        <dsp:cNvPr id="0" name=""/>
        <dsp:cNvSpPr/>
      </dsp:nvSpPr>
      <dsp:spPr>
        <a:xfrm>
          <a:off x="1384066" y="726631"/>
          <a:ext cx="2458255" cy="3324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1 703 880 тыс</a:t>
          </a:r>
          <a:r>
            <a:rPr lang="ru-RU" sz="1100" kern="1200" dirty="0"/>
            <a:t>. руб.</a:t>
          </a:r>
        </a:p>
      </dsp:txBody>
      <dsp:txXfrm>
        <a:off x="1384066" y="726631"/>
        <a:ext cx="2458255" cy="332402"/>
      </dsp:txXfrm>
    </dsp:sp>
    <dsp:sp modelId="{35AECF08-97B7-4209-B6C7-0E99C572D314}">
      <dsp:nvSpPr>
        <dsp:cNvPr id="0" name=""/>
        <dsp:cNvSpPr/>
      </dsp:nvSpPr>
      <dsp:spPr>
        <a:xfrm>
          <a:off x="1389204" y="1142069"/>
          <a:ext cx="2453117" cy="3413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1 709 916 тыс</a:t>
          </a:r>
          <a:r>
            <a:rPr lang="ru-RU" sz="1100" kern="1200" dirty="0"/>
            <a:t>. руб. </a:t>
          </a:r>
        </a:p>
      </dsp:txBody>
      <dsp:txXfrm>
        <a:off x="1389204" y="1142069"/>
        <a:ext cx="2453117" cy="341368"/>
      </dsp:txXfrm>
    </dsp:sp>
    <dsp:sp modelId="{A89F5D6C-636E-4E41-99DB-FD82A81F64F0}">
      <dsp:nvSpPr>
        <dsp:cNvPr id="0" name=""/>
        <dsp:cNvSpPr/>
      </dsp:nvSpPr>
      <dsp:spPr>
        <a:xfrm>
          <a:off x="1389595" y="1614945"/>
          <a:ext cx="2452726" cy="32841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1 816 895 тыс</a:t>
          </a:r>
          <a:r>
            <a:rPr lang="ru-RU" sz="1100" kern="1200" dirty="0"/>
            <a:t>. руб.</a:t>
          </a:r>
        </a:p>
      </dsp:txBody>
      <dsp:txXfrm>
        <a:off x="1389595" y="1614945"/>
        <a:ext cx="2452726" cy="3284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71215"/>
          <a:ext cx="1396387" cy="4766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i="0" kern="1200" dirty="0"/>
            <a:t>Дополнительное образование</a:t>
          </a:r>
        </a:p>
      </dsp:txBody>
      <dsp:txXfrm>
        <a:off x="1752624" y="171215"/>
        <a:ext cx="1396387" cy="476651"/>
      </dsp:txXfrm>
    </dsp:sp>
    <dsp:sp modelId="{2C987933-5CFA-4866-9B9C-D02C6C662430}">
      <dsp:nvSpPr>
        <dsp:cNvPr id="0" name=""/>
        <dsp:cNvSpPr/>
      </dsp:nvSpPr>
      <dsp:spPr>
        <a:xfrm>
          <a:off x="1384066" y="726631"/>
          <a:ext cx="2458255" cy="3324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–</a:t>
          </a:r>
          <a:r>
            <a:rPr lang="ru-RU" sz="1100" kern="1200" dirty="0" smtClean="0"/>
            <a:t> 274 077 тыс</a:t>
          </a:r>
          <a:r>
            <a:rPr lang="ru-RU" sz="1100" kern="1200" dirty="0"/>
            <a:t>. руб.</a:t>
          </a:r>
        </a:p>
      </dsp:txBody>
      <dsp:txXfrm>
        <a:off x="1384066" y="726631"/>
        <a:ext cx="2458255" cy="332402"/>
      </dsp:txXfrm>
    </dsp:sp>
    <dsp:sp modelId="{35AECF08-97B7-4209-B6C7-0E99C572D314}">
      <dsp:nvSpPr>
        <dsp:cNvPr id="0" name=""/>
        <dsp:cNvSpPr/>
      </dsp:nvSpPr>
      <dsp:spPr>
        <a:xfrm>
          <a:off x="1389204" y="1142069"/>
          <a:ext cx="2453117" cy="3413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287 699 тыс</a:t>
          </a:r>
          <a:r>
            <a:rPr lang="ru-RU" sz="1100" kern="1200" dirty="0"/>
            <a:t>. руб. </a:t>
          </a:r>
        </a:p>
      </dsp:txBody>
      <dsp:txXfrm>
        <a:off x="1389204" y="1142069"/>
        <a:ext cx="2453117" cy="341368"/>
      </dsp:txXfrm>
    </dsp:sp>
    <dsp:sp modelId="{A89F5D6C-636E-4E41-99DB-FD82A81F64F0}">
      <dsp:nvSpPr>
        <dsp:cNvPr id="0" name=""/>
        <dsp:cNvSpPr/>
      </dsp:nvSpPr>
      <dsp:spPr>
        <a:xfrm>
          <a:off x="1389595" y="1614945"/>
          <a:ext cx="2452726" cy="32841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100" b="1" kern="1200" dirty="0" smtClean="0"/>
            <a:t>–</a:t>
          </a:r>
          <a:r>
            <a:rPr lang="ru-RU" sz="1100" kern="1200" dirty="0" smtClean="0"/>
            <a:t> 289 675 тыс</a:t>
          </a:r>
          <a:r>
            <a:rPr lang="ru-RU" sz="1100" kern="1200" dirty="0"/>
            <a:t>. руб.</a:t>
          </a:r>
        </a:p>
      </dsp:txBody>
      <dsp:txXfrm>
        <a:off x="1389595" y="1614945"/>
        <a:ext cx="2452726" cy="32841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4139" y="139984"/>
          <a:ext cx="1620004" cy="5632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b="1" kern="1200" dirty="0">
              <a:solidFill>
                <a:schemeClr val="tx1"/>
              </a:solidFill>
            </a:rPr>
            <a:t>Организация отдыха и оздоровление детей в каникулярное время </a:t>
          </a:r>
          <a:endParaRPr lang="ru-RU" sz="1000" b="1" i="0" kern="1200" dirty="0">
            <a:solidFill>
              <a:schemeClr val="tx1"/>
            </a:solidFill>
          </a:endParaRPr>
        </a:p>
      </dsp:txBody>
      <dsp:txXfrm>
        <a:off x="1794139" y="139984"/>
        <a:ext cx="1620004" cy="563223"/>
      </dsp:txXfrm>
    </dsp:sp>
    <dsp:sp modelId="{2C987933-5CFA-4866-9B9C-D02C6C662430}">
      <dsp:nvSpPr>
        <dsp:cNvPr id="0" name=""/>
        <dsp:cNvSpPr/>
      </dsp:nvSpPr>
      <dsp:spPr>
        <a:xfrm>
          <a:off x="1384066" y="810142"/>
          <a:ext cx="2458255" cy="30957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</a:t>
          </a:r>
          <a:r>
            <a:rPr lang="ru-RU" sz="1200" b="1" kern="1200" dirty="0"/>
            <a:t>-</a:t>
          </a:r>
          <a:r>
            <a:rPr lang="ru-RU" sz="1100" kern="1200" dirty="0"/>
            <a:t> 46 </a:t>
          </a:r>
          <a:r>
            <a:rPr lang="ru-RU" sz="1100" kern="1200" dirty="0" smtClean="0"/>
            <a:t>853 </a:t>
          </a:r>
          <a:r>
            <a:rPr lang="ru-RU" sz="1100" kern="1200" dirty="0"/>
            <a:t>тыс. руб.</a:t>
          </a:r>
        </a:p>
      </dsp:txBody>
      <dsp:txXfrm>
        <a:off x="1384066" y="810142"/>
        <a:ext cx="2458255" cy="309578"/>
      </dsp:txXfrm>
    </dsp:sp>
    <dsp:sp modelId="{35AECF08-97B7-4209-B6C7-0E99C572D314}">
      <dsp:nvSpPr>
        <dsp:cNvPr id="0" name=""/>
        <dsp:cNvSpPr/>
      </dsp:nvSpPr>
      <dsp:spPr>
        <a:xfrm>
          <a:off x="1389204" y="1197055"/>
          <a:ext cx="2453117" cy="31792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</a:t>
          </a:r>
          <a:r>
            <a:rPr lang="ru-RU" sz="1200" b="1" kern="1200" dirty="0"/>
            <a:t>-</a:t>
          </a:r>
          <a:r>
            <a:rPr lang="ru-RU" sz="1100" kern="1200" dirty="0"/>
            <a:t> 46 </a:t>
          </a:r>
          <a:r>
            <a:rPr lang="ru-RU" sz="1100" kern="1200" dirty="0" smtClean="0"/>
            <a:t>837 тыс</a:t>
          </a:r>
          <a:r>
            <a:rPr lang="ru-RU" sz="1100" kern="1200" dirty="0"/>
            <a:t>. руб. </a:t>
          </a:r>
        </a:p>
      </dsp:txBody>
      <dsp:txXfrm>
        <a:off x="1389204" y="1197055"/>
        <a:ext cx="2453117" cy="317929"/>
      </dsp:txXfrm>
    </dsp:sp>
    <dsp:sp modelId="{A89F5D6C-636E-4E41-99DB-FD82A81F64F0}">
      <dsp:nvSpPr>
        <dsp:cNvPr id="0" name=""/>
        <dsp:cNvSpPr/>
      </dsp:nvSpPr>
      <dsp:spPr>
        <a:xfrm>
          <a:off x="1389595" y="1637463"/>
          <a:ext cx="2452726" cy="30586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47 094 тыс</a:t>
          </a:r>
          <a:r>
            <a:rPr lang="ru-RU" sz="1100" kern="1200" dirty="0"/>
            <a:t>. руб.</a:t>
          </a:r>
        </a:p>
      </dsp:txBody>
      <dsp:txXfrm>
        <a:off x="1389595" y="1637463"/>
        <a:ext cx="2452726" cy="3058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71215"/>
          <a:ext cx="1396387" cy="4766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Молодежная политика</a:t>
          </a:r>
        </a:p>
      </dsp:txBody>
      <dsp:txXfrm>
        <a:off x="1752624" y="171215"/>
        <a:ext cx="1396387" cy="476651"/>
      </dsp:txXfrm>
    </dsp:sp>
    <dsp:sp modelId="{2C987933-5CFA-4866-9B9C-D02C6C662430}">
      <dsp:nvSpPr>
        <dsp:cNvPr id="0" name=""/>
        <dsp:cNvSpPr/>
      </dsp:nvSpPr>
      <dsp:spPr>
        <a:xfrm>
          <a:off x="1384066" y="726631"/>
          <a:ext cx="2458255" cy="3324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17 156 тыс</a:t>
          </a:r>
          <a:r>
            <a:rPr lang="ru-RU" sz="1100" kern="1200" dirty="0"/>
            <a:t>. руб.</a:t>
          </a:r>
        </a:p>
      </dsp:txBody>
      <dsp:txXfrm>
        <a:off x="1384066" y="726631"/>
        <a:ext cx="2458255" cy="332402"/>
      </dsp:txXfrm>
    </dsp:sp>
    <dsp:sp modelId="{35AECF08-97B7-4209-B6C7-0E99C572D314}">
      <dsp:nvSpPr>
        <dsp:cNvPr id="0" name=""/>
        <dsp:cNvSpPr/>
      </dsp:nvSpPr>
      <dsp:spPr>
        <a:xfrm>
          <a:off x="1389204" y="1142069"/>
          <a:ext cx="2453117" cy="3413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17 834 тыс</a:t>
          </a:r>
          <a:r>
            <a:rPr lang="ru-RU" sz="1100" kern="1200" dirty="0"/>
            <a:t>. руб. </a:t>
          </a:r>
        </a:p>
      </dsp:txBody>
      <dsp:txXfrm>
        <a:off x="1389204" y="1142069"/>
        <a:ext cx="2453117" cy="341368"/>
      </dsp:txXfrm>
    </dsp:sp>
    <dsp:sp modelId="{A89F5D6C-636E-4E41-99DB-FD82A81F64F0}">
      <dsp:nvSpPr>
        <dsp:cNvPr id="0" name=""/>
        <dsp:cNvSpPr/>
      </dsp:nvSpPr>
      <dsp:spPr>
        <a:xfrm>
          <a:off x="1389595" y="1614945"/>
          <a:ext cx="2452726" cy="32841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18 565 тыс</a:t>
          </a:r>
          <a:r>
            <a:rPr lang="ru-RU" sz="1100" kern="1200" dirty="0"/>
            <a:t>. руб.</a:t>
          </a:r>
        </a:p>
      </dsp:txBody>
      <dsp:txXfrm>
        <a:off x="1389595" y="1614945"/>
        <a:ext cx="2452726" cy="32841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58815" y="166866"/>
          <a:ext cx="1584005" cy="36834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Прочие учреждения образования</a:t>
          </a:r>
        </a:p>
      </dsp:txBody>
      <dsp:txXfrm>
        <a:off x="1658815" y="166866"/>
        <a:ext cx="1584005" cy="368342"/>
      </dsp:txXfrm>
    </dsp:sp>
    <dsp:sp modelId="{2C987933-5CFA-4866-9B9C-D02C6C662430}">
      <dsp:nvSpPr>
        <dsp:cNvPr id="0" name=""/>
        <dsp:cNvSpPr/>
      </dsp:nvSpPr>
      <dsp:spPr>
        <a:xfrm>
          <a:off x="1384066" y="620907"/>
          <a:ext cx="2458255" cy="36166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2018 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109 083 тыс</a:t>
          </a:r>
          <a:r>
            <a:rPr lang="ru-RU" sz="1100" kern="1200" dirty="0"/>
            <a:t>. руб.</a:t>
          </a:r>
        </a:p>
      </dsp:txBody>
      <dsp:txXfrm>
        <a:off x="1384066" y="620907"/>
        <a:ext cx="2458255" cy="361663"/>
      </dsp:txXfrm>
    </dsp:sp>
    <dsp:sp modelId="{35AECF08-97B7-4209-B6C7-0E99C572D314}">
      <dsp:nvSpPr>
        <dsp:cNvPr id="0" name=""/>
        <dsp:cNvSpPr/>
      </dsp:nvSpPr>
      <dsp:spPr>
        <a:xfrm>
          <a:off x="1389204" y="1072915"/>
          <a:ext cx="2453117" cy="37141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109 993 тыс</a:t>
          </a:r>
          <a:r>
            <a:rPr lang="ru-RU" sz="1100" kern="1200" dirty="0"/>
            <a:t>. руб. </a:t>
          </a:r>
        </a:p>
      </dsp:txBody>
      <dsp:txXfrm>
        <a:off x="1389204" y="1072915"/>
        <a:ext cx="2453117" cy="371418"/>
      </dsp:txXfrm>
    </dsp:sp>
    <dsp:sp modelId="{A89F5D6C-636E-4E41-99DB-FD82A81F64F0}">
      <dsp:nvSpPr>
        <dsp:cNvPr id="0" name=""/>
        <dsp:cNvSpPr/>
      </dsp:nvSpPr>
      <dsp:spPr>
        <a:xfrm>
          <a:off x="1389595" y="1587417"/>
          <a:ext cx="2452726" cy="35732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111 860 тыс</a:t>
          </a:r>
          <a:r>
            <a:rPr lang="ru-RU" sz="1100" kern="1200" dirty="0"/>
            <a:t>. руб.</a:t>
          </a:r>
        </a:p>
      </dsp:txBody>
      <dsp:txXfrm>
        <a:off x="1389595" y="1587417"/>
        <a:ext cx="2452726" cy="35732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81646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70384" y="177832"/>
          <a:ext cx="1799998" cy="69723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Развитие профессионального искусства (Театр для детей и молодежи)</a:t>
          </a:r>
        </a:p>
      </dsp:txBody>
      <dsp:txXfrm>
        <a:off x="1670384" y="177832"/>
        <a:ext cx="1799998" cy="697237"/>
      </dsp:txXfrm>
    </dsp:sp>
    <dsp:sp modelId="{2C987933-5CFA-4866-9B9C-D02C6C662430}">
      <dsp:nvSpPr>
        <dsp:cNvPr id="0" name=""/>
        <dsp:cNvSpPr/>
      </dsp:nvSpPr>
      <dsp:spPr>
        <a:xfrm>
          <a:off x="1862328" y="940799"/>
          <a:ext cx="1979993" cy="27739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2017год -</a:t>
          </a:r>
          <a:r>
            <a:rPr lang="ru-RU" sz="1100" kern="1200" dirty="0"/>
            <a:t> 38 216 тыс. руб.</a:t>
          </a:r>
        </a:p>
      </dsp:txBody>
      <dsp:txXfrm>
        <a:off x="1862328" y="940799"/>
        <a:ext cx="1979993" cy="277392"/>
      </dsp:txXfrm>
    </dsp:sp>
    <dsp:sp modelId="{35AECF08-97B7-4209-B6C7-0E99C572D314}">
      <dsp:nvSpPr>
        <dsp:cNvPr id="0" name=""/>
        <dsp:cNvSpPr/>
      </dsp:nvSpPr>
      <dsp:spPr>
        <a:xfrm>
          <a:off x="1862328" y="1287485"/>
          <a:ext cx="1979993" cy="27102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2018год -</a:t>
          </a:r>
          <a:r>
            <a:rPr lang="ru-RU" sz="1100" kern="1200" dirty="0"/>
            <a:t> 46 814 тыс. руб. </a:t>
          </a:r>
        </a:p>
      </dsp:txBody>
      <dsp:txXfrm>
        <a:off x="1862328" y="1287485"/>
        <a:ext cx="1979993" cy="271027"/>
      </dsp:txXfrm>
    </dsp:sp>
    <dsp:sp modelId="{A89F5D6C-636E-4E41-99DB-FD82A81F64F0}">
      <dsp:nvSpPr>
        <dsp:cNvPr id="0" name=""/>
        <dsp:cNvSpPr/>
      </dsp:nvSpPr>
      <dsp:spPr>
        <a:xfrm>
          <a:off x="1862328" y="1668257"/>
          <a:ext cx="1979993" cy="27406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2019год -</a:t>
          </a:r>
          <a:r>
            <a:rPr lang="ru-RU" sz="1100" kern="1200" dirty="0"/>
            <a:t> 46 609 тыс. руб.</a:t>
          </a:r>
        </a:p>
      </dsp:txBody>
      <dsp:txXfrm>
        <a:off x="1862328" y="1668257"/>
        <a:ext cx="1979993" cy="27406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42812" y="999063"/>
          <a:ext cx="3047578" cy="683995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24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2017 год 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         314 406 тыс. руб.</a:t>
          </a:r>
        </a:p>
      </dsp:txBody>
      <dsp:txXfrm rot="10800000">
        <a:off x="42812" y="999063"/>
        <a:ext cx="3047578" cy="683995"/>
      </dsp:txXfrm>
    </dsp:sp>
    <dsp:sp modelId="{7B3A56B5-6C87-4F10-9D8E-418DF5C0F706}">
      <dsp:nvSpPr>
        <dsp:cNvPr id="0" name=""/>
        <dsp:cNvSpPr/>
      </dsp:nvSpPr>
      <dsp:spPr>
        <a:xfrm>
          <a:off x="14609" y="821481"/>
          <a:ext cx="1039159" cy="1039159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C20DA-EA68-4FCF-8CF4-874C877CE308}">
      <dsp:nvSpPr>
        <dsp:cNvPr id="0" name=""/>
        <dsp:cNvSpPr/>
      </dsp:nvSpPr>
      <dsp:spPr>
        <a:xfrm rot="10800000">
          <a:off x="330499" y="2348419"/>
          <a:ext cx="2663995" cy="683995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24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2018 год 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   370 525 тыс. руб.</a:t>
          </a:r>
        </a:p>
      </dsp:txBody>
      <dsp:txXfrm rot="10800000">
        <a:off x="330499" y="2348419"/>
        <a:ext cx="2663995" cy="683995"/>
      </dsp:txXfrm>
    </dsp:sp>
    <dsp:sp modelId="{0AEFEE5A-751F-4245-8012-DBF2437E9768}">
      <dsp:nvSpPr>
        <dsp:cNvPr id="0" name=""/>
        <dsp:cNvSpPr/>
      </dsp:nvSpPr>
      <dsp:spPr>
        <a:xfrm>
          <a:off x="110504" y="2170837"/>
          <a:ext cx="1039159" cy="103915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5E7D9-FC26-4C34-A45B-3E740BF2C480}">
      <dsp:nvSpPr>
        <dsp:cNvPr id="0" name=""/>
        <dsp:cNvSpPr/>
      </dsp:nvSpPr>
      <dsp:spPr>
        <a:xfrm rot="10800000">
          <a:off x="330499" y="3697775"/>
          <a:ext cx="2663995" cy="683995"/>
        </a:xfrm>
        <a:prstGeom prst="homePlate">
          <a:avLst/>
        </a:prstGeom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24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2019 год –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   373 892 тыс. руб.</a:t>
          </a:r>
        </a:p>
      </dsp:txBody>
      <dsp:txXfrm rot="10800000">
        <a:off x="330499" y="3697775"/>
        <a:ext cx="2663995" cy="683995"/>
      </dsp:txXfrm>
    </dsp:sp>
    <dsp:sp modelId="{CA19A555-6B75-4B2B-9C28-47E24EC29C13}">
      <dsp:nvSpPr>
        <dsp:cNvPr id="0" name=""/>
        <dsp:cNvSpPr/>
      </dsp:nvSpPr>
      <dsp:spPr>
        <a:xfrm>
          <a:off x="110504" y="3520193"/>
          <a:ext cx="1039159" cy="103915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xmlns="" id="{1015CD41-CF47-4BE3-B8F6-67F9E462C6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xmlns="" id="{C5A42DD2-CEA5-497B-B50B-E3B8A11183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xmlns="" id="{A253A228-FA1C-473E-ABB2-CD8CFE79B3B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xmlns="" id="{584FFDAC-0D6A-4956-83CB-F5863A5133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0FA92C7-D4C5-4B34-BC1D-4A746A43486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xmlns="" id="{68D0FF45-0667-4FF1-8855-AE276CAF9E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xmlns="" id="{5A8CADB5-F7B0-4DBE-BEAD-1AEE4B5798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752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xmlns="" id="{D6A92B1A-E8B6-47EF-802D-E4D9E3BCC0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6464"/>
            <a:ext cx="543846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xmlns="" id="{0D5EF4BC-4FBB-4755-9911-3027E385F4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xmlns="" id="{741555EF-EEC7-462F-881B-8F131B7FC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400C712-7848-43CE-A60F-D8F367F447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2B676-5D91-4EB5-AC30-67B5BC053E87}" type="slidenum">
              <a:rPr lang="ru-RU" altLang="ru-RU">
                <a:latin typeface="Times New Roman" pitchFamily="18" charset="0"/>
              </a:rPr>
              <a:pPr/>
              <a:t>43</a:t>
            </a:fld>
            <a:endParaRPr lang="ru-RU" alt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00487-E73F-4970-8456-D1C697057C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D2AC6-697A-46A5-A29A-4D499D86DC4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E57A6-BC92-4809-8A3F-55C6CF0F12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9ABDF-5CB7-430B-9EDC-23BD55B1A0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53FB2-8D11-4446-A051-9161A7D3239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CD4D9-84A7-41A4-A2D7-FF78CD0CF9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CCFCD-EC5A-4F43-A9FF-D4C64B8C32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183B-4D78-42F8-AEAC-B08B20BDF3F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50BDE-0878-4EEF-86F2-853F06771C1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365B2-1ACC-4C6E-B8B0-80D2162DE81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FF00B-88B6-4BAC-811D-0217D0533C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DF3E5-451D-45D9-AB8B-DBD97091E48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A91D8-1AC4-465F-A6C0-B010266627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12B1B-EB13-402E-B56E-8E897C569F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F56F6-DF5C-4137-A16F-2007DBE1A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359FE-3B9A-4661-9160-346E5A39611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88204-327F-4A9C-900D-E1AB344583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1B0CB-C5D9-41FB-81ED-E70D884DA4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F8C85-264C-4678-92FB-3973079C46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086F3-42BB-40A3-8C6A-CBF0C99EB3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96791-A1E8-4CA5-9B32-E972015C0C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15772-715B-477F-ACC3-724B9597BC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A1AC6-E3A6-4894-984C-4B0E23B8479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A9167-6E3D-45F7-88B2-7B9741C118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A9218-13A7-40E3-8C88-C6CE1F22F2E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D8441-672C-4D0B-A088-ABE76FED6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267CB-7AB7-450B-BFDB-F881EB5BDF7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8CCF-8EBB-4BED-8144-783235329A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8E5A0-931A-45AC-B6DE-4C1A1D28AD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CA5F3-E765-4566-A1C9-B6C3DF664B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6A381-AC7D-42FA-B001-1B89DAE301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C332F-384D-48C3-A1B6-8C7B1E9E97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C1EF6-D5CD-42BD-9B1C-315AE3B082A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B326C-AD10-4346-90D2-9BB31A664ED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C9625-EBCA-4DCC-B367-C737ABAC733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7591-14AE-4D01-97BB-63F37076085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568D0-8600-431A-A525-4A412DA396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FFF7A-F87B-46BE-96D5-489E879C59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C5FDC-2FE2-45F5-9A1E-1BE1AFFF00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78F49-C79E-4405-8034-E9A81DDA66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F7F28-9D6F-4992-9072-CBC60D00530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2B0CD-168D-47B8-AB3B-7214DAD77E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99D5B-1C26-4B14-A7C8-AA18630A80B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575C0-E1F6-4C49-B511-B2B962B67D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4AF30-2E10-43FF-A09A-528FE09BA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A64FF-7DAF-432E-9738-3CD47345478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8F81E-B564-43EE-9B8A-54810147EB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47D08-307A-4093-A5B9-FA52392124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CF4F80-A10F-4983-823F-3B955D00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83243B-CB08-4DDC-9A25-9B842788F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5E6C74-1011-4C77-800D-5928FB69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E778B-ED79-40E3-9E03-65F333D1CB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79F15-88B1-4136-8E54-825592EA2E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25C09-9FD1-4F4D-9437-9574810BF1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890E0-D4A6-4781-A63B-A1B7C653460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F2DD6-D2FA-4D03-A7EE-18822069A0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E273-49A6-423E-BBA0-9BC341877E3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6FD50-9C36-4D0C-8746-266A3F8BBAA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79C30-FE65-45E2-9C61-533AF59CAC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B5C56-5FDC-48B1-B543-F75F541A6C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43DE6-7EA2-4B3A-8ED6-ED88045AC8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C4C95-1D30-4E26-9534-F9F4E9A0C6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487EE-C19C-4CA5-8850-123E192F55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0EE3FD-1AE9-42D9-80C8-FF4C2DF8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6543BF-BAF7-45A0-B062-1F5B26CD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40A9A-C8AE-4D35-9089-2AE906C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8FA4D-AFBD-4604-B894-588CBEA0A3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28CD0-33A6-40F1-839B-00A0ECB63C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AFBF4-290E-44DC-885B-D6D0AA9E51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3BC05-7A64-4138-982F-6A668631B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20191-38BD-4E29-932F-A3881A781B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10E31-3E16-4211-90CD-4F02525A183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D410A-5B88-4C5A-B467-21D3841363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171BB-72D8-406C-958F-68CB47B867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3B164-45C9-4FA1-B651-ED483FE2CC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8B297-3F9C-4592-A0B3-7EB87A358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D7239-2424-40D3-85A6-040B06E7BFF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8254D-0631-4D3D-BD16-16E547A3B1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7909B6-F621-4BB3-BA16-3753B405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B6EFBC-6F54-44D9-BFFC-BC89DBF4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09E68C-DF6C-43B2-9D5E-0942FD8E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55039-6606-4421-BDFC-3B3CD00C198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1834B-6C2C-415D-B227-4886ABBC1A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EDD4B-7341-4B51-BDBE-D7AFBC359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4925" y="4321175"/>
            <a:ext cx="1512888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284" y="2514601"/>
            <a:ext cx="715048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284" y="4777381"/>
            <a:ext cx="715048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21C5DB1-1C87-40B6-B99A-A93F8CF2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4A1EB00-B03F-44BD-958B-5BD4B0F1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8ED41C4-9F59-4E30-BAEE-A4834976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788" y="4529138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932C6B9A-3308-4555-A89F-2DBE91CB568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2" y="624110"/>
            <a:ext cx="71382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284" y="2133600"/>
            <a:ext cx="7141317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B873BDB-A3F8-48B0-B4D7-2C238373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789AB09-1AB3-4B76-AAFF-D015A2A8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5FB674-E471-4A81-9501-B91603C8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CB7B0-C170-41D0-BC5F-967EC4A108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46472-50A4-4B18-82D9-8BD98CB217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074562"/>
            <a:ext cx="7141317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3581400"/>
            <a:ext cx="714131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17968D1-F617-4BB2-8ACE-1E2DE17F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E3B521E-8C23-43C6-8693-A47773E4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8D7FE7-59C6-4FDD-8A88-F38EBF4A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AA45466-BA97-4759-9DD2-A51F273DBF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4285" y="2136707"/>
            <a:ext cx="3463992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2083" y="2136707"/>
            <a:ext cx="3463517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8E2DD8DF-9FE8-41D6-8A9B-E76E252C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EA1236DF-1AB9-4C16-A1C6-ECDC148D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4D7CCFC-974B-4468-8988-B5397B4F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EC1A-2BB3-44CF-96E2-6724326D12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4131" y="2226626"/>
            <a:ext cx="311414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4283" y="2802889"/>
            <a:ext cx="3463993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501" y="2223398"/>
            <a:ext cx="31126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8191" y="2799661"/>
            <a:ext cx="346198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355299C1-D493-4698-ADF5-56A7ED4B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078B2353-427E-4B83-B24D-B0B5649A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FDDD2ECA-9868-43A1-B9CF-F2146D66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4B767-9E67-43D9-B42D-609B4A8473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A023BD6F-5557-4F43-9C4E-C2D61575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C78AC270-4FD5-443C-8DD0-8333B50F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699A9EB0-2A7E-4A09-A3A1-A1FDED66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A914F-B978-4CE7-9460-F5FE8AB2EA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xmlns="" id="{6E5BC939-2F90-4DC7-80BB-94C26AD3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E01D91E3-0CC5-4144-82BB-DE3D3DFD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2424BCBE-6043-454D-8853-0D04B87B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1AB6E-63DE-46E3-A4EF-93B27517A4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3" y="446088"/>
            <a:ext cx="2848716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785" y="446090"/>
            <a:ext cx="4106815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1598613"/>
            <a:ext cx="284871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3D6BA0B1-69ED-4E8B-A64C-EDF5796C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34CADE48-67B5-4C8B-89DA-A4715172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D1DF805B-E837-46DC-A1B4-1A061B50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299EA-4EE8-46C1-9927-57385F766D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4800600"/>
            <a:ext cx="714131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4284" y="634965"/>
            <a:ext cx="7141317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367338"/>
            <a:ext cx="714131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4824364F-9035-4905-92DF-39ED55C9D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E651F0A8-0E92-401B-8BBE-2A42D5A5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FA3D2EC7-51D7-4977-BF43-78D9DA99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1BEE29E-6CF4-4B57-9F75-EAAF30087BE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09600"/>
            <a:ext cx="7141317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BEA718A-B074-4380-A441-9822804A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1888D8-EA99-47D1-85FE-70CCE8CD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C547BE6-AEA0-4DB8-861E-FBCC7959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3CEA9A-9926-4927-ADA9-F530695FCE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7E431A-67F6-41DE-BE75-EA7E0207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xmlns="" id="{0CAF3BA7-E6EC-49E3-A23B-14F824767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17303" y="3505200"/>
            <a:ext cx="612504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2F2BC6B0-9CA0-4C1F-B156-69FBC669DC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1BC6CD41-B207-4162-994C-C1F761556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0E303367-B49E-4098-A43E-4504A9109E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F0232A1C-198E-4478-8530-9D5438A331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438402"/>
            <a:ext cx="7141317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B4330F75-5D9D-495F-97A9-87720702B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2362E73E-573D-4B65-9E1C-FB3A6E83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B97B347C-23FA-44A7-81C8-931F4C97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5DDEAB8-9AF8-4426-9BF0-349F094E1E7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03E42-5DCC-4C9E-86B6-3F50D3CB77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BE232E-4D51-4C25-AAC4-C687FB9FA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xmlns="" id="{6ED23700-0E10-4FE7-B552-3EAA93006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3" y="4343400"/>
            <a:ext cx="72456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5181600"/>
            <a:ext cx="724565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58931309-5A75-4A73-9D9C-C17DCA2596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D5939BB6-27D9-4DE9-9AFB-BFEFE7C52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74879E91-7FE3-427D-A22B-953E1CE15E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3F0718EF-1576-4E44-8F30-FB631B6125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27407"/>
            <a:ext cx="7141316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4" y="4343400"/>
            <a:ext cx="714131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27CD1E07-17D1-4180-89EF-4977C692F7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127256F7-D7D2-450C-914A-0B672AF0E0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5B463D2E-1637-49B8-A569-A176135AD8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547836-2A6B-4002-8A34-16C52577DC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41A91E0-DBAA-4ADF-AE13-FBE95B4F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2895193-DA6F-4568-AD08-0EFBF4DB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CD9460F-A363-491D-BFF4-6C9BB6AE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4F2AD-83FE-46BF-B985-F2519CE8B55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1746" y="627407"/>
            <a:ext cx="1794143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4284" y="627407"/>
            <a:ext cx="5109377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76D5313-F2B6-46BA-916E-633C1340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E005094-A18C-4DA9-BDBC-AD4CC614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FA7DA2C-40DF-43F2-B982-440E17F2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8D657-5775-4EF1-8348-A1D715492B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B3E1933B-B5A1-4D29-9E6A-CB83EAA3BD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9" r:id="rId1"/>
    <p:sldLayoutId id="2147485980" r:id="rId2"/>
    <p:sldLayoutId id="2147485981" r:id="rId3"/>
    <p:sldLayoutId id="2147485982" r:id="rId4"/>
    <p:sldLayoutId id="2147485983" r:id="rId5"/>
    <p:sldLayoutId id="2147485984" r:id="rId6"/>
    <p:sldLayoutId id="2147485985" r:id="rId7"/>
    <p:sldLayoutId id="2147485986" r:id="rId8"/>
    <p:sldLayoutId id="2147485987" r:id="rId9"/>
    <p:sldLayoutId id="2147485988" r:id="rId10"/>
    <p:sldLayoutId id="2147485989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1B64B7FF-2391-41A3-B679-8F60A18AA4E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0" r:id="rId1"/>
    <p:sldLayoutId id="2147485991" r:id="rId2"/>
    <p:sldLayoutId id="2147485992" r:id="rId3"/>
    <p:sldLayoutId id="2147485993" r:id="rId4"/>
    <p:sldLayoutId id="2147485994" r:id="rId5"/>
    <p:sldLayoutId id="2147485995" r:id="rId6"/>
    <p:sldLayoutId id="2147485996" r:id="rId7"/>
    <p:sldLayoutId id="2147485997" r:id="rId8"/>
    <p:sldLayoutId id="2147485998" r:id="rId9"/>
    <p:sldLayoutId id="2147485999" r:id="rId10"/>
    <p:sldLayoutId id="2147486000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5D1FE18D-53EB-4031-83EF-80A445CDB17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1" r:id="rId1"/>
    <p:sldLayoutId id="2147486002" r:id="rId2"/>
    <p:sldLayoutId id="2147486003" r:id="rId3"/>
    <p:sldLayoutId id="2147486004" r:id="rId4"/>
    <p:sldLayoutId id="2147486005" r:id="rId5"/>
    <p:sldLayoutId id="2147486006" r:id="rId6"/>
    <p:sldLayoutId id="2147486007" r:id="rId7"/>
    <p:sldLayoutId id="2147486008" r:id="rId8"/>
    <p:sldLayoutId id="2147486009" r:id="rId9"/>
    <p:sldLayoutId id="2147486010" r:id="rId10"/>
    <p:sldLayoutId id="2147486011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6D44EE84-6EF1-402E-8015-361E6688C88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2" r:id="rId1"/>
    <p:sldLayoutId id="2147486013" r:id="rId2"/>
    <p:sldLayoutId id="2147486014" r:id="rId3"/>
    <p:sldLayoutId id="2147486015" r:id="rId4"/>
    <p:sldLayoutId id="2147486016" r:id="rId5"/>
    <p:sldLayoutId id="2147486017" r:id="rId6"/>
    <p:sldLayoutId id="2147486018" r:id="rId7"/>
    <p:sldLayoutId id="2147486019" r:id="rId8"/>
    <p:sldLayoutId id="2147486020" r:id="rId9"/>
    <p:sldLayoutId id="2147486021" r:id="rId10"/>
    <p:sldLayoutId id="214748602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47305FDC-6A66-4618-80EF-0F6C918C1AB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  <p:sldLayoutId id="2147486027" r:id="rId5"/>
    <p:sldLayoutId id="2147486028" r:id="rId6"/>
    <p:sldLayoutId id="2147486029" r:id="rId7"/>
    <p:sldLayoutId id="2147486030" r:id="rId8"/>
    <p:sldLayoutId id="2147486053" r:id="rId9"/>
    <p:sldLayoutId id="2147486031" r:id="rId10"/>
    <p:sldLayoutId id="214748603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B300E44C-700A-483D-BBE4-D70E96CCE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3" r:id="rId1"/>
    <p:sldLayoutId id="2147486034" r:id="rId2"/>
    <p:sldLayoutId id="2147486035" r:id="rId3"/>
    <p:sldLayoutId id="2147486036" r:id="rId4"/>
    <p:sldLayoutId id="2147486037" r:id="rId5"/>
    <p:sldLayoutId id="2147486038" r:id="rId6"/>
    <p:sldLayoutId id="2147486039" r:id="rId7"/>
    <p:sldLayoutId id="2147486040" r:id="rId8"/>
    <p:sldLayoutId id="2147486054" r:id="rId9"/>
    <p:sldLayoutId id="2147486041" r:id="rId10"/>
    <p:sldLayoutId id="214748604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17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7583B160-3529-445C-B532-DED27D17F55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3" r:id="rId1"/>
    <p:sldLayoutId id="2147486044" r:id="rId2"/>
    <p:sldLayoutId id="2147486045" r:id="rId3"/>
    <p:sldLayoutId id="2147486046" r:id="rId4"/>
    <p:sldLayoutId id="2147486047" r:id="rId5"/>
    <p:sldLayoutId id="2147486048" r:id="rId6"/>
    <p:sldLayoutId id="2147486049" r:id="rId7"/>
    <p:sldLayoutId id="2147486050" r:id="rId8"/>
    <p:sldLayoutId id="2147486055" r:id="rId9"/>
    <p:sldLayoutId id="2147486051" r:id="rId10"/>
    <p:sldLayoutId id="214748605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5"/>
          <p:cNvGrpSpPr>
            <a:grpSpLocks/>
          </p:cNvGrpSpPr>
          <p:nvPr/>
        </p:nvGrpSpPr>
        <p:grpSpPr bwMode="auto">
          <a:xfrm>
            <a:off x="0" y="228600"/>
            <a:ext cx="2146300" cy="6638925"/>
            <a:chOff x="2487613" y="285750"/>
            <a:chExt cx="2428875" cy="5654676"/>
          </a:xfrm>
        </p:grpSpPr>
        <p:sp>
          <p:nvSpPr>
            <p:cNvPr id="821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195" name="Group 48"/>
          <p:cNvGrpSpPr>
            <a:grpSpLocks/>
          </p:cNvGrpSpPr>
          <p:nvPr/>
        </p:nvGrpSpPr>
        <p:grpSpPr bwMode="auto">
          <a:xfrm>
            <a:off x="22225" y="0"/>
            <a:ext cx="2114550" cy="6853238"/>
            <a:chOff x="6627813" y="195717"/>
            <a:chExt cx="1952625" cy="5678034"/>
          </a:xfrm>
        </p:grpSpPr>
        <p:sp>
          <p:nvSpPr>
            <p:cNvPr id="8202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3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4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5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6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7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8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9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0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1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2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3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E52314A6-35D4-4E20-BD74-CFB3F12FA5F2}"/>
              </a:ext>
            </a:extLst>
          </p:cNvPr>
          <p:cNvSpPr/>
          <p:nvPr/>
        </p:nvSpPr>
        <p:spPr>
          <a:xfrm>
            <a:off x="0" y="0"/>
            <a:ext cx="19843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9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2106613" y="623888"/>
            <a:ext cx="71389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819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5025" y="2133600"/>
            <a:ext cx="71405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44404-560B-4AF9-9991-002F81C5C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0100" y="6135688"/>
            <a:ext cx="8302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EEA99-DF66-4E22-B01F-E8D028855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25" y="6135688"/>
            <a:ext cx="6192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CDB78-55DD-4D8F-B35A-064FBB183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4038" y="787400"/>
            <a:ext cx="6334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BA163D-38EE-431D-BDFA-AAB05C9D29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6" r:id="rId1"/>
    <p:sldLayoutId id="2147486057" r:id="rId2"/>
    <p:sldLayoutId id="2147486058" r:id="rId3"/>
    <p:sldLayoutId id="2147486059" r:id="rId4"/>
    <p:sldLayoutId id="2147486060" r:id="rId5"/>
    <p:sldLayoutId id="2147486061" r:id="rId6"/>
    <p:sldLayoutId id="2147486062" r:id="rId7"/>
    <p:sldLayoutId id="2147486063" r:id="rId8"/>
    <p:sldLayoutId id="2147486064" r:id="rId9"/>
    <p:sldLayoutId id="2147486065" r:id="rId10"/>
    <p:sldLayoutId id="2147486066" r:id="rId11"/>
    <p:sldLayoutId id="2147486067" r:id="rId12"/>
    <p:sldLayoutId id="2147486068" r:id="rId13"/>
    <p:sldLayoutId id="2147486069" r:id="rId14"/>
    <p:sldLayoutId id="2147486070" r:id="rId15"/>
    <p:sldLayoutId id="2147486071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18" Type="http://schemas.openxmlformats.org/officeDocument/2006/relationships/diagramData" Target="../diagrams/data5.xml"/><Relationship Id="rId26" Type="http://schemas.openxmlformats.org/officeDocument/2006/relationships/diagramData" Target="../diagrams/data7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5.xml"/><Relationship Id="rId34" Type="http://schemas.microsoft.com/office/2007/relationships/diagramDrawing" Target="../diagrams/drawing2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17" Type="http://schemas.openxmlformats.org/officeDocument/2006/relationships/diagramColors" Target="../diagrams/colors4.xml"/><Relationship Id="rId25" Type="http://schemas.openxmlformats.org/officeDocument/2006/relationships/diagramColors" Target="../diagrams/colors6.xml"/><Relationship Id="rId33" Type="http://schemas.microsoft.com/office/2007/relationships/diagramDrawing" Target="../diagrams/drawing1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4.xml"/><Relationship Id="rId20" Type="http://schemas.openxmlformats.org/officeDocument/2006/relationships/diagramQuickStyle" Target="../diagrams/quickStyle5.xml"/><Relationship Id="rId29" Type="http://schemas.openxmlformats.org/officeDocument/2006/relationships/diagramColors" Target="../diagrams/colors7.xml"/><Relationship Id="rId1" Type="http://schemas.openxmlformats.org/officeDocument/2006/relationships/slideLayout" Target="../slideLayouts/slideLayout83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24" Type="http://schemas.openxmlformats.org/officeDocument/2006/relationships/diagramQuickStyle" Target="../diagrams/quickStyle6.xml"/><Relationship Id="rId32" Type="http://schemas.microsoft.com/office/2007/relationships/diagramDrawing" Target="../diagrams/drawing3.xml"/><Relationship Id="rId37" Type="http://schemas.microsoft.com/office/2007/relationships/diagramDrawing" Target="../diagrams/drawing6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4.xml"/><Relationship Id="rId23" Type="http://schemas.openxmlformats.org/officeDocument/2006/relationships/diagramLayout" Target="../diagrams/layout6.xml"/><Relationship Id="rId28" Type="http://schemas.openxmlformats.org/officeDocument/2006/relationships/diagramQuickStyle" Target="../diagrams/quickStyle7.xml"/><Relationship Id="rId36" Type="http://schemas.microsoft.com/office/2007/relationships/diagramDrawing" Target="../diagrams/drawing7.xml"/><Relationship Id="rId10" Type="http://schemas.openxmlformats.org/officeDocument/2006/relationships/diagramData" Target="../diagrams/data3.xml"/><Relationship Id="rId19" Type="http://schemas.openxmlformats.org/officeDocument/2006/relationships/diagramLayout" Target="../diagrams/layout5.xml"/><Relationship Id="rId31" Type="http://schemas.microsoft.com/office/2007/relationships/diagramDrawing" Target="../diagrams/drawing4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openxmlformats.org/officeDocument/2006/relationships/diagramData" Target="../diagrams/data4.xml"/><Relationship Id="rId22" Type="http://schemas.openxmlformats.org/officeDocument/2006/relationships/diagramData" Target="../diagrams/data6.xml"/><Relationship Id="rId27" Type="http://schemas.openxmlformats.org/officeDocument/2006/relationships/diagramLayout" Target="../diagrams/layout7.xml"/><Relationship Id="rId30" Type="http://schemas.microsoft.com/office/2007/relationships/diagramDrawing" Target="../diagrams/drawing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Colors" Target="../diagrams/colors10.xml"/><Relationship Id="rId18" Type="http://schemas.openxmlformats.org/officeDocument/2006/relationships/diagramData" Target="../diagrams/data12.xml"/><Relationship Id="rId26" Type="http://schemas.microsoft.com/office/2007/relationships/diagramDrawing" Target="../diagrams/drawing12.xml"/><Relationship Id="rId3" Type="http://schemas.openxmlformats.org/officeDocument/2006/relationships/diagramLayout" Target="../diagrams/layout8.xml"/><Relationship Id="rId21" Type="http://schemas.openxmlformats.org/officeDocument/2006/relationships/diagramColors" Target="../diagrams/colors12.xml"/><Relationship Id="rId7" Type="http://schemas.openxmlformats.org/officeDocument/2006/relationships/diagramLayout" Target="../diagrams/layout9.xml"/><Relationship Id="rId12" Type="http://schemas.openxmlformats.org/officeDocument/2006/relationships/diagramQuickStyle" Target="../diagrams/quickStyle10.xml"/><Relationship Id="rId17" Type="http://schemas.openxmlformats.org/officeDocument/2006/relationships/diagramColors" Target="../diagrams/colors11.xml"/><Relationship Id="rId25" Type="http://schemas.openxmlformats.org/officeDocument/2006/relationships/diagramColors" Target="../diagrams/colors13.xml"/><Relationship Id="rId2" Type="http://schemas.openxmlformats.org/officeDocument/2006/relationships/diagramData" Target="../diagrams/data8.xml"/><Relationship Id="rId16" Type="http://schemas.openxmlformats.org/officeDocument/2006/relationships/diagramQuickStyle" Target="../diagrams/quickStyle11.xml"/><Relationship Id="rId20" Type="http://schemas.openxmlformats.org/officeDocument/2006/relationships/diagramQuickStyle" Target="../diagrams/quickStyle12.xml"/><Relationship Id="rId29" Type="http://schemas.microsoft.com/office/2007/relationships/diagramDrawing" Target="../diagrams/drawing8.xml"/><Relationship Id="rId1" Type="http://schemas.openxmlformats.org/officeDocument/2006/relationships/slideLayout" Target="../slideLayouts/slideLayout83.xml"/><Relationship Id="rId6" Type="http://schemas.openxmlformats.org/officeDocument/2006/relationships/diagramData" Target="../diagrams/data9.xml"/><Relationship Id="rId11" Type="http://schemas.openxmlformats.org/officeDocument/2006/relationships/diagramLayout" Target="../diagrams/layout10.xml"/><Relationship Id="rId24" Type="http://schemas.openxmlformats.org/officeDocument/2006/relationships/diagramQuickStyle" Target="../diagrams/quickStyle13.xml"/><Relationship Id="rId5" Type="http://schemas.openxmlformats.org/officeDocument/2006/relationships/diagramColors" Target="../diagrams/colors8.xml"/><Relationship Id="rId15" Type="http://schemas.openxmlformats.org/officeDocument/2006/relationships/diagramLayout" Target="../diagrams/layout11.xml"/><Relationship Id="rId23" Type="http://schemas.openxmlformats.org/officeDocument/2006/relationships/diagramLayout" Target="../diagrams/layout13.xml"/><Relationship Id="rId28" Type="http://schemas.microsoft.com/office/2007/relationships/diagramDrawing" Target="../diagrams/drawing10.xml"/><Relationship Id="rId10" Type="http://schemas.openxmlformats.org/officeDocument/2006/relationships/diagramData" Target="../diagrams/data10.xml"/><Relationship Id="rId19" Type="http://schemas.openxmlformats.org/officeDocument/2006/relationships/diagramLayout" Target="../diagrams/layout12.xml"/><Relationship Id="rId31" Type="http://schemas.microsoft.com/office/2007/relationships/diagramDrawing" Target="../diagrams/drawing13.xml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Relationship Id="rId14" Type="http://schemas.openxmlformats.org/officeDocument/2006/relationships/diagramData" Target="../diagrams/data11.xml"/><Relationship Id="rId22" Type="http://schemas.openxmlformats.org/officeDocument/2006/relationships/diagramData" Target="../diagrams/data13.xml"/><Relationship Id="rId27" Type="http://schemas.microsoft.com/office/2007/relationships/diagramDrawing" Target="../diagrams/drawing11.xml"/><Relationship Id="rId30" Type="http://schemas.microsoft.com/office/2007/relationships/diagramDrawing" Target="../diagrams/drawin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13" Type="http://schemas.openxmlformats.org/officeDocument/2006/relationships/diagramColors" Target="../diagrams/colors16.xml"/><Relationship Id="rId18" Type="http://schemas.openxmlformats.org/officeDocument/2006/relationships/diagramData" Target="../diagrams/data18.xml"/><Relationship Id="rId26" Type="http://schemas.microsoft.com/office/2007/relationships/diagramDrawing" Target="../diagrams/drawing18.xml"/><Relationship Id="rId3" Type="http://schemas.openxmlformats.org/officeDocument/2006/relationships/diagramLayout" Target="../diagrams/layout14.xml"/><Relationship Id="rId21" Type="http://schemas.openxmlformats.org/officeDocument/2006/relationships/diagramColors" Target="../diagrams/colors18.xml"/><Relationship Id="rId7" Type="http://schemas.openxmlformats.org/officeDocument/2006/relationships/diagramLayout" Target="../diagrams/layout15.xml"/><Relationship Id="rId12" Type="http://schemas.openxmlformats.org/officeDocument/2006/relationships/diagramQuickStyle" Target="../diagrams/quickStyle16.xml"/><Relationship Id="rId17" Type="http://schemas.openxmlformats.org/officeDocument/2006/relationships/diagramColors" Target="../diagrams/colors17.xml"/><Relationship Id="rId25" Type="http://schemas.openxmlformats.org/officeDocument/2006/relationships/diagramColors" Target="../diagrams/colors19.xml"/><Relationship Id="rId2" Type="http://schemas.openxmlformats.org/officeDocument/2006/relationships/diagramData" Target="../diagrams/data14.xml"/><Relationship Id="rId16" Type="http://schemas.openxmlformats.org/officeDocument/2006/relationships/diagramQuickStyle" Target="../diagrams/quickStyle17.xml"/><Relationship Id="rId20" Type="http://schemas.openxmlformats.org/officeDocument/2006/relationships/diagramQuickStyle" Target="../diagrams/quickStyle18.xml"/><Relationship Id="rId29" Type="http://schemas.microsoft.com/office/2007/relationships/diagramDrawing" Target="../diagrams/drawing14.xml"/><Relationship Id="rId1" Type="http://schemas.openxmlformats.org/officeDocument/2006/relationships/slideLayout" Target="../slideLayouts/slideLayout83.xml"/><Relationship Id="rId6" Type="http://schemas.openxmlformats.org/officeDocument/2006/relationships/diagramData" Target="../diagrams/data15.xml"/><Relationship Id="rId11" Type="http://schemas.openxmlformats.org/officeDocument/2006/relationships/diagramLayout" Target="../diagrams/layout16.xml"/><Relationship Id="rId24" Type="http://schemas.openxmlformats.org/officeDocument/2006/relationships/diagramQuickStyle" Target="../diagrams/quickStyle19.xml"/><Relationship Id="rId5" Type="http://schemas.openxmlformats.org/officeDocument/2006/relationships/diagramColors" Target="../diagrams/colors14.xml"/><Relationship Id="rId15" Type="http://schemas.openxmlformats.org/officeDocument/2006/relationships/diagramLayout" Target="../diagrams/layout17.xml"/><Relationship Id="rId23" Type="http://schemas.openxmlformats.org/officeDocument/2006/relationships/diagramLayout" Target="../diagrams/layout19.xml"/><Relationship Id="rId28" Type="http://schemas.microsoft.com/office/2007/relationships/diagramDrawing" Target="../diagrams/drawing16.xml"/><Relationship Id="rId10" Type="http://schemas.openxmlformats.org/officeDocument/2006/relationships/diagramData" Target="../diagrams/data16.xml"/><Relationship Id="rId19" Type="http://schemas.openxmlformats.org/officeDocument/2006/relationships/diagramLayout" Target="../diagrams/layout18.xml"/><Relationship Id="rId31" Type="http://schemas.microsoft.com/office/2007/relationships/diagramDrawing" Target="../diagrams/drawing19.xml"/><Relationship Id="rId4" Type="http://schemas.openxmlformats.org/officeDocument/2006/relationships/diagramQuickStyle" Target="../diagrams/quickStyle14.xml"/><Relationship Id="rId9" Type="http://schemas.openxmlformats.org/officeDocument/2006/relationships/diagramColors" Target="../diagrams/colors15.xml"/><Relationship Id="rId14" Type="http://schemas.openxmlformats.org/officeDocument/2006/relationships/diagramData" Target="../diagrams/data17.xml"/><Relationship Id="rId22" Type="http://schemas.openxmlformats.org/officeDocument/2006/relationships/diagramData" Target="../diagrams/data19.xml"/><Relationship Id="rId27" Type="http://schemas.microsoft.com/office/2007/relationships/diagramDrawing" Target="../diagrams/drawing17.xml"/><Relationship Id="rId30" Type="http://schemas.microsoft.com/office/2007/relationships/diagramDrawing" Target="../diagrams/drawing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xmlns="" id="{14B38855-408F-4305-B3D4-0D142031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-28575"/>
            <a:ext cx="8999537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	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Бюджет для граждан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Старооскольского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городского округа на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2018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год и плановый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период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2019-2020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годов</a:t>
            </a:r>
          </a:p>
        </p:txBody>
      </p:sp>
      <p:sp>
        <p:nvSpPr>
          <p:cNvPr id="4101" name="Подзаголовок 3">
            <a:extLst>
              <a:ext uri="{FF2B5EF4-FFF2-40B4-BE49-F238E27FC236}">
                <a16:creationId xmlns:a16="http://schemas.microsoft.com/office/drawing/2014/main" xmlns="" id="{8521EDE6-2B49-46DF-95E5-CC79BF0A2F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06438" y="6413500"/>
            <a:ext cx="6934201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altLang="ru-RU" dirty="0"/>
          </a:p>
        </p:txBody>
      </p:sp>
      <p:pic>
        <p:nvPicPr>
          <p:cNvPr id="30730" name="Picture 10" descr="https://rossaprimavera.ru/static/files/a5354158df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2984500"/>
            <a:ext cx="7188121" cy="3441700"/>
          </a:xfrm>
          <a:prstGeom prst="rect">
            <a:avLst/>
          </a:prstGeom>
          <a:noFill/>
        </p:spPr>
      </p:pic>
    </p:spTree>
    <p:controls>
      <p:control spid="30724" name="SapphireHiddenControl" r:id="rId2" imgW="6600960" imgH="4400640"/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1440CCA-A2CA-4087-8424-18856C722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0" y="39688"/>
            <a:ext cx="8915400" cy="908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Основные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параметры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бюджета Старооскольского городского округа 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2020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год </a:t>
            </a:r>
          </a:p>
        </p:txBody>
      </p:sp>
      <p:sp>
        <p:nvSpPr>
          <p:cNvPr id="4096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9C8EEB30-1693-4898-85D6-C6DE636D7E0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defTabSz="912813"/>
              <a:t>10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xmlns="" id="{982470B8-459C-45E1-B0EA-FE855197A9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32250" y="2395538"/>
            <a:ext cx="1728787" cy="3125788"/>
          </a:xfrm>
          <a:prstGeom prst="upDownArrowCallout">
            <a:avLst>
              <a:gd name="adj1" fmla="val 25000"/>
              <a:gd name="adj2" fmla="val 25000"/>
              <a:gd name="adj3" fmla="val 16919"/>
              <a:gd name="adj4" fmla="val 5000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БЮДЖЕТ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xmlns="" id="{F9DDF5AA-6D56-4915-82CF-165D79C2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09713"/>
            <a:ext cx="2338387" cy="136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Доходы бюджета – 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6 235 181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xmlns="" id="{30BA7AA4-2645-4050-B2C8-D207C113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5087938"/>
            <a:ext cx="2338387" cy="14398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Расходы бюджета –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6 433 617 </a:t>
            </a:r>
            <a:endParaRPr lang="ru-RU" altLang="ru-RU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xmlns="" id="{6663DA97-F15B-4A10-A50E-BE7BCFA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1393825"/>
            <a:ext cx="2670175" cy="1368425"/>
          </a:xfrm>
          <a:prstGeom prst="homePlate">
            <a:avLst>
              <a:gd name="adj" fmla="val 41299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entury Gothic" panose="020B0502020202020204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Century Gothic" panose="020B0502020202020204"/>
              </a:rPr>
              <a:t>2 476 021 тыс</a:t>
            </a:r>
            <a:r>
              <a:rPr lang="ru-RU" b="1" dirty="0">
                <a:solidFill>
                  <a:prstClr val="black"/>
                </a:solidFill>
                <a:latin typeface="Century Gothic" panose="020B0502020202020204"/>
              </a:rPr>
              <a:t>. руб.</a:t>
            </a: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xmlns="" id="{96E49C4A-E4FC-4756-A079-45C5CF7A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5070475"/>
            <a:ext cx="2814638" cy="1368425"/>
          </a:xfrm>
          <a:prstGeom prst="homePlate">
            <a:avLst>
              <a:gd name="adj" fmla="val 4132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</a:rPr>
              <a:t>Безвозмездные поступления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prstClr val="black"/>
                </a:solidFill>
              </a:rPr>
              <a:t>3 291 730 </a:t>
            </a:r>
            <a:r>
              <a:rPr lang="ru-RU" altLang="ru-RU" sz="1800" b="1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xmlns="" id="{1A179B67-5BED-44C2-AE90-686683AF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203575"/>
            <a:ext cx="2754313" cy="1368425"/>
          </a:xfrm>
          <a:prstGeom prst="homePlate">
            <a:avLst>
              <a:gd name="adj" fmla="val 4132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entury Gothic" panose="020B0502020202020204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Century Gothic" panose="020B0502020202020204"/>
              </a:rPr>
              <a:t>467 430 тыс</a:t>
            </a:r>
            <a:r>
              <a:rPr lang="ru-RU" b="1" dirty="0">
                <a:solidFill>
                  <a:prstClr val="black"/>
                </a:solidFill>
                <a:latin typeface="Century Gothic" panose="020B0502020202020204"/>
              </a:rPr>
              <a:t>. руб.</a:t>
            </a:r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xmlns="" id="{AD2B5560-EA92-4247-8E08-2FDE67787A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2779713"/>
            <a:ext cx="3128963" cy="669925"/>
          </a:xfrm>
          <a:prstGeom prst="homePlate">
            <a:avLst>
              <a:gd name="adj" fmla="val 9765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Образование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3 452 255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xmlns="" id="{E61B0F44-9E93-4656-9FDA-F49FD7266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8445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xmlns="" id="{E03DE91C-31A8-473D-B074-FE4F40F5A22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930400"/>
            <a:ext cx="3136900" cy="725488"/>
          </a:xfrm>
          <a:prstGeom prst="homePlate">
            <a:avLst>
              <a:gd name="adj" fmla="val 9448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Жилищно-коммунальное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373 034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4" name="AutoShape 18">
            <a:extLst>
              <a:ext uri="{FF2B5EF4-FFF2-40B4-BE49-F238E27FC236}">
                <a16:creationId xmlns:a16="http://schemas.microsoft.com/office/drawing/2014/main" xmlns="" id="{22136CB7-3552-4CA6-9BC5-0EE7580826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4298950"/>
            <a:ext cx="3148012" cy="661988"/>
          </a:xfrm>
          <a:prstGeom prst="homePlate">
            <a:avLst>
              <a:gd name="adj" fmla="val 9605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Социальная политика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1 363 500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55" name="AutoShape 19">
            <a:extLst>
              <a:ext uri="{FF2B5EF4-FFF2-40B4-BE49-F238E27FC236}">
                <a16:creationId xmlns:a16="http://schemas.microsoft.com/office/drawing/2014/main" xmlns="" id="{9243F5D6-791C-4837-B4F8-B43FC93A5C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3560763"/>
            <a:ext cx="3128962" cy="639762"/>
          </a:xfrm>
          <a:prstGeom prst="homePlate">
            <a:avLst>
              <a:gd name="adj" fmla="val 9960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Культура и кинематография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332 273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56" name="AutoShape 20">
            <a:extLst>
              <a:ext uri="{FF2B5EF4-FFF2-40B4-BE49-F238E27FC236}">
                <a16:creationId xmlns:a16="http://schemas.microsoft.com/office/drawing/2014/main" xmlns="" id="{3EDFC390-152D-4E7D-AD15-2AB12618D3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144588"/>
            <a:ext cx="3154363" cy="654050"/>
          </a:xfrm>
          <a:prstGeom prst="homePlate">
            <a:avLst>
              <a:gd name="adj" fmla="val 10250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Дорожное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130 868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57" name="AutoShape 21">
            <a:extLst>
              <a:ext uri="{FF2B5EF4-FFF2-40B4-BE49-F238E27FC236}">
                <a16:creationId xmlns:a16="http://schemas.microsoft.com/office/drawing/2014/main" xmlns="" id="{4451094C-3904-4EA9-995B-114615E7F6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5070475"/>
            <a:ext cx="3154363" cy="677863"/>
          </a:xfrm>
          <a:prstGeom prst="homePlate">
            <a:avLst>
              <a:gd name="adj" fmla="val 103042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Физическая культура и спорт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147 756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8EB16319-8AE8-4877-82C9-87A3C01BFE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5843588"/>
            <a:ext cx="3178175" cy="598487"/>
          </a:xfrm>
          <a:prstGeom prst="homePlate">
            <a:avLst>
              <a:gd name="adj" fmla="val 1096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Другие расходы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633 931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5" grpId="0" animBg="1"/>
      <p:bldP spid="14346" grpId="0" animBg="1"/>
      <p:bldP spid="143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011EE901-B3DE-40F6-A7FF-BA208F24A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838" y="92075"/>
            <a:ext cx="8915400" cy="5667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Доходы бюджета Старооскольского городского округа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xmlns="" id="{F86D5B31-9392-49A8-892D-3635744283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5175" y="681038"/>
            <a:ext cx="8915400" cy="38862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198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B8C6FAB-9D44-4534-989F-A88A863C07EF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11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xmlns="" id="{A6C194B3-14FD-4F7D-8869-0019F920B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38" y="54927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1989" name="AutoShape 5">
            <a:extLst>
              <a:ext uri="{FF2B5EF4-FFF2-40B4-BE49-F238E27FC236}">
                <a16:creationId xmlns:a16="http://schemas.microsoft.com/office/drawing/2014/main" xmlns="" id="{39E61A7E-AD04-45C3-AE5B-28F891BD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647825"/>
            <a:ext cx="2341562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2400" b="1" dirty="0"/>
              <a:t>Доходы бюджета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xmlns="" id="{EFAD0F91-A48D-47E8-BDAF-B53BDF82A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3406775"/>
            <a:ext cx="2543175" cy="2670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/>
              <a:t>Налоговые доходы – поступления в бюджет от уплаты налогов, установленных Налоговым кодексом РФ</a:t>
            </a: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xmlns="" id="{41D978CB-E04C-4F47-A541-1EEC9C077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424238"/>
            <a:ext cx="25892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latin typeface="Times New Roman" panose="02020603050405020304" pitchFamily="18" charset="0"/>
              </a:rPr>
              <a:t>Неналоговые доходы – поступления от уплаты пошлин и сборов, установленных законодательством РФ, штрафов за нарушение законодательства, доходов от использования и продажи имущества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xmlns="" id="{F27D7C35-4290-4DE1-A232-CE777CB99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3402013"/>
            <a:ext cx="2752725" cy="264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Безвозмездные поступления - это поступления из бюджетов других уровней (межбюджетные трансферты) и финансовая помощь от физических и юридических лиц</a:t>
            </a:r>
            <a:r>
              <a:rPr lang="ru-RU" altLang="ru-RU" sz="16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xmlns="" id="{FFAF445D-987D-45D8-8EC4-1C79F12B17EA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291263" y="2346325"/>
            <a:ext cx="2047875" cy="676275"/>
          </a:xfrm>
          <a:prstGeom prst="curvedDownArrow">
            <a:avLst>
              <a:gd name="adj1" fmla="val 49208"/>
              <a:gd name="adj2" fmla="val 96397"/>
              <a:gd name="adj3" fmla="val 83417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5" name="AutoShape 11">
            <a:extLst>
              <a:ext uri="{FF2B5EF4-FFF2-40B4-BE49-F238E27FC236}">
                <a16:creationId xmlns:a16="http://schemas.microsoft.com/office/drawing/2014/main" xmlns="" id="{716B3EA0-E5C6-45FF-9F5C-ACFFBB1F9879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724025" y="2286000"/>
            <a:ext cx="1790700" cy="749300"/>
          </a:xfrm>
          <a:prstGeom prst="curvedUpArrow">
            <a:avLst>
              <a:gd name="adj1" fmla="val 33834"/>
              <a:gd name="adj2" fmla="val 72801"/>
              <a:gd name="adj3" fmla="val 74671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6" name="AutoShape 12">
            <a:extLst>
              <a:ext uri="{FF2B5EF4-FFF2-40B4-BE49-F238E27FC236}">
                <a16:creationId xmlns:a16="http://schemas.microsoft.com/office/drawing/2014/main" xmlns="" id="{C33B3867-C5B4-4B9A-9DC5-6D4841C94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2832100"/>
            <a:ext cx="766763" cy="5699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  <p:bldP spid="41993" grpId="0" animBg="1"/>
      <p:bldP spid="41995" grpId="0" animBg="1"/>
      <p:bldP spid="419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ED2B9562-59B2-4404-8C61-0A01FD202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4038" y="107950"/>
            <a:ext cx="8915400" cy="396875"/>
          </a:xfrm>
        </p:spPr>
        <p:txBody>
          <a:bodyPr tIns="0" bIns="0"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Межбюджетные трансферты (безвозмездные поступления)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070B1280-F1B7-4249-BD04-621BB86E5A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22425" y="685800"/>
            <a:ext cx="7437438" cy="679450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Межбюджетные трансферты (безвозмездные поступления)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это средства одного бюджета бюджетной системы РФ, перечисляемые другому бюджету бюджетной системы РФ.</a:t>
            </a:r>
          </a:p>
        </p:txBody>
      </p:sp>
      <p:sp>
        <p:nvSpPr>
          <p:cNvPr id="4301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xmlns="" id="{8BACAC05-42B8-45AB-90E5-50B70CC9C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8" y="5270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52488" y="2470150"/>
            <a:ext cx="6981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538163" algn="ctr" defTabSz="912813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43015" name="AutoShape 7">
            <a:extLst>
              <a:ext uri="{FF2B5EF4-FFF2-40B4-BE49-F238E27FC236}">
                <a16:creationId xmlns:a16="http://schemas.microsoft.com/office/drawing/2014/main" xmlns="" id="{24BE139C-AA1E-48E9-AF4C-2071D0D1D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498600"/>
            <a:ext cx="2341563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126000" rIns="12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Формы межбюджетных трансфертов</a:t>
            </a:r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xmlns="" id="{A8960DE4-EF93-4EC8-BDEF-E9ABCACEB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3592513"/>
            <a:ext cx="2801938" cy="2613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Дотации -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</p:txBody>
      </p:sp>
      <p:sp>
        <p:nvSpPr>
          <p:cNvPr id="43017" name="Rectangle 9">
            <a:extLst>
              <a:ext uri="{FF2B5EF4-FFF2-40B4-BE49-F238E27FC236}">
                <a16:creationId xmlns:a16="http://schemas.microsoft.com/office/drawing/2014/main" xmlns="" id="{8097EAF0-2B94-4CDB-961C-3B945366F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3605213"/>
            <a:ext cx="3198812" cy="3221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Субвенции - бюджетные средства, предоставляемые бюджету другого уровня бюджетной системы РФ в целях финансового обеспечения расходных обязательств субъектов РФ и (или) муниципальных образований, возникающих при выполнении полномочий РФ, переданных для осуществления органам государственной власти субъектов Российской Федерации и (или) органам местного самоуправления в установленном порядке.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+mn-lt"/>
            </a:endParaRP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xmlns="" id="{BE16E543-6772-41C7-9FE2-6F4AE2827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3602038"/>
            <a:ext cx="27289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Субсидии - бюджетные средства, предоставляемые бюджету другого уровня бюджетной системы РФ, в целях </a:t>
            </a:r>
            <a:r>
              <a:rPr lang="ru-RU" sz="1400" dirty="0" err="1">
                <a:latin typeface="+mn-lt"/>
              </a:rPr>
              <a:t>софинансирования</a:t>
            </a:r>
            <a:r>
              <a:rPr lang="ru-RU" sz="1400" dirty="0">
                <a:latin typeface="+mn-lt"/>
              </a:rPr>
              <a:t> расходных обязательств, возникающих при выполнении полномочий органов местного самоуправления по вопросам местного значения </a:t>
            </a:r>
          </a:p>
        </p:txBody>
      </p:sp>
      <p:sp>
        <p:nvSpPr>
          <p:cNvPr id="43019" name="AutoShape 11">
            <a:extLst>
              <a:ext uri="{FF2B5EF4-FFF2-40B4-BE49-F238E27FC236}">
                <a16:creationId xmlns:a16="http://schemas.microsoft.com/office/drawing/2014/main" xmlns="" id="{D0743CD4-140D-4E0F-B991-A4E576FAC4E4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95425" y="2260601"/>
            <a:ext cx="1957387" cy="722312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0" name="AutoShape 12">
            <a:extLst>
              <a:ext uri="{FF2B5EF4-FFF2-40B4-BE49-F238E27FC236}">
                <a16:creationId xmlns:a16="http://schemas.microsoft.com/office/drawing/2014/main" xmlns="" id="{EF5A9E5D-8E08-47D4-8B7B-A9D3FB7B1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2792413"/>
            <a:ext cx="766763" cy="6365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75000"/>
            </a:schemeClr>
          </a:solidFill>
          <a:ln w="158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1" name="AutoShape 13">
            <a:extLst>
              <a:ext uri="{FF2B5EF4-FFF2-40B4-BE49-F238E27FC236}">
                <a16:creationId xmlns:a16="http://schemas.microsoft.com/office/drawing/2014/main" xmlns="" id="{141E8B32-48E2-411B-8D4C-F279E0CA88B0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397625" y="2378075"/>
            <a:ext cx="219075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 build="p"/>
      <p:bldP spid="43019" grpId="0" animBg="1"/>
      <p:bldP spid="43020" grpId="0" animBg="1"/>
      <p:bldP spid="430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B47BD7F1-E3E7-43F5-A2ED-210CC6A7C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112713"/>
            <a:ext cx="8915400" cy="469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Доходная часть бюджета Старооскольского городского округа на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2018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A5063B12-359F-4B03-86AA-EA8DA1A3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1011238"/>
            <a:ext cx="6553200" cy="3921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srgbClr val="004442"/>
                </a:solidFill>
              </a:rPr>
              <a:t>Общий объем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–6 750 827 </a:t>
            </a:r>
            <a:r>
              <a:rPr lang="ru-RU" altLang="ru-RU" sz="18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8B328D07-4115-4BCA-BCC0-3D7CAFFF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1644650"/>
            <a:ext cx="2965450" cy="5603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2 352 536 тыс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руб.</a:t>
            </a:r>
          </a:p>
        </p:txBody>
      </p:sp>
      <p:sp>
        <p:nvSpPr>
          <p:cNvPr id="20499" name="Rectangle 19">
            <a:extLst>
              <a:ext uri="{FF2B5EF4-FFF2-40B4-BE49-F238E27FC236}">
                <a16:creationId xmlns:a16="http://schemas.microsoft.com/office/drawing/2014/main" xmlns="" id="{16979BA7-DB86-443B-AE51-DB74DAC5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1638300"/>
            <a:ext cx="2965450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490 051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 руб.</a:t>
            </a:r>
            <a:endParaRPr lang="ru-RU" sz="1600" dirty="0">
              <a:solidFill>
                <a:srgbClr val="004442"/>
              </a:solidFill>
              <a:latin typeface="+mn-lt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xmlns="" id="{9789EDEA-2AE0-4B7F-86F1-5489710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24013"/>
            <a:ext cx="3131700" cy="6937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Безвозмездные перечисления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3 908 240        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тыс.руб.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xmlns="" id="{02355EE4-8D27-4D1F-B64E-69BEBD12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420938"/>
            <a:ext cx="2965450" cy="4508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доходы физических лиц –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671 539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xmlns="" id="{D96804B9-6A88-4C6F-A99B-4B079638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955925"/>
            <a:ext cx="2965450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имущество физических лиц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–100 536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xmlns="" id="{4DDA70D1-410F-4BD1-A251-E2FA039C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797300"/>
            <a:ext cx="2965450" cy="57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налог на вмененный доход  для отдельных видов деятельности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176 417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xmlns="" id="{AF169A0E-EE9C-4FFA-A920-1D600FC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420938"/>
            <a:ext cx="2965450" cy="595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оказания платных услуг (работ) и компенсации затрат государства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–5 629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xmlns="" id="{BAC35EDA-B16C-40D7-8DBF-2EFB04F4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109913"/>
            <a:ext cx="2965450" cy="50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Плата за негативное воздействие на окружающую среду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–31 358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xmlns="" id="{7A5176D8-FEF1-4D6E-A60C-8E29B3E4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919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Прочие неналоговые доходы–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57 735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xmlns="" id="{B38E0950-98A5-4B00-BE3B-681221D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732213"/>
            <a:ext cx="2965450" cy="5159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продажи материальных и нематериальных активов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24 000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438" y="5138738"/>
            <a:ext cx="2965450" cy="12414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Иные межбюджетные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трансферты– 2 867 </a:t>
            </a:r>
            <a:r>
              <a:rPr lang="ru-RU" altLang="ru-RU" sz="14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xmlns="" id="{D44B55C1-94B6-46DE-8DB8-C0E825E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52838"/>
            <a:ext cx="2965450" cy="1295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Субвенции – 3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096 100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  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xmlns="" id="{49607840-7E31-4964-B99A-41DCAFB6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416175"/>
            <a:ext cx="2965450" cy="1019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Субсидии –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809 273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2189163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899025" y="1422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21575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754188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4905375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7994650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>
            <a:extLst>
              <a:ext uri="{FF2B5EF4-FFF2-40B4-BE49-F238E27FC236}">
                <a16:creationId xmlns:a16="http://schemas.microsoft.com/office/drawing/2014/main" xmlns="" id="{9887F16E-BEAF-4231-BEED-F6662F689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13" y="7747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519" name="Rectangle 39">
            <a:extLst>
              <a:ext uri="{FF2B5EF4-FFF2-40B4-BE49-F238E27FC236}">
                <a16:creationId xmlns:a16="http://schemas.microsoft.com/office/drawing/2014/main" xmlns="" id="{B9961FAE-32EC-44C9-B810-AD39CD73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459163"/>
            <a:ext cx="2965450" cy="2889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Земельный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1 288 631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xmlns="" id="{CBDA491E-7695-4EB5-BD0B-A00B5FA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4438650"/>
            <a:ext cx="2982913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сельскохозяйственный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–2 533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0AA80A26-1277-4119-B033-0A614B1E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4929188"/>
            <a:ext cx="2959100" cy="606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Налог, взимаемый в связи с применением патентной системы налогообложения –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7 471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xmlns="" id="{9640AF56-400C-46F8-97F6-D7AF44BC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602288"/>
            <a:ext cx="2965450" cy="3921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Акцизы по подакцизным товарам (продукции)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–34 717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xmlns="" id="{1D445A7E-FCF3-418A-9E36-50A5B1B3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4365625"/>
            <a:ext cx="2965450" cy="8048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использования имущества, находящегося в государственной и муниципальной собственности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353 094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6091238"/>
            <a:ext cx="2973388" cy="3762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Государственная пошлина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70 692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xmlns="" id="{DA03B993-5220-4240-8B52-C0A9F16C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5284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Штрафы, санкции, возмещение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ущерба– 18 235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2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2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8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0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04" grpId="0" animBg="1"/>
      <p:bldP spid="20505" grpId="0" animBg="1"/>
      <p:bldP spid="20506" grpId="0" animBg="1"/>
      <p:bldP spid="20507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20517" grpId="0" animBg="1"/>
      <p:bldP spid="30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B47BD7F1-E3E7-43F5-A2ED-210CC6A7C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104775"/>
            <a:ext cx="8915400" cy="469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Доходная часть бюджета Старооскольского городского округа на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A5063B12-359F-4B03-86AA-EA8DA1A3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1011238"/>
            <a:ext cx="6553200" cy="3921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srgbClr val="004442"/>
                </a:solidFill>
              </a:rPr>
              <a:t>Общий объем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–6 113 489 тыс</a:t>
            </a:r>
            <a:r>
              <a:rPr lang="ru-RU" altLang="ru-RU" sz="18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8B328D07-4115-4BCA-BCC0-3D7CAFFF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1644650"/>
            <a:ext cx="2965450" cy="5603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2 410 729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 руб.</a:t>
            </a:r>
          </a:p>
        </p:txBody>
      </p:sp>
      <p:sp>
        <p:nvSpPr>
          <p:cNvPr id="20499" name="Rectangle 19">
            <a:extLst>
              <a:ext uri="{FF2B5EF4-FFF2-40B4-BE49-F238E27FC236}">
                <a16:creationId xmlns:a16="http://schemas.microsoft.com/office/drawing/2014/main" xmlns="" id="{16979BA7-DB86-443B-AE51-DB74DAC5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1638300"/>
            <a:ext cx="2965450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469 168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 руб.</a:t>
            </a:r>
            <a:endParaRPr lang="ru-RU" sz="1600" dirty="0">
              <a:solidFill>
                <a:srgbClr val="004442"/>
              </a:solidFill>
              <a:latin typeface="+mn-lt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xmlns="" id="{9789EDEA-2AE0-4B7F-86F1-5489710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24013"/>
            <a:ext cx="3131700" cy="6937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Безвозмездные перечисления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3 233 592        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. руб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xmlns="" id="{02355EE4-8D27-4D1F-B64E-69BEBD12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420938"/>
            <a:ext cx="2965450" cy="4508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доходы физических лиц –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712 802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xmlns="" id="{D96804B9-6A88-4C6F-A99B-4B079638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955925"/>
            <a:ext cx="2965450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имущество физических лиц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–104 557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xmlns="" id="{4DDA70D1-410F-4BD1-A251-E2FA039C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797300"/>
            <a:ext cx="2965450" cy="57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налог на вмененный доход  для отдельных видов деятельности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183 474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xmlns="" id="{AF169A0E-EE9C-4FFA-A920-1D600FC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420938"/>
            <a:ext cx="2965450" cy="595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оказания платных услуг (работ) и компенсации затрат государства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–5 639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xmlns="" id="{BAC35EDA-B16C-40D7-8DBF-2EFB04F4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109913"/>
            <a:ext cx="2965450" cy="50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Плата за негативное воздействие на окружающую среду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–32 612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xmlns="" id="{7A5176D8-FEF1-4D6E-A60C-8E29B3E4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919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Прочие неналоговые доходы–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57 736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xmlns="" id="{B38E0950-98A5-4B00-BE3B-681221D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732213"/>
            <a:ext cx="2965450" cy="5159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продажи материальных и нематериальных активов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21 000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438" y="5138738"/>
            <a:ext cx="2965450" cy="12414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Иные межбюджетные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трансферты– 2 867 </a:t>
            </a:r>
            <a:r>
              <a:rPr lang="ru-RU" altLang="ru-RU" sz="14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xmlns="" id="{D44B55C1-94B6-46DE-8DB8-C0E825E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52838"/>
            <a:ext cx="2965450" cy="1295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Субвенции –3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125 987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  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xmlns="" id="{49607840-7E31-4964-B99A-41DCAFB6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416175"/>
            <a:ext cx="2965450" cy="1019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Субсидии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–104 738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2189163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899025" y="1422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21575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754188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4905375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7994650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>
            <a:extLst>
              <a:ext uri="{FF2B5EF4-FFF2-40B4-BE49-F238E27FC236}">
                <a16:creationId xmlns:a16="http://schemas.microsoft.com/office/drawing/2014/main" xmlns="" id="{9887F16E-BEAF-4231-BEED-F6662F689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363" y="7747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519" name="Rectangle 39">
            <a:extLst>
              <a:ext uri="{FF2B5EF4-FFF2-40B4-BE49-F238E27FC236}">
                <a16:creationId xmlns:a16="http://schemas.microsoft.com/office/drawing/2014/main" xmlns="" id="{B9961FAE-32EC-44C9-B810-AD39CD73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459163"/>
            <a:ext cx="2965450" cy="2889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Земельный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1 289 000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xmlns="" id="{CBDA491E-7695-4EB5-BD0B-A00B5FA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4438650"/>
            <a:ext cx="2982913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сельскохозяйственный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–2 634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0AA80A26-1277-4119-B033-0A614B1E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4929188"/>
            <a:ext cx="2959100" cy="606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Налог, взимаемый в связи с применением патентной системы налогообложения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–7 770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xmlns="" id="{9640AF56-400C-46F8-97F6-D7AF44BC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602288"/>
            <a:ext cx="2965450" cy="3921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Акцизы по подакцизным товарам (продукции)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–36 972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xmlns="" id="{1D445A7E-FCF3-418A-9E36-50A5B1B3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4365625"/>
            <a:ext cx="2965450" cy="8048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использования имущества, находящегося в государственной и муниципальной собственности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333 217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6091238"/>
            <a:ext cx="2973388" cy="3762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Государственная пошлина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73 520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xmlns="" id="{DA03B993-5220-4240-8B52-C0A9F16C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5284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Штрафы, санкции, возмещение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ущерба– 18 964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2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2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8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0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04" grpId="0" animBg="1"/>
      <p:bldP spid="20505" grpId="0" animBg="1"/>
      <p:bldP spid="20506" grpId="0" animBg="1"/>
      <p:bldP spid="20507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20517" grpId="0" animBg="1"/>
      <p:bldP spid="30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B47BD7F1-E3E7-43F5-A2ED-210CC6A7C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038" y="90488"/>
            <a:ext cx="8915400" cy="469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Доходная часть бюджета Старооскольского городского округа на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2020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A5063B12-359F-4B03-86AA-EA8DA1A3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1011238"/>
            <a:ext cx="6553200" cy="3921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srgbClr val="004442"/>
                </a:solidFill>
              </a:rPr>
              <a:t>Общий объем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–6 235 181 тыс</a:t>
            </a:r>
            <a:r>
              <a:rPr lang="ru-RU" altLang="ru-RU" sz="18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8B328D07-4115-4BCA-BCC0-3D7CAFFF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1644650"/>
            <a:ext cx="2965450" cy="5603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2 476 021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 руб.</a:t>
            </a:r>
          </a:p>
        </p:txBody>
      </p:sp>
      <p:sp>
        <p:nvSpPr>
          <p:cNvPr id="20499" name="Rectangle 19">
            <a:extLst>
              <a:ext uri="{FF2B5EF4-FFF2-40B4-BE49-F238E27FC236}">
                <a16:creationId xmlns:a16="http://schemas.microsoft.com/office/drawing/2014/main" xmlns="" id="{16979BA7-DB86-443B-AE51-DB74DAC5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1638300"/>
            <a:ext cx="2965450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467 430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 руб.</a:t>
            </a:r>
            <a:endParaRPr lang="ru-RU" sz="1600" dirty="0">
              <a:solidFill>
                <a:srgbClr val="004442"/>
              </a:solidFill>
              <a:latin typeface="+mn-lt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xmlns="" id="{9789EDEA-2AE0-4B7F-86F1-5489710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24013"/>
            <a:ext cx="3131700" cy="7381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Безвозмездные перечисления 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3 291 730 тыс. руб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xmlns="" id="{02355EE4-8D27-4D1F-B64E-69BEBD12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420938"/>
            <a:ext cx="2965450" cy="4508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доходы физических лиц –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760 814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xmlns="" id="{D96804B9-6A88-4C6F-A99B-4B079638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955925"/>
            <a:ext cx="2965450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имущество физических лиц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–108 739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xmlns="" id="{4DDA70D1-410F-4BD1-A251-E2FA039C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797300"/>
            <a:ext cx="2965450" cy="57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налог на вмененный доход  для отдельных видов деятельности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190 813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xmlns="" id="{AF169A0E-EE9C-4FFA-A920-1D600FC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420938"/>
            <a:ext cx="2965450" cy="595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оказания платных услуг (работ) и компенсации затрат государства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–5 649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xmlns="" id="{BAC35EDA-B16C-40D7-8DBF-2EFB04F4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109913"/>
            <a:ext cx="2965450" cy="50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Плата за негативное воздействие на окружающую среду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–33 916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xmlns="" id="{7A5176D8-FEF1-4D6E-A60C-8E29B3E4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919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Прочие неналоговые доходы–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57 737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xmlns="" id="{B38E0950-98A5-4B00-BE3B-681221D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732213"/>
            <a:ext cx="2965450" cy="5159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продажи материальных и нематериальных активов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19 000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438" y="5138738"/>
            <a:ext cx="2965450" cy="12414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Иные межбюджетные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трансферты– 2 867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xmlns="" id="{D44B55C1-94B6-46DE-8DB8-C0E825E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52838"/>
            <a:ext cx="2965450" cy="1295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Субвенции –3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249 619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  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xmlns="" id="{49607840-7E31-4964-B99A-41DCAFB6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416175"/>
            <a:ext cx="2965450" cy="1019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Субсидии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– 39 244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2189163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899025" y="1422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21575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754188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4905375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7994650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>
            <a:extLst>
              <a:ext uri="{FF2B5EF4-FFF2-40B4-BE49-F238E27FC236}">
                <a16:creationId xmlns:a16="http://schemas.microsoft.com/office/drawing/2014/main" xmlns="" id="{9887F16E-BEAF-4231-BEED-F6662F689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13" y="7747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519" name="Rectangle 39">
            <a:extLst>
              <a:ext uri="{FF2B5EF4-FFF2-40B4-BE49-F238E27FC236}">
                <a16:creationId xmlns:a16="http://schemas.microsoft.com/office/drawing/2014/main" xmlns="" id="{B9961FAE-32EC-44C9-B810-AD39CD73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459163"/>
            <a:ext cx="2965450" cy="2889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Земельный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 1 289 000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xmlns="" id="{CBDA491E-7695-4EB5-BD0B-A00B5FA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4438650"/>
            <a:ext cx="2982913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сельскохозяйственный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–2 739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0AA80A26-1277-4119-B033-0A614B1E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4929188"/>
            <a:ext cx="2959100" cy="606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Налог, взимаемый в связи с применением патентной системы налогообложения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 8 081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xmlns="" id="{9640AF56-400C-46F8-97F6-D7AF44BC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602288"/>
            <a:ext cx="2965450" cy="3921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Акцизы по подакцизным товарам (продукции)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–39 375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xmlns="" id="{1D445A7E-FCF3-418A-9E36-50A5B1B3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4365625"/>
            <a:ext cx="2965450" cy="8048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использования имущества, находящегося в государственной и муниципальной собственности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331 405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6091238"/>
            <a:ext cx="2973388" cy="3762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Государственная пошлина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76 460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xmlns="" id="{DA03B993-5220-4240-8B52-C0A9F16C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5284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Штрафы, санкции, возмещение ущерба–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19 723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2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2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8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0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04" grpId="0" animBg="1"/>
      <p:bldP spid="20505" grpId="0" animBg="1"/>
      <p:bldP spid="20506" grpId="0" animBg="1"/>
      <p:bldP spid="20507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20517" grpId="0" animBg="1"/>
      <p:bldP spid="30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FEAE00E-C253-44C7-A087-72A6AB8CA8DA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16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B09E4532-05A5-4BE8-AA89-4CB53B2EF0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03200"/>
            <a:ext cx="8915400" cy="465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</a:t>
            </a:r>
            <a:b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</a:b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 на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2018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 и на плановый период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2019-2020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годов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xmlns="" id="{35EFA930-8EB3-44EA-AC72-F451414571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011238"/>
            <a:ext cx="8915400" cy="650875"/>
          </a:xfrm>
        </p:spPr>
        <p:txBody>
          <a:bodyPr rtlCol="0">
            <a:normAutofit/>
          </a:bodyPr>
          <a:lstStyle/>
          <a:p>
            <a:pPr marL="0" indent="176213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</a:rPr>
              <a:t>Расходы бюджета – денежные средства, направляемые на финансовое обеспечение задач и функций государства и местного самоуправления. </a:t>
            </a: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79509808-AF51-486F-9007-F0FDB98B9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8763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08F02B79-002D-4556-96A9-4757EBBA7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1758950"/>
            <a:ext cx="2339975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Расходы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80850039-653C-419B-907F-754E2C60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3719513"/>
            <a:ext cx="2801938" cy="8905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программные расходы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2018 </a:t>
            </a:r>
            <a:r>
              <a:rPr lang="ru-RU" altLang="ru-RU" sz="1600" b="1" dirty="0"/>
              <a:t>год-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6 670 637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xmlns="" id="{648AE4CD-EFC6-4230-A5B5-0CFDBC6AD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3721100"/>
            <a:ext cx="2801938" cy="8905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err="1"/>
              <a:t>непрограммные</a:t>
            </a:r>
            <a:r>
              <a:rPr lang="ru-RU" altLang="ru-RU" sz="1600" b="1" dirty="0"/>
              <a:t>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2018 год - </a:t>
            </a: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338 974 тыс</a:t>
            </a:r>
            <a:r>
              <a:rPr lang="ru-RU" altLang="ru-RU" sz="1600" b="1" dirty="0"/>
              <a:t>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  <a:endParaRPr lang="ru-RU" altLang="ru-RU" sz="1600" dirty="0"/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xmlns="" id="{A0878FC2-3569-417A-95A1-1676342B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38" y="3721100"/>
            <a:ext cx="2828925" cy="9096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всего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2018 </a:t>
            </a:r>
            <a:r>
              <a:rPr lang="ru-RU" altLang="ru-RU" sz="1600" b="1" dirty="0"/>
              <a:t>год -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7 009 611 </a:t>
            </a:r>
            <a:r>
              <a:rPr lang="ru-RU" altLang="ru-RU" sz="1600" b="1" dirty="0"/>
              <a:t>тыс.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dirty="0"/>
          </a:p>
        </p:txBody>
      </p:sp>
      <p:sp>
        <p:nvSpPr>
          <p:cNvPr id="50186" name="AutoShape 10">
            <a:extLst>
              <a:ext uri="{FF2B5EF4-FFF2-40B4-BE49-F238E27FC236}">
                <a16:creationId xmlns:a16="http://schemas.microsoft.com/office/drawing/2014/main" xmlns="" id="{D8FCDB21-A8A6-4EA2-90A3-29D126F79011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39069" y="2407444"/>
            <a:ext cx="1611312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7" name="AutoShape 11">
            <a:extLst>
              <a:ext uri="{FF2B5EF4-FFF2-40B4-BE49-F238E27FC236}">
                <a16:creationId xmlns:a16="http://schemas.microsoft.com/office/drawing/2014/main" xmlns="" id="{387A2822-736A-47EC-8B69-38D9FF56F40D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794500" y="2587625"/>
            <a:ext cx="170180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8" name="AutoShape 12">
            <a:extLst>
              <a:ext uri="{FF2B5EF4-FFF2-40B4-BE49-F238E27FC236}">
                <a16:creationId xmlns:a16="http://schemas.microsoft.com/office/drawing/2014/main" xmlns="" id="{493B7CF6-5462-43F6-828C-33DA0C50C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537" y="2916563"/>
            <a:ext cx="766762" cy="722313"/>
          </a:xfrm>
          <a:prstGeom prst="downArrow">
            <a:avLst>
              <a:gd name="adj1" fmla="val 50000"/>
              <a:gd name="adj2" fmla="val 250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58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B1562096-E49F-432D-B908-7932F4A6E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4829175"/>
            <a:ext cx="2801938" cy="7143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2019 </a:t>
            </a:r>
            <a:r>
              <a:rPr lang="ru-RU" altLang="ru-RU" sz="1600" b="1" dirty="0"/>
              <a:t>год–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6 002 218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BF51DFED-85DD-4FD1-89D0-3FBC1EE53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5757863"/>
            <a:ext cx="2801937" cy="7143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</a:t>
            </a:r>
            <a:r>
              <a:rPr lang="ru-RU" altLang="ru-RU" sz="1600" b="1" dirty="0"/>
              <a:t>год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6 104 078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xmlns="" id="{F16C4767-44C0-4D7F-AECA-52EF259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4829175"/>
            <a:ext cx="2801938" cy="7143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2019 год – </a:t>
            </a: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324 738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xmlns="" id="{3EE12692-7BE6-471D-ABF5-CA8AA74BF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762" y="4829175"/>
            <a:ext cx="2801937" cy="7143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2019 </a:t>
            </a:r>
            <a:r>
              <a:rPr lang="ru-RU" altLang="ru-RU" sz="1600" b="1" dirty="0"/>
              <a:t>год–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6 326 956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xmlns="" id="{13D05E05-10AA-40E5-9D0A-5912E110B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5757863"/>
            <a:ext cx="2801938" cy="7143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</a:t>
            </a:r>
            <a:r>
              <a:rPr lang="ru-RU" altLang="ru-RU" sz="1600" b="1" dirty="0"/>
              <a:t>год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329 539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xmlns="" id="{DF9813BC-F5DF-42C2-B92A-7F18BD0AA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967" y="5765543"/>
            <a:ext cx="2803525" cy="7143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</a:t>
            </a:r>
            <a:r>
              <a:rPr lang="ru-RU" altLang="ru-RU" sz="1600" b="1" dirty="0"/>
              <a:t>год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6 433 617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  <p:bldP spid="5018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xmlns="" id="{D8F7D0AE-1F48-4078-984D-7857BA5E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95275"/>
            <a:ext cx="8915400" cy="8842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Структура расходной части бюджета Старооскольского городского округа </a:t>
            </a:r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4A8E4408-19EE-4DEB-9A17-DD7CB3CFD10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8" name="Содержимое 7">
            <a:extLst>
              <a:ext uri="{FF2B5EF4-FFF2-40B4-BE49-F238E27FC236}">
                <a16:creationId xmlns:a16="http://schemas.microsoft.com/office/drawing/2014/main" xmlns="" id="{16D09939-E39C-4CD3-843E-6351743DDB9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833438" y="1268413"/>
          <a:ext cx="8308974" cy="4275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6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1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1124">
                  <a:extLst>
                    <a:ext uri="{9D8B030D-6E8A-4147-A177-3AD203B41FA5}">
                      <a16:colId xmlns:a16="http://schemas.microsoft.com/office/drawing/2014/main" xmlns="" val="4187432396"/>
                    </a:ext>
                  </a:extLst>
                </a:gridCol>
                <a:gridCol w="1001124">
                  <a:extLst>
                    <a:ext uri="{9D8B030D-6E8A-4147-A177-3AD203B41FA5}">
                      <a16:colId xmlns:a16="http://schemas.microsoft.com/office/drawing/2014/main" xmlns="" val="1255676586"/>
                    </a:ext>
                  </a:extLst>
                </a:gridCol>
                <a:gridCol w="10708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08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335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C8ED">
                        <a:alpha val="7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9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Сумма, тыс.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Сумма, тыс.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Сумма, тыс.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Удельный вес,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98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Программные расходы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6 670 637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6 002 218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6 104 078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98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338 974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324 738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329 539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2567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7 009 611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6  326  956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6 433 617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Line 38">
            <a:extLst>
              <a:ext uri="{FF2B5EF4-FFF2-40B4-BE49-F238E27FC236}">
                <a16:creationId xmlns:a16="http://schemas.microsoft.com/office/drawing/2014/main" xmlns="" id="{B56FD1F8-E8C7-46C3-AF69-D3C464DC4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63" y="113982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>
            <a:extLst>
              <a:ext uri="{FF2B5EF4-FFF2-40B4-BE49-F238E27FC236}">
                <a16:creationId xmlns:a16="http://schemas.microsoft.com/office/drawing/2014/main" xmlns="" id="{08B36726-1F34-4840-A9DB-EF3A6F9F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8566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Программно-целевое планирование бюджета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</a:t>
            </a:r>
          </a:p>
        </p:txBody>
      </p:sp>
      <p:sp>
        <p:nvSpPr>
          <p:cNvPr id="49155" name="TextBox 3">
            <a:extLst>
              <a:ext uri="{FF2B5EF4-FFF2-40B4-BE49-F238E27FC236}">
                <a16:creationId xmlns:a16="http://schemas.microsoft.com/office/drawing/2014/main" xmlns="" id="{E90F9EBD-9FBC-4A86-8826-2BAA2C6C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975" y="788988"/>
            <a:ext cx="751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Перечень муниципальных программ Старооскольского городского округа:</a:t>
            </a:r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539750" y="1277938"/>
            <a:ext cx="885825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безопасности жизнедеятельности населения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образования Старооскольского городского округа на 2015 – 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Молодость Белгородчины на территории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культуры и искусства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населения Старооскольского городского округа жильем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Социальная поддержка граждан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физической культуры и спорта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системы обеспечения жителей Старооскольского городского округа информацией по вопросам осуществления местного самоуправления в 2015-2020 годах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сельского хозяйства и рыбоводства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Устойчивое развитие сельских территорий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системы жизнеобеспечения Старооскольского городского округа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Содержание дорожного хозяйства, организация транспортного обслуживания населения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Совершенствование </a:t>
            </a:r>
            <a:r>
              <a:rPr lang="ru-RU" altLang="ru-RU" sz="1400" dirty="0" smtClean="0">
                <a:latin typeface="Times New Roman" pitchFamily="18" charset="0"/>
              </a:rPr>
              <a:t>имущественно - земельных </a:t>
            </a:r>
            <a:r>
              <a:rPr lang="ru-RU" altLang="ru-RU" sz="1400" dirty="0">
                <a:latin typeface="Times New Roman" pitchFamily="18" charset="0"/>
              </a:rPr>
              <a:t>отношений и лесного хозяйства в Старооскольском городской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Формирование и развитие системы муниципальной кадровой политики в Старооскольском городском округе на 2015-2020 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деятельности по государственной регистрации актов гражданского состояния в Старооскольском городском округе на 2015-2020 </a:t>
            </a:r>
            <a:r>
              <a:rPr lang="ru-RU" altLang="ru-RU" sz="1400" dirty="0" smtClean="0">
                <a:latin typeface="Times New Roman" pitchFamily="18" charset="0"/>
              </a:rPr>
              <a:t>годы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Формирование современной городской среды на территории Старооскольского городского округа на 2018-2022 годы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endParaRPr lang="ru-RU" altLang="ru-RU" sz="1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697F270-0D4D-4E3E-8E3F-C7C3868DDC9F}"/>
              </a:ext>
            </a:extLst>
          </p:cNvPr>
          <p:cNvGraphicFramePr>
            <a:graphicFrameLocks noGrp="1"/>
          </p:cNvGraphicFramePr>
          <p:nvPr/>
        </p:nvGraphicFramePr>
        <p:xfrm>
          <a:off x="411163" y="761997"/>
          <a:ext cx="9253537" cy="59589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23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6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55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87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7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Наименование программы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План, </a:t>
                      </a:r>
                      <a:r>
                        <a:rPr lang="ru-RU" sz="1000" u="none" strike="noStrike" dirty="0" smtClean="0">
                          <a:effectLst/>
                        </a:rPr>
                        <a:t>2018  </a:t>
                      </a:r>
                      <a:r>
                        <a:rPr lang="ru-RU" sz="1000" u="none" strike="noStrike" dirty="0">
                          <a:effectLst/>
                        </a:rPr>
                        <a:t>год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тыс. 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2019 год</a:t>
                      </a:r>
                      <a:r>
                        <a:rPr lang="ru-RU" sz="1000" u="none" strike="noStrike" dirty="0">
                          <a:effectLst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тыс. </a:t>
                      </a:r>
                      <a:r>
                        <a:rPr lang="ru-RU" sz="1000" u="none" strike="noStrike" dirty="0" smtClean="0">
                          <a:effectLst/>
                        </a:rPr>
                        <a:t>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2020 год</a:t>
                      </a:r>
                      <a:r>
                        <a:rPr lang="ru-RU" sz="1000" u="none" strike="noStrike" dirty="0">
                          <a:effectLst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тыс. </a:t>
                      </a:r>
                      <a:r>
                        <a:rPr lang="ru-RU" sz="1000" u="none" strike="noStrike" dirty="0" smtClean="0">
                          <a:effectLst/>
                        </a:rPr>
                        <a:t>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6 670 637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6 002 218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6 104 078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«Обеспечение безопасности жизнедеятельности населения Старооскольского городского округа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64 143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57 734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59 588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9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«Развитие образования Старооскольского городского округа на 2015 – 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3 363 912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3 381 107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3 502 825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70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Муниципальная программа «Молодость Белгородчины на территории Старооскольского городского округа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17 111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17 938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18 646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22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 «Развитие культуры и искусства Старооскольского городского округа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372 618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333 428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332 102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Муниципальная программа «Обеспечение населения Старооскольского городского округа жильем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107 216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38 194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31 222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Муниципальная программа «Социальная поддержка граждан в Старооскольском городском округе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1 219 885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1 216 167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1 262 262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Муниципальная программа «Развитие физической культуры и спорта в Старооскольском городском округе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151 469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143 019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148 016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Муниципальная программа «Развитие системы обеспечения жителей Старооскольского городского округа информацией по вопросам осуществления местного самоуправления в 2015-2020 годах»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14 093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14 611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15 056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391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Муниципальная программа  «Развитие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округе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4 850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4 984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«Развитие сельского хозяйства и рыбоводства в Старооскольском городском округе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2 992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2 992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Муниципальная программа «Устойчивое развитие сельских территорий Старооскольского городского округа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Муниципальная программа «Развитие системы жизнеобеспечения Старооскольского городского округа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346 496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319 495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325 950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</a:t>
                      </a:r>
                      <a:r>
                        <a:rPr lang="ru-RU" sz="900" u="none" strike="noStrike" baseline="0" dirty="0">
                          <a:effectLst/>
                        </a:rPr>
                        <a:t> «</a:t>
                      </a:r>
                      <a:r>
                        <a:rPr lang="ru-RU" sz="900" u="none" strike="noStrike" dirty="0">
                          <a:effectLst/>
                        </a:rPr>
                        <a:t>Содержание дорожного хозяйства, организация транспортного обслуживания населения на 2015-2020 годы»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822 917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264 712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271 550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Муниципальная программа «Совершенствование </a:t>
                      </a:r>
                      <a:r>
                        <a:rPr lang="ru-RU" sz="900" u="none" strike="noStrike" dirty="0" smtClean="0">
                          <a:effectLst/>
                        </a:rPr>
                        <a:t>имущественно - земельных </a:t>
                      </a:r>
                      <a:r>
                        <a:rPr lang="ru-RU" sz="900" u="none" strike="noStrike" dirty="0">
                          <a:effectLst/>
                        </a:rPr>
                        <a:t>отношений и лесного хозяйства в Старооскольском городской округе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78 212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76 830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77 723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7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«Формирование и развитие системы муниципальной кадровой политики в Старооскольском городском округе на </a:t>
                      </a:r>
                      <a:r>
                        <a:rPr lang="ru-RU" sz="900" u="none" strike="noStrike" dirty="0" smtClean="0">
                          <a:effectLst/>
                        </a:rPr>
                        <a:t>2015-2020 </a:t>
                      </a:r>
                      <a:r>
                        <a:rPr lang="ru-RU" sz="900" u="none" strike="noStrike" dirty="0">
                          <a:effectLst/>
                        </a:rPr>
                        <a:t>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«Развитие деятельности по государственной регистрации актов гражданского состояния в Старооскольском городском округе на 2015-2020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10 793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9 617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36384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"Формирование современной городской среды на территории Старооскольского городского округа на 2018-2022 годы"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96 053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119 968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41 165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0275" name="TextBox 2">
            <a:extLst>
              <a:ext uri="{FF2B5EF4-FFF2-40B4-BE49-F238E27FC236}">
                <a16:creationId xmlns:a16="http://schemas.microsoft.com/office/drawing/2014/main" xmlns="" id="{22B142F5-5539-4A05-B18F-6B99C1C73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44463"/>
            <a:ext cx="8856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Планирование расходов по муниципальным программам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 в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2018-2020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38EDBDCB-0141-4C06-8A5F-F9CDB21B71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4975" y="1744663"/>
            <a:ext cx="8969375" cy="4237037"/>
          </a:xfrm>
        </p:spPr>
        <p:txBody>
          <a:bodyPr lIns="54000" rIns="54000" rtlCol="0">
            <a:normAutofit fontScale="92500" lnSpcReduction="20000"/>
          </a:bodyPr>
          <a:lstStyle/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Вашему вниманию предлагается бюджет Старооскольского городского округа  на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2018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 и на плановый период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2019-2020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годов .</a:t>
            </a: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В настоящее время обеспечение открытости и прозрачности бюджетного процесса является одним из ключевых направлений деятельности органов местного самоуправления. </a:t>
            </a: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того, чтобы каждый житель Старооскольского городского округа мог получить информацию о бюджете Старооскольского городского округа на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2018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 и на плановый период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2019-2020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годов, бюджет размещен на официальном сайте Старооскольского  городского  округа </a:t>
            </a: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oskolregion.ru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опубликован в  газете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«Зори».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			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Мы постарались доступно отразить основные параметры бюджета Старооскольского городского округа на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2018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 и на плановый период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2019-2020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годов. </a:t>
            </a: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Надеемся, что информация о бюджете, представленная в информативной и компактной форме, позволит вам углубить свои знания о бюджете и создать основы для активного участия в бюджетном процессе городского округа.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altLang="ru-RU" sz="1600" b="1" dirty="0">
              <a:solidFill>
                <a:schemeClr val="bg2"/>
              </a:solidFill>
            </a:endParaRPr>
          </a:p>
        </p:txBody>
      </p:sp>
      <p:sp>
        <p:nvSpPr>
          <p:cNvPr id="3174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82416F30-A4A3-4ABF-B1C0-4B1990DB8B26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EBEDA86E-28E0-4389-A852-00E497276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457200"/>
            <a:ext cx="57324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Уважаемые жители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Старооскольского городского округа!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>
            <a:extLst>
              <a:ext uri="{FF2B5EF4-FFF2-40B4-BE49-F238E27FC236}">
                <a16:creationId xmlns:a16="http://schemas.microsoft.com/office/drawing/2014/main" xmlns="" id="{775CA75C-CB28-4A1F-BEDF-F6AD58ECD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безопасности жизнедеятельности населения Старооскольского городского округа на 2015-2020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0E4401B8-AAB0-4305-B8A5-AEE0B1508556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 </a:t>
            </a:r>
          </a:p>
          <a:p>
            <a:pPr algn="ctr" eaLnBrk="1" hangingPunct="1"/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4BE48979-2610-49A9-8C9D-D6D65C3B174E}"/>
              </a:ext>
            </a:extLst>
          </p:cNvPr>
          <p:cNvSpPr/>
          <p:nvPr/>
        </p:nvSpPr>
        <p:spPr>
          <a:xfrm>
            <a:off x="549275" y="2492375"/>
            <a:ext cx="4116388" cy="4176713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BE0D1B-AE4E-4119-A028-99A7CC608875}"/>
              </a:ext>
            </a:extLst>
          </p:cNvPr>
          <p:cNvSpPr txBox="1"/>
          <p:nvPr/>
        </p:nvSpPr>
        <p:spPr>
          <a:xfrm>
            <a:off x="476250" y="2516188"/>
            <a:ext cx="4176713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немедицинского потребления наркотических средств и психотропных веществ на территории Старооскольского городского округа на 2015-2020 годы. 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правонарушений и обеспечение безопасности дорожного движения на территории Старооскольского городского округа на 2015-2020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на территории Старооскольского городского округа на 2015-2020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безнадзорности и правонарушений несовершеннолетних и защита их прав на территории Старооскольского городского округа на 2015-2020 годы.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51F4430-F9B4-46CB-A055-0A9D1BDA5BE1}"/>
              </a:ext>
            </a:extLst>
          </p:cNvPr>
          <p:cNvSpPr/>
          <p:nvPr/>
        </p:nvSpPr>
        <p:spPr>
          <a:xfrm>
            <a:off x="4953000" y="2474913"/>
            <a:ext cx="4392613" cy="4194175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2A08E1-3E08-4872-AF11-058339AB6866}"/>
              </a:ext>
            </a:extLst>
          </p:cNvPr>
          <p:cNvSpPr txBox="1"/>
          <p:nvPr/>
        </p:nvSpPr>
        <p:spPr>
          <a:xfrm>
            <a:off x="4935538" y="2466975"/>
            <a:ext cx="446405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Сокращение масштабов незаконного распространения и немедицинского потребления наркотических средств и психотропных веществ и их последствий для здоровья личности и общества в целом.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общественного порядка и безопасности дорожного движения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и реализация полномочий органов местного самоуправления Старооскольского городского округа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Комплексное решение проблем профилактики безнадзорности и правонарушений несовершеннолетних, их социальная адаптация, повышение уровня защиты прав и законных интересов несовершеннолетних.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F4D25AE-00E0-400E-9813-572A3F8F3380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BED71-A6BA-4E59-BC89-AA755F754A6F}"/>
              </a:ext>
            </a:extLst>
          </p:cNvPr>
          <p:cNvSpPr txBox="1"/>
          <p:nvPr/>
        </p:nvSpPr>
        <p:spPr>
          <a:xfrm>
            <a:off x="476250" y="1774825"/>
            <a:ext cx="9144000" cy="523875"/>
          </a:xfrm>
          <a:prstGeom prst="rect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Цель: повышение уровня безопасности жизнедеятельности населения и территории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/>
              <a:t>Муниципальная программа «Развитие образования </a:t>
            </a:r>
          </a:p>
          <a:p>
            <a:pPr algn="ctr" eaLnBrk="1" hangingPunct="1"/>
            <a:r>
              <a:rPr lang="ru-RU" altLang="ru-RU" b="1"/>
              <a:t>Старооскольского городского округа на 2015-2020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8A65685C-DDA8-4BB8-A2C4-3FF6E7736000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1173163" y="933450"/>
            <a:ext cx="76676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образования администрации Старооскольского городского округа</a:t>
            </a:r>
            <a:endParaRPr lang="ru-RU" altLang="ru-RU" sz="1400">
              <a:cs typeface="Times New Roman" pitchFamily="18" charset="0"/>
            </a:endParaRPr>
          </a:p>
          <a:p>
            <a:pPr algn="ctr" eaLnBrk="1" hangingPunct="1"/>
            <a:endParaRPr lang="ru-RU" altLang="ru-RU" sz="14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A42EED-5903-4217-BCF6-15C21EB2E4CB}"/>
              </a:ext>
            </a:extLst>
          </p:cNvPr>
          <p:cNvSpPr/>
          <p:nvPr/>
        </p:nvSpPr>
        <p:spPr>
          <a:xfrm>
            <a:off x="549275" y="2636838"/>
            <a:ext cx="2819400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9F062D-916B-4003-A078-46200C072660}"/>
              </a:ext>
            </a:extLst>
          </p:cNvPr>
          <p:cNvSpPr txBox="1"/>
          <p:nvPr/>
        </p:nvSpPr>
        <p:spPr>
          <a:xfrm>
            <a:off x="560388" y="2636838"/>
            <a:ext cx="2663825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дошкольного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общего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системы оценки качества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отдыха и оздоровления детей и подростков.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профессионального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3E55588-2535-437D-9116-F75D6919695B}"/>
              </a:ext>
            </a:extLst>
          </p:cNvPr>
          <p:cNvSpPr/>
          <p:nvPr/>
        </p:nvSpPr>
        <p:spPr>
          <a:xfrm>
            <a:off x="3556000" y="2605088"/>
            <a:ext cx="5834063" cy="4033837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CC4A07-5829-44EE-9362-49E0BA640B84}"/>
              </a:ext>
            </a:extLst>
          </p:cNvPr>
          <p:cNvSpPr txBox="1"/>
          <p:nvPr/>
        </p:nvSpPr>
        <p:spPr>
          <a:xfrm>
            <a:off x="3556000" y="2668588"/>
            <a:ext cx="57896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государственных гарантий доступности качественного дошкольного образования в городском округе.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доступности качественного начального общего, основного общего, среднего общего образования, соответствующего современным требованиям.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и механизмов устойчивого развития дополнительного образования.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целостной и сбалансированной системы оценки качества образования Старооскольского городского округа на основе принципов открытости, объективности, прозрачности, общественно-профессионального участия.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полноценного и безопасного отдыха и оздоровления учащихся общеобразовательных учреждений в возрасте до 18 лет.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соответствия квалификации педагогических и руководящих работников образовательных учреждений меняющимся условиям профессиональной деятельности и социальной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совершенствования управленческих, финансово-экономических механизмов в сфере образования.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91A9FF3-22B7-4570-863B-B3C2E32AA396}"/>
              </a:ext>
            </a:extLst>
          </p:cNvPr>
          <p:cNvSpPr/>
          <p:nvPr/>
        </p:nvSpPr>
        <p:spPr>
          <a:xfrm>
            <a:off x="560388" y="1684338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34" name="TextBox 7"/>
          <p:cNvSpPr txBox="1">
            <a:spLocks noChangeArrowheads="1"/>
          </p:cNvSpPr>
          <p:nvPr/>
        </p:nvSpPr>
        <p:spPr bwMode="auto">
          <a:xfrm>
            <a:off x="560388" y="1712913"/>
            <a:ext cx="878522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300"/>
              <a:t>Цель: создание условий для обеспечения высокого качества дошкольного, общего, дополнительного образования в соответствии с меняющимися запросами населения и перспективными задачами развития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>
            <a:extLst>
              <a:ext uri="{FF2B5EF4-FFF2-40B4-BE49-F238E27FC236}">
                <a16:creationId xmlns:a16="http://schemas.microsoft.com/office/drawing/2014/main" xmlns="" id="{B7C474E6-9521-4C97-9E06-6D8491657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«Молодость Белгородчины на территории Старооскольского городского округа на 2015-2020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8A8F1B3-CD49-446B-8E3E-8B378D35896A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600"/>
              <a:t>Управление по делам молодежи администрации Старооскольского городского округа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05D7A0-8577-4251-A905-C2F603E81B53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DB47F3-9F75-4F06-80BE-A0B67BA2B666}"/>
              </a:ext>
            </a:extLst>
          </p:cNvPr>
          <p:cNvSpPr txBox="1"/>
          <p:nvPr/>
        </p:nvSpPr>
        <p:spPr>
          <a:xfrm>
            <a:off x="549275" y="2516188"/>
            <a:ext cx="4116388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Социализация и самореализация молодых людей Старооскольского городского округа на 2015 - 2020 годы.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Патриотическое воспитание граждан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«Молодость </a:t>
            </a:r>
            <a:r>
              <a:rPr lang="ru-RU" sz="1200" dirty="0" err="1">
                <a:latin typeface="+mn-lt"/>
              </a:rPr>
              <a:t>Белгородчины</a:t>
            </a:r>
            <a:r>
              <a:rPr lang="ru-RU" sz="1200" dirty="0">
                <a:latin typeface="+mn-lt"/>
              </a:rPr>
              <a:t> на территории Старооскольского городского округа на 2015 - 2020 годы».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3C6BAD9-8D5A-4843-9F42-80277D9BBD52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F9F96D-3C33-412D-B5A2-C174D5E0599F}"/>
              </a:ext>
            </a:extLst>
          </p:cNvPr>
          <p:cNvSpPr txBox="1"/>
          <p:nvPr/>
        </p:nvSpPr>
        <p:spPr>
          <a:xfrm>
            <a:off x="4935538" y="2492375"/>
            <a:ext cx="44100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возможностей для успешной социализации, эффективной самореализации и развития инновационного потенциала молодых людей вне зависимости от социального статуса.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Совершенствование системы патриотического воспитания граждан на территории Старооскольского городского округа, формирование уважения к памяти прошлых поколений, бережного отношения к культурному наследию, готовности к выполнению конституционных обязанностей, достойному служению обществу и государству.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необходимых условий для эффективной реализации молодежной политики на территории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E90940D-B1D9-4624-A7BE-44A8C8289867}"/>
              </a:ext>
            </a:extLst>
          </p:cNvPr>
          <p:cNvSpPr/>
          <p:nvPr/>
        </p:nvSpPr>
        <p:spPr>
          <a:xfrm>
            <a:off x="560388" y="1641475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8" name="TextBox 7"/>
          <p:cNvSpPr txBox="1">
            <a:spLocks noChangeArrowheads="1"/>
          </p:cNvSpPr>
          <p:nvPr/>
        </p:nvSpPr>
        <p:spPr bwMode="auto">
          <a:xfrm>
            <a:off x="560388" y="1641475"/>
            <a:ext cx="871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правовых, социально-экономических, организационных условий для самореализации, социального становления молодых людей в возрасте от 14 до 30 лет, реализации ими конституционных прав и обязанностей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:a16="http://schemas.microsoft.com/office/drawing/2014/main" xmlns="" id="{F06FE940-F36A-4E48-BB8F-350E4AE8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культуры и искусства Старооскольского городского округа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E078DDF8-1AED-4ACC-B66A-31EE399EED00}"/>
              </a:ext>
            </a:extLst>
          </p:cNvPr>
          <p:cNvSpPr/>
          <p:nvPr/>
        </p:nvSpPr>
        <p:spPr>
          <a:xfrm>
            <a:off x="523875" y="836613"/>
            <a:ext cx="8821738" cy="5540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712913" y="836613"/>
            <a:ext cx="669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культуры администрации Старооскольского городского округа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696C54DD-5529-425E-8193-755EE2844340}"/>
              </a:ext>
            </a:extLst>
          </p:cNvPr>
          <p:cNvSpPr/>
          <p:nvPr/>
        </p:nvSpPr>
        <p:spPr>
          <a:xfrm>
            <a:off x="549275" y="2492375"/>
            <a:ext cx="2963863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C84185-904F-4764-9BCA-11956DBD4714}"/>
              </a:ext>
            </a:extLst>
          </p:cNvPr>
          <p:cNvSpPr txBox="1"/>
          <p:nvPr/>
        </p:nvSpPr>
        <p:spPr>
          <a:xfrm>
            <a:off x="549275" y="2516188"/>
            <a:ext cx="3108325" cy="2293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библиотечного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музейного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Культурно-досуговая деятельность.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Сохранение объектов культурного наследия.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профессионального искусства.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06A93E1-7FF5-45B9-837F-5B55E81F102F}"/>
              </a:ext>
            </a:extLst>
          </p:cNvPr>
          <p:cNvSpPr/>
          <p:nvPr/>
        </p:nvSpPr>
        <p:spPr>
          <a:xfrm>
            <a:off x="3729038" y="2474913"/>
            <a:ext cx="5616575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C89028-2B6F-4860-A47D-7C16E22DC2C9}"/>
              </a:ext>
            </a:extLst>
          </p:cNvPr>
          <p:cNvSpPr txBox="1"/>
          <p:nvPr/>
        </p:nvSpPr>
        <p:spPr>
          <a:xfrm>
            <a:off x="3729038" y="2492375"/>
            <a:ext cx="5653087" cy="389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организации и развития библиотечного обслуживания населения Старооскольского городского округа, сохранности и комплектования библиотечных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Развитие экспозиционно-выставочной, издательской и научно-просветительской деятельности муниципальных музеев и Старооскольского зоопарка, обеспечение сохранности и безопасности музейных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Стимулирование развития культурно-досуговой деятельности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Создание условий для сохранения объектов культурного наследия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развития профессионального театрального искусства.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Реализация основных направлений муниципальной политики Старооскольского городского округа в целях создания благоприятных условий для устойчивого развития сферы культуры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711DC472-747C-4B74-8E7D-B62A257C89D8}"/>
              </a:ext>
            </a:extLst>
          </p:cNvPr>
          <p:cNvSpPr/>
          <p:nvPr/>
        </p:nvSpPr>
        <p:spPr>
          <a:xfrm>
            <a:off x="560388" y="1557338"/>
            <a:ext cx="8821737" cy="7191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82" name="TextBox 7"/>
          <p:cNvSpPr txBox="1">
            <a:spLocks noChangeArrowheads="1"/>
          </p:cNvSpPr>
          <p:nvPr/>
        </p:nvSpPr>
        <p:spPr bwMode="auto">
          <a:xfrm>
            <a:off x="488950" y="16287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комплексного развития культурного потенциала, сохранения культурного наследия и гармонизации культурной жизни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>
            <a:extLst>
              <a:ext uri="{FF2B5EF4-FFF2-40B4-BE49-F238E27FC236}">
                <a16:creationId xmlns:a16="http://schemas.microsoft.com/office/drawing/2014/main" xmlns="" id="{7CD664A1-C59B-4BFD-8A02-7B0552DD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населения Старооскольского городского округа жильем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1D1893B-F327-4307-9F9C-0322DCA18E2B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4" name="TextBox 3">
            <a:extLst>
              <a:ext uri="{FF2B5EF4-FFF2-40B4-BE49-F238E27FC236}">
                <a16:creationId xmlns:a16="http://schemas.microsoft.com/office/drawing/2014/main" xmlns="" id="{AD9EC911-1A02-4F23-8843-828AE9FB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868363"/>
            <a:ext cx="8713788" cy="101600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>
              <a:defRPr/>
            </a:pPr>
            <a:r>
              <a:rPr lang="ru-RU" altLang="ru-RU" sz="1400"/>
              <a:t>Администрация Старооскольского городского округа в лице жилищного управления департамента по строительству, транспорту и жилищно-коммунальному хозяйству </a:t>
            </a:r>
            <a:endParaRPr lang="ru-RU" altLang="ru-RU" sz="1600"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BA0E9AE-A4F7-49EE-9E68-AB674A5D8AC8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FA86CF-8C1D-4E9C-A611-B80D5E58F7CB}"/>
              </a:ext>
            </a:extLst>
          </p:cNvPr>
          <p:cNvSpPr txBox="1"/>
          <p:nvPr/>
        </p:nvSpPr>
        <p:spPr>
          <a:xfrm>
            <a:off x="631825" y="2516188"/>
            <a:ext cx="3744913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Переселение граждан из аварийного жилищного фонда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Обеспечение жильем отдельных категорий граждан Старооскольского городского округа.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DC2C807C-4DA4-45AC-997B-FC2F1880078E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2FC18A-880A-47B1-B43A-F1E411C06DDD}"/>
              </a:ext>
            </a:extLst>
          </p:cNvPr>
          <p:cNvSpPr txBox="1"/>
          <p:nvPr/>
        </p:nvSpPr>
        <p:spPr>
          <a:xfrm>
            <a:off x="5168900" y="2492375"/>
            <a:ext cx="3887788" cy="280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>
                <a:latin typeface="+mn-lt"/>
              </a:rPr>
              <a:t>Обеспечение ликвидации аварийного и ветхого жилья и переселение граждан, проживающих в ветхом и аварийном жилищном фонде.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>
                <a:latin typeface="+mn-lt"/>
              </a:rPr>
              <a:t>Реализация органами местного самоуправления полномочий по обеспечению жильем отдельных категорий граждан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7A8F214-20F0-44A8-B856-49B8287DD039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306" name="TextBox 7"/>
          <p:cNvSpPr txBox="1">
            <a:spLocks noChangeArrowheads="1"/>
          </p:cNvSpPr>
          <p:nvPr/>
        </p:nvSpPr>
        <p:spPr bwMode="auto">
          <a:xfrm>
            <a:off x="460375" y="1866900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доступности и комфортности жилья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/>
              <a:t>Муниципальная программа «Социальная поддержка граждан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09722653-CF84-43DA-BFED-4AC0AAE1E206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социальной защиты населения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44E936A9-A54A-4325-9965-B4E76D9986F3}"/>
              </a:ext>
            </a:extLst>
          </p:cNvPr>
          <p:cNvSpPr/>
          <p:nvPr/>
        </p:nvSpPr>
        <p:spPr>
          <a:xfrm>
            <a:off x="549275" y="2492375"/>
            <a:ext cx="3324225" cy="426720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0095DB-6E17-4F87-8446-65A97EDEA0BD}"/>
              </a:ext>
            </a:extLst>
          </p:cNvPr>
          <p:cNvSpPr txBox="1"/>
          <p:nvPr/>
        </p:nvSpPr>
        <p:spPr>
          <a:xfrm>
            <a:off x="704850" y="2516188"/>
            <a:ext cx="2952750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мер социальной поддержки отдельных категорий граждан.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Модернизация и развитие социального обслуживания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Социальная поддержка семьи и детей.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Мероприятия по обеспечению доступной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Поддержка социально ориентированных некоммерческих организаций.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«Социальная поддержка граждан в Старооскольском городском округе на 2015 - 2020 годы».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6E45B32-6A97-49ED-83E7-FE6AA099202E}"/>
              </a:ext>
            </a:extLst>
          </p:cNvPr>
          <p:cNvSpPr/>
          <p:nvPr/>
        </p:nvSpPr>
        <p:spPr>
          <a:xfrm>
            <a:off x="4089400" y="2474913"/>
            <a:ext cx="5256213" cy="4284662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1DCFD0-4B3F-4A2F-B5DF-1ED3541A6C42}"/>
              </a:ext>
            </a:extLst>
          </p:cNvPr>
          <p:cNvSpPr txBox="1"/>
          <p:nvPr/>
        </p:nvSpPr>
        <p:spPr>
          <a:xfrm>
            <a:off x="4089400" y="2492375"/>
            <a:ext cx="5184775" cy="3602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уровня жизни граждан - получателей мер социальной поддержки.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потребностей граждан пожилого возраста, инвалидов и детей, попавших в трудную жизненную ситуацию, в социальных услугах посредством повышения их качества и доступности.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жизнедеятельности детей из многодетных семей, находящихся в трудной жизненной ситуации, детей-сирот и детей, оставшихся без попечения родителей.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доступной среды для инвалидов и других маломобильных групп населения и их интеграция в современное общество.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активности социально ориентированных некоммерческих организаций во взаимодействии с органами местного самоуправления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федерального, областного и городского бюджетов в рамках выполнения установленных функций и переданных государственных полномочий по социальной поддержке населения.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7BFA8C4-3ACF-4DBF-9DDF-3A3EACF2DDF9}"/>
              </a:ext>
            </a:extLst>
          </p:cNvPr>
          <p:cNvSpPr/>
          <p:nvPr/>
        </p:nvSpPr>
        <p:spPr>
          <a:xfrm>
            <a:off x="560388" y="1628775"/>
            <a:ext cx="8821737" cy="677863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30" name="TextBox 7"/>
          <p:cNvSpPr txBox="1">
            <a:spLocks noChangeArrowheads="1"/>
          </p:cNvSpPr>
          <p:nvPr/>
        </p:nvSpPr>
        <p:spPr bwMode="auto">
          <a:xfrm>
            <a:off x="488950" y="178276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и качества жизни граждан, нуждающихся в социальной защите государства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xmlns="" id="{E950F670-DED7-4E73-BDBE-66DB8157D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физической культуры и спорта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D52DF5A-FC25-445E-89C5-C16FB2EDD759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по физической культуре и спорту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BC92F64-3008-4DFD-8B25-2D3D8A87326B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F2F63E-DC19-4E67-BCF4-78642C405024}"/>
              </a:ext>
            </a:extLst>
          </p:cNvPr>
          <p:cNvSpPr txBox="1"/>
          <p:nvPr/>
        </p:nvSpPr>
        <p:spPr>
          <a:xfrm>
            <a:off x="704850" y="2516188"/>
            <a:ext cx="38163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физической культуры и массового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спортивной инфраструктуры.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Обеспечение реализации муниципальной программы «Развитие физической культуры и спорта в Старооскольском городском округе на 2015 - 2020 годы».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150151F8-5FFB-4A47-AE98-9E2ACFC9AD85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4971DF-AC8E-44FF-AB0E-BE78CD83755B}"/>
              </a:ext>
            </a:extLst>
          </p:cNvPr>
          <p:cNvSpPr txBox="1"/>
          <p:nvPr/>
        </p:nvSpPr>
        <p:spPr>
          <a:xfrm>
            <a:off x="5097463" y="2492375"/>
            <a:ext cx="4103687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развития физической культуры и массового спорта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Совершенствование спортивной инфраструктуры и укрепление материально-технической базы сферы физической культуры и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необходимых условий для эффективной реализации муниципальной программы «Развитие физической культуры и спорта в Старооскольском городском округе на 2015 - 2020 годы».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66A7EFA-1038-4677-B51C-0802F55C5827}"/>
              </a:ext>
            </a:extLst>
          </p:cNvPr>
          <p:cNvSpPr/>
          <p:nvPr/>
        </p:nvSpPr>
        <p:spPr>
          <a:xfrm>
            <a:off x="560388" y="1628775"/>
            <a:ext cx="8821737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54" name="TextBox 7"/>
          <p:cNvSpPr txBox="1">
            <a:spLocks noChangeArrowheads="1"/>
          </p:cNvSpPr>
          <p:nvPr/>
        </p:nvSpPr>
        <p:spPr bwMode="auto">
          <a:xfrm>
            <a:off x="523875" y="1690688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привлечение жителей Старооскольского городского округа к систематическим занятиям физической культурой и спортом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/>
              <a:t>Муниципальная программа «Развитие системы обеспечения жителей Старооскольского городского округа информацией по вопросам осуществления местного самоуправления в 2015 - 2020 годах»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8BEE1C94-6A28-4DF4-A5A7-3042527BD20F}"/>
              </a:ext>
            </a:extLst>
          </p:cNvPr>
          <p:cNvSpPr/>
          <p:nvPr/>
        </p:nvSpPr>
        <p:spPr>
          <a:xfrm>
            <a:off x="512763" y="1041400"/>
            <a:ext cx="8821737" cy="73501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512763" y="1012825"/>
            <a:ext cx="87852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19765E7-DE1A-445B-A43C-CBD54C85B07E}"/>
              </a:ext>
            </a:extLst>
          </p:cNvPr>
          <p:cNvSpPr/>
          <p:nvPr/>
        </p:nvSpPr>
        <p:spPr>
          <a:xfrm>
            <a:off x="549275" y="2565400"/>
            <a:ext cx="4116388" cy="3959225"/>
          </a:xfrm>
          <a:prstGeom prst="roundRect">
            <a:avLst>
              <a:gd name="adj" fmla="val 876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066833-165C-40AA-995A-73DC5816940D}"/>
              </a:ext>
            </a:extLst>
          </p:cNvPr>
          <p:cNvSpPr txBox="1"/>
          <p:nvPr/>
        </p:nvSpPr>
        <p:spPr>
          <a:xfrm>
            <a:off x="776288" y="2678113"/>
            <a:ext cx="3600450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справочно-аналитической информацией.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Повышение кадрового потенциала </a:t>
            </a:r>
            <a:r>
              <a:rPr lang="ru-RU" sz="1400" dirty="0" err="1">
                <a:latin typeface="+mn-lt"/>
              </a:rPr>
              <a:t>старооскольских</a:t>
            </a:r>
            <a:r>
              <a:rPr lang="ru-RU" sz="1400" dirty="0">
                <a:latin typeface="+mn-lt"/>
              </a:rPr>
              <a:t> СМИ.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CD3730C9-B829-4B13-A8AF-A31633A2E569}"/>
              </a:ext>
            </a:extLst>
          </p:cNvPr>
          <p:cNvSpPr/>
          <p:nvPr/>
        </p:nvSpPr>
        <p:spPr>
          <a:xfrm>
            <a:off x="4953000" y="2565400"/>
            <a:ext cx="4392613" cy="3941763"/>
          </a:xfrm>
          <a:prstGeom prst="roundRect">
            <a:avLst>
              <a:gd name="adj" fmla="val 8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BD541E-FBA1-4CDD-B81C-13856BFD5CD6}"/>
              </a:ext>
            </a:extLst>
          </p:cNvPr>
          <p:cNvSpPr txBox="1"/>
          <p:nvPr/>
        </p:nvSpPr>
        <p:spPr>
          <a:xfrm>
            <a:off x="5078413" y="2652713"/>
            <a:ext cx="4122737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справочно-аналитической информацией.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повышения профессиональной активности и уровня компетенции журналистов </a:t>
            </a:r>
            <a:r>
              <a:rPr lang="ru-RU" sz="1400" dirty="0" err="1">
                <a:latin typeface="+mn-lt"/>
              </a:rPr>
              <a:t>старооскольских</a:t>
            </a:r>
            <a:r>
              <a:rPr lang="ru-RU" sz="1400" dirty="0">
                <a:latin typeface="+mn-lt"/>
              </a:rPr>
              <a:t> СМИ.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0097E44-0B7C-4B3E-8994-4E6886DF99C9}"/>
              </a:ext>
            </a:extLst>
          </p:cNvPr>
          <p:cNvSpPr/>
          <p:nvPr/>
        </p:nvSpPr>
        <p:spPr>
          <a:xfrm>
            <a:off x="542925" y="1935163"/>
            <a:ext cx="8820150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8" name="TextBox 7"/>
          <p:cNvSpPr txBox="1">
            <a:spLocks noChangeArrowheads="1"/>
          </p:cNvSpPr>
          <p:nvPr/>
        </p:nvSpPr>
        <p:spPr bwMode="auto">
          <a:xfrm>
            <a:off x="265113" y="19065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эффективности процессов предоставления информации по вопросам осуществления местного самоуправления населению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700" b="1"/>
              <a:t>Муниципальная программа «Развитие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E40A5C57-5936-4D2A-AC54-9A9A0E783225}"/>
              </a:ext>
            </a:extLst>
          </p:cNvPr>
          <p:cNvSpPr/>
          <p:nvPr/>
        </p:nvSpPr>
        <p:spPr>
          <a:xfrm>
            <a:off x="381000" y="1039813"/>
            <a:ext cx="9144000" cy="7350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698500" y="1035050"/>
            <a:ext cx="86598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</a:t>
            </a:r>
          </a:p>
          <a:p>
            <a:pPr algn="ctr" eaLnBrk="1" hangingPunct="1"/>
            <a:r>
              <a:rPr lang="ru-RU" altLang="ru-RU" sz="1400"/>
              <a:t>по экономическому развитию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5A21130-3609-42E8-9FA6-B440114074F0}"/>
              </a:ext>
            </a:extLst>
          </p:cNvPr>
          <p:cNvSpPr/>
          <p:nvPr/>
        </p:nvSpPr>
        <p:spPr>
          <a:xfrm>
            <a:off x="381000" y="2670175"/>
            <a:ext cx="3203575" cy="4089400"/>
          </a:xfrm>
          <a:prstGeom prst="roundRect">
            <a:avLst>
              <a:gd name="adj" fmla="val 86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E3293-2253-49AA-8438-CF3266205959}"/>
              </a:ext>
            </a:extLst>
          </p:cNvPr>
          <p:cNvSpPr txBox="1"/>
          <p:nvPr/>
        </p:nvSpPr>
        <p:spPr>
          <a:xfrm>
            <a:off x="452438" y="2682875"/>
            <a:ext cx="2987675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и поддержка малого и среднего предпринимательства Старооскольского городского округа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торговли на территории Старооскольского городского округа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туризма и придорожного сервиса в Старооскольском городском округе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округа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Улучшение условий и охраны труда в Старооскольском городском округе на 2015 - 2020 годы.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E010F79-BC50-43DC-ACFC-E31973A3CA64}"/>
              </a:ext>
            </a:extLst>
          </p:cNvPr>
          <p:cNvSpPr/>
          <p:nvPr/>
        </p:nvSpPr>
        <p:spPr>
          <a:xfrm>
            <a:off x="3729038" y="2670175"/>
            <a:ext cx="5795962" cy="4089400"/>
          </a:xfrm>
          <a:prstGeom prst="roundRect">
            <a:avLst>
              <a:gd name="adj" fmla="val 67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97DA66-24CB-47B7-B0B5-2B7C4266FCB3}"/>
              </a:ext>
            </a:extLst>
          </p:cNvPr>
          <p:cNvSpPr txBox="1"/>
          <p:nvPr/>
        </p:nvSpPr>
        <p:spPr>
          <a:xfrm>
            <a:off x="3729038" y="2670175"/>
            <a:ext cx="5795962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малого и среднего предпринимательства в целях укрепления экономики Старооскольского городского округа и обеспечения социальной стабильности в обществе.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Максимально полное удовлетворение потребностей населения Старооскольского округа в товарах и услугах за счет обеспечения эффективного развития инфраструктуры отрасли посредством создания благоприятных условий для роста предпринимательской активности, конкуренции и сбалансированного развития различных видов, типов и способов торговли.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туризма и придорожного сервиса, повышения имиджа и привлекательности Старооскольского городского округа, эффективное использование туристско-рекреационных ресурсов.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Улучшение условий и охраны труда в целях снижения профессиональных рисков работников организаций, расположенных на территории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0B89C15-6D5F-4023-8F64-5B7A425CB0BB}"/>
              </a:ext>
            </a:extLst>
          </p:cNvPr>
          <p:cNvSpPr/>
          <p:nvPr/>
        </p:nvSpPr>
        <p:spPr>
          <a:xfrm>
            <a:off x="381000" y="1843088"/>
            <a:ext cx="9144000" cy="7223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402" name="TextBox 7"/>
          <p:cNvSpPr txBox="1">
            <a:spLocks noChangeArrowheads="1"/>
          </p:cNvSpPr>
          <p:nvPr/>
        </p:nvSpPr>
        <p:spPr bwMode="auto">
          <a:xfrm>
            <a:off x="579438" y="1843088"/>
            <a:ext cx="8750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увеличения экономического потенциала, формирования благоприятного предпринимательского климата, а также содействия занятости населения, улучшения условий и охраны труда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:a16="http://schemas.microsoft.com/office/drawing/2014/main" xmlns="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сельского хозяйства и рыбоводства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экономическому развитию </a:t>
            </a:r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75CD8C9-F85A-40DC-95D7-CDD75D5D7F65}"/>
              </a:ext>
            </a:extLst>
          </p:cNvPr>
          <p:cNvSpPr/>
          <p:nvPr/>
        </p:nvSpPr>
        <p:spPr>
          <a:xfrm>
            <a:off x="549275" y="2492375"/>
            <a:ext cx="4116388" cy="4221163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Подпрограммы: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>
                <a:latin typeface="+mn-lt"/>
              </a:rPr>
              <a:t>Развитие приоритетных </a:t>
            </a:r>
            <a:r>
              <a:rPr lang="ru-RU" sz="1500" dirty="0" err="1">
                <a:latin typeface="+mn-lt"/>
              </a:rPr>
              <a:t>подотраслей</a:t>
            </a:r>
            <a:r>
              <a:rPr lang="ru-RU" sz="1500" dirty="0">
                <a:latin typeface="+mn-lt"/>
              </a:rPr>
              <a:t> сельского хозяйства.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>
                <a:latin typeface="+mn-lt"/>
              </a:rPr>
              <a:t>Поддержка малых форм хозяйствования.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8BD7500-15CD-4B62-ACE1-2F3F058DAB22}"/>
              </a:ext>
            </a:extLst>
          </p:cNvPr>
          <p:cNvSpPr/>
          <p:nvPr/>
        </p:nvSpPr>
        <p:spPr>
          <a:xfrm>
            <a:off x="4953000" y="2474913"/>
            <a:ext cx="4392613" cy="4238625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Обеспечение продовольственной безопасности Старооскольского городского округа по основным видам продукции растениеводства и животноводства, повышение конкурентоспособности растениеводческой и животноводческой продукции, производимой сельскохозяйственными товаропроизводителями.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Поддержка и развитие сельскохозяйственной и несельскохозяйственной деятельности малых форм хозяйствования на селе.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E917423D-B946-4963-AD07-E0CCCFA297ED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6" name="TextBox 7"/>
          <p:cNvSpPr txBox="1">
            <a:spLocks noChangeArrowheads="1"/>
          </p:cNvSpPr>
          <p:nvPr/>
        </p:nvSpPr>
        <p:spPr bwMode="auto">
          <a:xfrm>
            <a:off x="514350" y="1763713"/>
            <a:ext cx="8802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устойчивого развития агропромышленного комплекса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42F7E30-CBEE-44E4-8824-B42DC92B4DD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42870BE1-E4BC-4C78-B3CD-A8B4E57293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375"/>
            <a:ext cx="8915400" cy="8556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Что такое бюджет?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xmlns="" id="{B5DA8736-50CC-4602-89F2-EF095DB15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3516313"/>
            <a:ext cx="93630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БЮДЖЕТ</a:t>
            </a:r>
            <a:r>
              <a:rPr lang="ru-RU" sz="1500" b="1" dirty="0">
                <a:solidFill>
                  <a:srgbClr val="E917C1"/>
                </a:solidFill>
                <a:latin typeface="+mn-lt"/>
              </a:rPr>
              <a:t>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(от </a:t>
            </a:r>
            <a:r>
              <a:rPr lang="ru-RU" sz="1500" b="1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старонормандского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500" b="1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bougette</a:t>
            </a:r>
            <a:r>
              <a:rPr lang="en-US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– 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178" name="Rectangle 10">
            <a:extLst>
              <a:ext uri="{FF2B5EF4-FFF2-40B4-BE49-F238E27FC236}">
                <a16:creationId xmlns:a16="http://schemas.microsoft.com/office/drawing/2014/main" xmlns="" id="{F3B83586-20B2-4ABE-AF9B-43260F92B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944563"/>
            <a:ext cx="226377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0275" y="4318000"/>
            <a:ext cx="28067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Rectangle 12">
            <a:extLst>
              <a:ext uri="{FF2B5EF4-FFF2-40B4-BE49-F238E27FC236}">
                <a16:creationId xmlns:a16="http://schemas.microsoft.com/office/drawing/2014/main" xmlns="" id="{DDCEDE6F-8A32-4A93-9577-F83E4CFD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908050"/>
            <a:ext cx="28971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РАСХОДЫ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культура, физическая культура и спорт и другие), капитальное строительство и другие)</a:t>
            </a: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>
            <a:off x="2925763" y="4941888"/>
            <a:ext cx="5445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6278563" y="4941888"/>
            <a:ext cx="547687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5" name="Rectangle 17">
            <a:extLst>
              <a:ext uri="{FF2B5EF4-FFF2-40B4-BE49-F238E27FC236}">
                <a16:creationId xmlns:a16="http://schemas.microsoft.com/office/drawing/2014/main" xmlns="" id="{5B4169E4-D0B8-4245-BF17-766A188D2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4381500"/>
            <a:ext cx="24971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превышение доходов над расходами образует положительный остаток бюджета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ПРОФИЦИТ</a:t>
            </a:r>
          </a:p>
        </p:txBody>
      </p:sp>
      <p:sp>
        <p:nvSpPr>
          <p:cNvPr id="7186" name="Rectangle 18">
            <a:extLst>
              <a:ext uri="{FF2B5EF4-FFF2-40B4-BE49-F238E27FC236}">
                <a16:creationId xmlns:a16="http://schemas.microsoft.com/office/drawing/2014/main" xmlns="" id="{F326512E-389F-44C6-B194-6040D74AF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3088" y="4452938"/>
            <a:ext cx="25749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если расходная часть бюджета превышает доходную, то бюджет формируется 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ДЕФИЦИТОМ</a:t>
            </a:r>
          </a:p>
        </p:txBody>
      </p:sp>
      <p:sp>
        <p:nvSpPr>
          <p:cNvPr id="7187" name="Rectangle 19">
            <a:extLst>
              <a:ext uri="{FF2B5EF4-FFF2-40B4-BE49-F238E27FC236}">
                <a16:creationId xmlns:a16="http://schemas.microsoft.com/office/drawing/2014/main" xmlns="" id="{9E6C2C41-5EFA-45DF-94C5-3CC8A8800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6067425"/>
            <a:ext cx="928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388" y="1052513"/>
            <a:ext cx="3871912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Line 22">
            <a:extLst>
              <a:ext uri="{FF2B5EF4-FFF2-40B4-BE49-F238E27FC236}">
                <a16:creationId xmlns:a16="http://schemas.microsoft.com/office/drawing/2014/main" xmlns="" id="{8E0D2CBD-EFCB-4F2F-8E8A-5EC308740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" y="89852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3900"/>
                            </p:stCondLst>
                            <p:childTnLst>
                              <p:par>
                                <p:cTn id="2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900"/>
                            </p:stCondLst>
                            <p:childTnLst>
                              <p:par>
                                <p:cTn id="3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84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890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9900"/>
                            </p:stCondLst>
                            <p:childTnLst>
                              <p:par>
                                <p:cTn id="5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6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7100"/>
                            </p:stCondLst>
                            <p:childTnLst>
                              <p:par>
                                <p:cTn id="7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76" grpId="0"/>
      <p:bldP spid="7178" grpId="0"/>
      <p:bldP spid="7180" grpId="0"/>
      <p:bldP spid="7181" grpId="0" animBg="1"/>
      <p:bldP spid="7182" grpId="0" animBg="1"/>
      <p:bldP spid="7185" grpId="0"/>
      <p:bldP spid="7186" grpId="0"/>
      <p:bldP spid="71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:a16="http://schemas.microsoft.com/office/drawing/2014/main" xmlns="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«Устойчивое развитие сельских территорий </a:t>
            </a:r>
            <a:r>
              <a:rPr lang="ru-RU" altLang="ru-RU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городского округа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экономическому развитию </a:t>
            </a:r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75CD8C9-F85A-40DC-95D7-CDD75D5D7F65}"/>
              </a:ext>
            </a:extLst>
          </p:cNvPr>
          <p:cNvSpPr/>
          <p:nvPr/>
        </p:nvSpPr>
        <p:spPr>
          <a:xfrm>
            <a:off x="549275" y="2492375"/>
            <a:ext cx="4116388" cy="4221163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355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Подпрограммы: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>
                <a:latin typeface="+mn-lt"/>
              </a:rPr>
              <a:t>Обеспечение граждан, проживающих в сельской местности, благоустроенным жильем, а также создание условий для самореализации и вовлечения их в активную социальную жизнь.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>
                <a:latin typeface="+mn-lt"/>
              </a:rPr>
              <a:t>Комплексное обустройство населенных пунктов, расположенных в сельской местности, объектами социальной и инженерной инфраструктуры.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8BD7500-15CD-4B62-ACE1-2F3F058DAB22}"/>
              </a:ext>
            </a:extLst>
          </p:cNvPr>
          <p:cNvSpPr/>
          <p:nvPr/>
        </p:nvSpPr>
        <p:spPr>
          <a:xfrm>
            <a:off x="4953000" y="2474913"/>
            <a:ext cx="4392613" cy="4238625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Удовлетворение потребностей сельского населения,  том числе молодых семей и молодых специалистов, в благоустроенном жилье, а также создание условий для их самореализации.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Повышение уровня комплексного обустройства сельских территорий объектами социальной и инженерной инфраструктуры.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E917423D-B946-4963-AD07-E0CCCFA297ED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50" name="TextBox 7"/>
          <p:cNvSpPr txBox="1">
            <a:spLocks noChangeArrowheads="1"/>
          </p:cNvSpPr>
          <p:nvPr/>
        </p:nvSpPr>
        <p:spPr bwMode="auto">
          <a:xfrm>
            <a:off x="514350" y="1763713"/>
            <a:ext cx="8802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комфортных условий жизнедеятельности в сельской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>
            <a:extLst>
              <a:ext uri="{FF2B5EF4-FFF2-40B4-BE49-F238E27FC236}">
                <a16:creationId xmlns:a16="http://schemas.microsoft.com/office/drawing/2014/main" xmlns="" id="{2D0A523F-8F16-467B-9BF6-5F2CE213B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безопасности жизнедеятельности населения Старооскольского городского округа на 2015-2020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F3F1F106-DA6F-44E3-A659-469A4452C37E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 </a:t>
            </a:r>
          </a:p>
          <a:p>
            <a:pPr algn="ctr" eaLnBrk="1" hangingPunct="1"/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59557276-9C27-4E19-85E9-E05C67845BE9}"/>
              </a:ext>
            </a:extLst>
          </p:cNvPr>
          <p:cNvSpPr/>
          <p:nvPr/>
        </p:nvSpPr>
        <p:spPr>
          <a:xfrm>
            <a:off x="609600" y="2501900"/>
            <a:ext cx="4116388" cy="4167188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FAC467-4162-4256-A0CA-9EAC0D90A6E3}"/>
              </a:ext>
            </a:extLst>
          </p:cNvPr>
          <p:cNvSpPr txBox="1"/>
          <p:nvPr/>
        </p:nvSpPr>
        <p:spPr>
          <a:xfrm>
            <a:off x="549275" y="2516188"/>
            <a:ext cx="4176713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немедицинского потребления наркотических средств и психотропных веществ на территории Старооскольского городского округа на 2015-2020 годы.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правонарушений и обеспечение безопасности дорожного движения на территории Старооскольского городского округа на 2015-2020 годы.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на территории Старооскольского городского округа на 2015-2020 годы.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Профилактика безнадзорности и правонарушений несовершеннолетних и защита их прав на территории Старооскольского городского округа на 2015-2020 годы.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F67C7ABF-6E20-4D3E-8F48-FB507D06E280}"/>
              </a:ext>
            </a:extLst>
          </p:cNvPr>
          <p:cNvSpPr/>
          <p:nvPr/>
        </p:nvSpPr>
        <p:spPr>
          <a:xfrm>
            <a:off x="4953000" y="2474913"/>
            <a:ext cx="4392613" cy="4208462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E1B674-C663-441D-874E-6472FE33BEAF}"/>
              </a:ext>
            </a:extLst>
          </p:cNvPr>
          <p:cNvSpPr txBox="1"/>
          <p:nvPr/>
        </p:nvSpPr>
        <p:spPr>
          <a:xfrm>
            <a:off x="4899025" y="2501900"/>
            <a:ext cx="4500563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Сокращение масштабов незаконного распространения и немедицинского потребления наркотических средств и психотропных веществ и их последствий для здоровья личности и общества в целом.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общественного порядка и безопасности дорожного движения на территории Старооскольского городского округа.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и реализация полномочий органов местного самоуправления Старооскольского городского округа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Комплексное решение проблем профилактики безнадзорности и правонарушений несовершеннолетних, их социальная адаптация, повышение уровня защиты прав и законных интересов несовершеннолетних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3862FF1-5B6F-4ECA-A7D3-4D0103B3C80A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74" name="TextBox 7"/>
          <p:cNvSpPr txBox="1">
            <a:spLocks noChangeArrowheads="1"/>
          </p:cNvSpPr>
          <p:nvPr/>
        </p:nvSpPr>
        <p:spPr bwMode="auto">
          <a:xfrm>
            <a:off x="381000" y="177482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безопасности жизнедеятельности населения и территории </a:t>
            </a:r>
          </a:p>
          <a:p>
            <a:pPr algn="ctr" eaLnBrk="1" hangingPunct="1"/>
            <a:r>
              <a:rPr lang="ru-RU" altLang="ru-RU" sz="140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>
            <a:extLst>
              <a:ext uri="{FF2B5EF4-FFF2-40B4-BE49-F238E27FC236}">
                <a16:creationId xmlns:a16="http://schemas.microsoft.com/office/drawing/2014/main" xmlns="" id="{AA0F9C4B-B968-493A-B1DF-DABDAC7B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«Содержание дорожного хозяйства, организация транспортного обслуживания населения Старооскольского городского округа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2689CDA4-8913-47C9-B218-ED0D3CC678F8}"/>
              </a:ext>
            </a:extLst>
          </p:cNvPr>
          <p:cNvSpPr/>
          <p:nvPr/>
        </p:nvSpPr>
        <p:spPr>
          <a:xfrm>
            <a:off x="538163" y="1006475"/>
            <a:ext cx="8821737" cy="71913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1717675" y="976313"/>
            <a:ext cx="66976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строительству, транспорту и жилищно-коммунальному хозяйству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A2EA4725-930C-4CE3-BA80-197A64159363}"/>
              </a:ext>
            </a:extLst>
          </p:cNvPr>
          <p:cNvSpPr/>
          <p:nvPr/>
        </p:nvSpPr>
        <p:spPr>
          <a:xfrm>
            <a:off x="549275" y="2670175"/>
            <a:ext cx="4116388" cy="3998913"/>
          </a:xfrm>
          <a:prstGeom prst="roundRect">
            <a:avLst>
              <a:gd name="adj" fmla="val 671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F4D17F-84A4-40EE-98E0-1EA88B98B664}"/>
              </a:ext>
            </a:extLst>
          </p:cNvPr>
          <p:cNvSpPr txBox="1"/>
          <p:nvPr/>
        </p:nvSpPr>
        <p:spPr>
          <a:xfrm>
            <a:off x="560388" y="2670175"/>
            <a:ext cx="3960812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Содержание дорожного хозяйства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транспортного обслуживания населения Старооскольского городского округа на 2015 - 2020 годы.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 развитие дорожной сети в Старооскольском городском округе".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«Содержание дорожного хозяйства, организация транспортного обслуживания населения Старооскольского городского округа на 2015 - 2020 годы».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E435F99-E880-49DA-8AED-61C37F93F03D}"/>
              </a:ext>
            </a:extLst>
          </p:cNvPr>
          <p:cNvSpPr/>
          <p:nvPr/>
        </p:nvSpPr>
        <p:spPr>
          <a:xfrm>
            <a:off x="4989513" y="2670175"/>
            <a:ext cx="4392612" cy="3998913"/>
          </a:xfrm>
          <a:prstGeom prst="roundRect">
            <a:avLst>
              <a:gd name="adj" fmla="val 66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71F609-DFDB-4664-B352-8DB65F3C476E}"/>
              </a:ext>
            </a:extLst>
          </p:cNvPr>
          <p:cNvSpPr txBox="1"/>
          <p:nvPr/>
        </p:nvSpPr>
        <p:spPr>
          <a:xfrm>
            <a:off x="5067300" y="2670175"/>
            <a:ext cx="4133850" cy="3602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содержания улично-дорожной сети и существующих объектов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условий для устойчивого функционирования транспортной системы, удовлетворяющих требованиям по безопасности движения и ориентированных на предоставление качественного транспортного обслуживания всем слоям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Развитие современной и эффективной сети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эффективной системы реализации мероприятий программы «Содержание дорожного хозяйства, организация транспортного обслуживания населения Старооскольского городского округа на 2015 - 2020 годы».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469CAB7-370E-4F57-BE63-748B5269E390}"/>
              </a:ext>
            </a:extLst>
          </p:cNvPr>
          <p:cNvSpPr/>
          <p:nvPr/>
        </p:nvSpPr>
        <p:spPr>
          <a:xfrm>
            <a:off x="560388" y="1782763"/>
            <a:ext cx="8821737" cy="7397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410AAA-33D2-4AAD-8B72-5F0371C33709}"/>
              </a:ext>
            </a:extLst>
          </p:cNvPr>
          <p:cNvSpPr txBox="1"/>
          <p:nvPr/>
        </p:nvSpPr>
        <p:spPr>
          <a:xfrm>
            <a:off x="560388" y="1782763"/>
            <a:ext cx="8785225" cy="739775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Цель: создание условий для устойчивого функционирования транспортной системы и дорожной сети Старооскольского городского округа Белгородской области в соответствии с социально-экономическими потребностями населения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>
            <a:extLst>
              <a:ext uri="{FF2B5EF4-FFF2-40B4-BE49-F238E27FC236}">
                <a16:creationId xmlns:a16="http://schemas.microsoft.com/office/drawing/2014/main" xmlns="" id="{2B547E57-F932-4D60-B150-50793DC7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«Совершенствование имущественно-земельных отношений и лесного хозяйства в Старооскольском городском округе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3A828BE-01A8-443F-9B22-B9AE65DD502C}"/>
              </a:ext>
            </a:extLst>
          </p:cNvPr>
          <p:cNvSpPr/>
          <p:nvPr/>
        </p:nvSpPr>
        <p:spPr>
          <a:xfrm>
            <a:off x="523875" y="1019175"/>
            <a:ext cx="8821738" cy="7239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1308100" y="1004888"/>
            <a:ext cx="72453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Департамент имущественных и земельных отношений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92D6B75D-DFD7-489D-8F49-EE8B862455D5}"/>
              </a:ext>
            </a:extLst>
          </p:cNvPr>
          <p:cNvSpPr/>
          <p:nvPr/>
        </p:nvSpPr>
        <p:spPr>
          <a:xfrm>
            <a:off x="549275" y="2751138"/>
            <a:ext cx="3611563" cy="3962400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CB6754-4686-4B7B-ABCB-83204A0C7FFD}"/>
              </a:ext>
            </a:extLst>
          </p:cNvPr>
          <p:cNvSpPr txBox="1"/>
          <p:nvPr/>
        </p:nvSpPr>
        <p:spPr>
          <a:xfrm>
            <a:off x="776288" y="2751138"/>
            <a:ext cx="295275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имущественных отношений.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земельных отношений.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лесного хозяйства.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A7E8782C-AA9F-4A50-948A-DAAD367511C7}"/>
              </a:ext>
            </a:extLst>
          </p:cNvPr>
          <p:cNvSpPr/>
          <p:nvPr/>
        </p:nvSpPr>
        <p:spPr>
          <a:xfrm>
            <a:off x="4305300" y="2751138"/>
            <a:ext cx="5040313" cy="3962400"/>
          </a:xfrm>
          <a:prstGeom prst="roundRect">
            <a:avLst>
              <a:gd name="adj" fmla="val 7063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07B382-CE54-4DB6-B9F1-BADAE0E78B91}"/>
              </a:ext>
            </a:extLst>
          </p:cNvPr>
          <p:cNvSpPr txBox="1"/>
          <p:nvPr/>
        </p:nvSpPr>
        <p:spPr>
          <a:xfrm>
            <a:off x="4376738" y="2751138"/>
            <a:ext cx="49434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и распоряжения имуществом, находящимся в собственности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земельных ресурсов; формирования, управления и распоряжения земельными участками, относящимися к муниципальной собственности, а также земельными участками, государственная собственность на которые не разграничена.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использования, охраны, защиты и воспроизводства лесов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областного бюджета и бюджета городского округа в рамках выполнения установленных полномочий по организации деятельности исполнительно-распорядительных функций в сфере управления и распоряжения муниципальной собственностью.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5B85901-2002-4B4C-B6DC-9658691E9B28}"/>
              </a:ext>
            </a:extLst>
          </p:cNvPr>
          <p:cNvSpPr/>
          <p:nvPr/>
        </p:nvSpPr>
        <p:spPr>
          <a:xfrm>
            <a:off x="560388" y="1860550"/>
            <a:ext cx="8821737" cy="7461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22" name="TextBox 7"/>
          <p:cNvSpPr txBox="1">
            <a:spLocks noChangeArrowheads="1"/>
          </p:cNvSpPr>
          <p:nvPr/>
        </p:nvSpPr>
        <p:spPr bwMode="auto">
          <a:xfrm>
            <a:off x="704850" y="1868488"/>
            <a:ext cx="8496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эффективности функционирования, совершенствования имущественно-земельного комплекса и развитие лесного хозяйства муниципального образования -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:a16="http://schemas.microsoft.com/office/drawing/2014/main" xmlns="" id="{A0D31028-4EC2-4F0F-A741-182DC3EC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«Формирование и развитие системы муниципальной кадровой политики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174A172-9E8B-470A-A024-817B32DB7734}"/>
              </a:ext>
            </a:extLst>
          </p:cNvPr>
          <p:cNvSpPr/>
          <p:nvPr/>
        </p:nvSpPr>
        <p:spPr>
          <a:xfrm>
            <a:off x="488950" y="1039813"/>
            <a:ext cx="8821738" cy="7429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712913" y="1036638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1AF4B8B-E525-4D3F-8600-76F3B90568E2}"/>
              </a:ext>
            </a:extLst>
          </p:cNvPr>
          <p:cNvSpPr/>
          <p:nvPr/>
        </p:nvSpPr>
        <p:spPr>
          <a:xfrm>
            <a:off x="549275" y="2647950"/>
            <a:ext cx="4116388" cy="3876675"/>
          </a:xfrm>
          <a:prstGeom prst="roundRect">
            <a:avLst>
              <a:gd name="adj" fmla="val 78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2" name="TextBox 4"/>
          <p:cNvSpPr txBox="1">
            <a:spLocks noChangeArrowheads="1"/>
          </p:cNvSpPr>
          <p:nvPr/>
        </p:nvSpPr>
        <p:spPr bwMode="auto">
          <a:xfrm>
            <a:off x="776288" y="2657475"/>
            <a:ext cx="3744912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Подпрограммы не выделяются</a:t>
            </a:r>
          </a:p>
          <a:p>
            <a:pPr algn="ctr" eaLnBrk="1" hangingPunct="1"/>
            <a:endParaRPr lang="ru-RU" altLang="ru-RU" sz="1400"/>
          </a:p>
          <a:p>
            <a:pPr algn="just" eaLnBrk="1" hangingPunct="1"/>
            <a:r>
              <a:rPr lang="ru-RU" altLang="ru-RU" sz="1200"/>
              <a:t>Кадровая политика - один из факторов, определяющих конкурентоспособность Старооскольского городского округа. Под конкурентоспособностью, в свою очередь, понимается роль и место Старооскольского городского округа в экономическом пространстве, способность реализовать имеющийся экономический потенциал (финансовый, производственный, трудовой, инновационный, инвестиционный, ресурсно-сырьевой), обеспечить высокий уровень жизни населения.</a:t>
            </a:r>
          </a:p>
          <a:p>
            <a:pPr algn="just" eaLnBrk="1" hangingPunct="1"/>
            <a:r>
              <a:rPr lang="ru-RU" altLang="ru-RU" sz="1200"/>
              <a:t>Поэтому создание уникального кадрового потенциала - одна из основных задач Старооскольского городского округа.</a:t>
            </a:r>
          </a:p>
          <a:p>
            <a:pPr algn="just" eaLnBrk="1" hangingPunct="1"/>
            <a:r>
              <a:rPr lang="ru-RU" altLang="ru-RU" sz="1200"/>
              <a:t>.</a:t>
            </a:r>
          </a:p>
          <a:p>
            <a:pPr algn="ctr" eaLnBrk="1" hangingPunct="1"/>
            <a:endParaRPr lang="ru-RU" altLang="ru-RU" sz="14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A3E05E4-7047-4113-B0C7-97096FD65CFA}"/>
              </a:ext>
            </a:extLst>
          </p:cNvPr>
          <p:cNvSpPr/>
          <p:nvPr/>
        </p:nvSpPr>
        <p:spPr>
          <a:xfrm>
            <a:off x="4953000" y="2647950"/>
            <a:ext cx="4392613" cy="3859213"/>
          </a:xfrm>
          <a:prstGeom prst="roundRect">
            <a:avLst>
              <a:gd name="adj" fmla="val 7089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B2EB70-1E57-419A-A345-A266374DB3C6}"/>
              </a:ext>
            </a:extLst>
          </p:cNvPr>
          <p:cNvSpPr txBox="1"/>
          <p:nvPr/>
        </p:nvSpPr>
        <p:spPr>
          <a:xfrm>
            <a:off x="5240338" y="2647950"/>
            <a:ext cx="381635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Профессионализация муниципальных служащих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Снижение уровня коррупции во всех сферах деятельности органов местного самоуправления Старооскольского городского округа, устранение причин ее возникновения.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B8DD4670-F2A1-4AB3-BC77-4A5F853CEE04}"/>
              </a:ext>
            </a:extLst>
          </p:cNvPr>
          <p:cNvSpPr/>
          <p:nvPr/>
        </p:nvSpPr>
        <p:spPr>
          <a:xfrm>
            <a:off x="523875" y="1925638"/>
            <a:ext cx="8821738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6" name="TextBox 7"/>
          <p:cNvSpPr txBox="1">
            <a:spLocks noChangeArrowheads="1"/>
          </p:cNvSpPr>
          <p:nvPr/>
        </p:nvSpPr>
        <p:spPr bwMode="auto">
          <a:xfrm>
            <a:off x="328613" y="19192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развитие кадрового потенциала органов местного самоуправления </a:t>
            </a:r>
          </a:p>
          <a:p>
            <a:pPr algn="ctr" eaLnBrk="1" hangingPunct="1"/>
            <a:r>
              <a:rPr lang="ru-RU" altLang="ru-RU" sz="140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xmlns="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деятельности по государственной регистрации актов гражданского состояния в Старооскольском городском округе на 2015 - 2020 годы» 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записи актов гражданского состояния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государственных полномочий Российской Федерации на государственную регистрацию актов гражданского состояния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государственной, региональной и муниципальной семейной политики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качества и доступности предоставления государственных услуг в сфере регистрации актов гражданского состояния.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54FB85C-0C2E-40FA-BE9F-D8422E762AB2}"/>
              </a:ext>
            </a:extLst>
          </p:cNvPr>
          <p:cNvSpPr/>
          <p:nvPr/>
        </p:nvSpPr>
        <p:spPr>
          <a:xfrm>
            <a:off x="4953000" y="2708275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реализации прав граждан и организаций в сфере государственной регистрации актов гражданского состояния, создание и обеспечение полной сохранности архивного фонда записей актов гражданского состояния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Укрепление института семьи, возрождение и сохранение духовно-нравственных традиций семейных отношений.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и доступности государственных услуг, предоставляемых управлением ЗАГС.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954107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+mn-lt"/>
              </a:rPr>
              <a:t>Цель: Совершенствование </a:t>
            </a:r>
            <a:r>
              <a:rPr lang="ru-RU" sz="1400" dirty="0">
                <a:latin typeface="+mn-lt"/>
              </a:rPr>
              <a:t>деятельности управления ЗАГС в направлениях исполнения полномочий Российской Федерации по государственной регистрации актов гражданского состояния и участие в реализации государственной, региональной и муниципальной семейной политики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xmlns="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«Формирование современной городской среды на территории Старооскольского городского округа на 2018-2022 годы»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r>
              <a:rPr lang="ru-RU" sz="1400" dirty="0"/>
              <a:t>Администрация Старооскольского городского округа в лице департамента по строительству, транспорту и жилищно-коммунальному хозяйству (далее - </a:t>
            </a:r>
            <a:r>
              <a:rPr lang="ru-RU" sz="1400" dirty="0" err="1"/>
              <a:t>ДСТиЖКХ</a:t>
            </a:r>
            <a:r>
              <a:rPr lang="ru-RU" sz="1400" dirty="0"/>
              <a:t>)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Благоустройство дворовых территорий многоквартирных жилых домов города Старый Оскол.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Благоустройство общественных и иных территорий соответствующего функционального назначения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54FB85C-0C2E-40FA-BE9F-D8422E762AB2}"/>
              </a:ext>
            </a:extLst>
          </p:cNvPr>
          <p:cNvSpPr/>
          <p:nvPr/>
        </p:nvSpPr>
        <p:spPr>
          <a:xfrm>
            <a:off x="4864100" y="2717800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проведения мероприятий по благоустройству дворовых территорий многоквартирных </a:t>
            </a:r>
            <a:r>
              <a:rPr lang="ru-RU" sz="1200" dirty="0" smtClean="0">
                <a:latin typeface="+mn-lt"/>
              </a:rPr>
              <a:t>домов.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проведения мероприятий по благоустройству общественных и иных территорий соответствующего функционального назначения в соответствии с едиными </a:t>
            </a:r>
            <a:r>
              <a:rPr lang="ru-RU" sz="1200" dirty="0" smtClean="0">
                <a:latin typeface="+mn-lt"/>
              </a:rPr>
              <a:t>требованиями.</a:t>
            </a: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Повышение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уровня благоустройства, качества и комфорта территории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/>
        </p:nvGraphicFramePr>
        <p:xfrm>
          <a:off x="-317062" y="6840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A74D7C-C849-4049-A09E-B79883D0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0"/>
            <a:ext cx="89154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образование 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2018-2020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годах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588" name="Номер слайда 2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/>
        </p:nvGraphicFramePr>
        <p:xfrm>
          <a:off x="3493418" y="1118116"/>
          <a:ext cx="3010386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/>
        </p:nvGraphicFramePr>
        <p:xfrm>
          <a:off x="-582000" y="258623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/>
        </p:nvGraphicFramePr>
        <p:xfrm>
          <a:off x="-230214" y="44240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41CC6675-BB73-4FDB-BC52-6901A9ED9121}"/>
              </a:ext>
            </a:extLst>
          </p:cNvPr>
          <p:cNvGraphicFramePr/>
          <p:nvPr/>
        </p:nvGraphicFramePr>
        <p:xfrm>
          <a:off x="5837054" y="5715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/>
        </p:nvGraphicFramePr>
        <p:xfrm>
          <a:off x="5774182" y="254251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xmlns="" id="{9730F2F0-3A73-4BB0-BE8C-F230E9F02F4B}"/>
              </a:ext>
            </a:extLst>
          </p:cNvPr>
          <p:cNvGraphicFramePr/>
          <p:nvPr/>
        </p:nvGraphicFramePr>
        <p:xfrm>
          <a:off x="5774182" y="4446942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xmlns="" id="{EE41D690-110C-4236-B19C-91489C1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13" y="623888"/>
            <a:ext cx="7138987" cy="1281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41987" name="Содержимое 2">
            <a:extLst>
              <a:ext uri="{FF2B5EF4-FFF2-40B4-BE49-F238E27FC236}">
                <a16:creationId xmlns:a16="http://schemas.microsoft.com/office/drawing/2014/main" xmlns="" id="{14AA25E5-E473-4498-B04A-C3DC9B099B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41675" y="373063"/>
            <a:ext cx="6435725" cy="6132512"/>
          </a:xfrm>
        </p:spPr>
        <p:txBody>
          <a:bodyPr rtlCol="0">
            <a:normAutofit/>
          </a:bodyPr>
          <a:lstStyle/>
          <a:p>
            <a:pPr marL="91440" indent="-91440" algn="ctr" defTabSz="912813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На территории Старооскольского городского округа функционирует  136 образовательных учреждения: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51 общеобразовательная школа, 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 дошкольных образовательных учреждений, 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учреждения дополнительного образования детей,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 прочих учреждений образования</a:t>
            </a:r>
          </a:p>
          <a:p>
            <a:pPr marL="91440" indent="-91440" algn="ctr" defTabSz="912813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</a:rPr>
              <a:t>Расходы Старооскольского городского округа на образование в расчете на 1 жителя Старооскольского городского округа в 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</a:rPr>
              <a:t>2018 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</a:rPr>
              <a:t>году составят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12 295,6 </a:t>
            </a:r>
            <a:r>
              <a:rPr lang="ru-RU" altLang="ru-RU" sz="2800" b="1" dirty="0">
                <a:solidFill>
                  <a:srgbClr val="C00000"/>
                </a:solidFill>
              </a:rPr>
              <a:t>руб.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0F0CC662-EA25-4A5A-B533-1D8971530E9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65" name="Picture 4" descr="images (1)">
            <a:extLst>
              <a:ext uri="{FF2B5EF4-FFF2-40B4-BE49-F238E27FC236}">
                <a16:creationId xmlns:a16="http://schemas.microsoft.com/office/drawing/2014/main" xmlns="" id="{A3ECF21B-4EF4-4F10-85EA-C67E2A90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168" y="117613"/>
            <a:ext cx="3264896" cy="2362200"/>
          </a:xfrm>
          <a:prstGeom prst="roundRect">
            <a:avLst>
              <a:gd name="adj" fmla="val 16667"/>
            </a:avLst>
          </a:prstGeom>
          <a:ln w="2540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images (2)">
            <a:extLst>
              <a:ext uri="{FF2B5EF4-FFF2-40B4-BE49-F238E27FC236}">
                <a16:creationId xmlns:a16="http://schemas.microsoft.com/office/drawing/2014/main" xmlns="" id="{EB46CC48-50D3-4B5D-88FD-032CA5D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604" y="4169054"/>
            <a:ext cx="3375000" cy="2308225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8">
            <a:extLst>
              <a:ext uri="{FF2B5EF4-FFF2-40B4-BE49-F238E27FC236}">
                <a16:creationId xmlns:a16="http://schemas.microsoft.com/office/drawing/2014/main" xmlns="" id="{3D20D51F-C6AC-4D6E-BE0A-D21B7C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795" y="2156047"/>
            <a:ext cx="3265182" cy="2308225"/>
          </a:xfrm>
          <a:prstGeom prst="roundRect">
            <a:avLst>
              <a:gd name="adj" fmla="val 16667"/>
            </a:avLst>
          </a:prstGeom>
          <a:ln w="1905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/>
        </p:nvGraphicFramePr>
        <p:xfrm>
          <a:off x="-284804" y="56407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9635" name="Номер слайда 2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/>
        </p:nvGraphicFramePr>
        <p:xfrm>
          <a:off x="3476462" y="21945"/>
          <a:ext cx="3105000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/>
        </p:nvGraphicFramePr>
        <p:xfrm>
          <a:off x="-405028" y="31759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/>
        </p:nvGraphicFramePr>
        <p:xfrm>
          <a:off x="2703000" y="445284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41CC6675-BB73-4FDB-BC52-6901A9ED9121}"/>
              </a:ext>
            </a:extLst>
          </p:cNvPr>
          <p:cNvGraphicFramePr/>
          <p:nvPr/>
        </p:nvGraphicFramePr>
        <p:xfrm>
          <a:off x="5837054" y="5715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/>
        </p:nvGraphicFramePr>
        <p:xfrm>
          <a:off x="5783598" y="298413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0"/>
            <a:ext cx="9204325" cy="1295401"/>
          </a:xfrm>
        </p:spPr>
        <p:txBody>
          <a:bodyPr/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Расходы бюджета Старооскольского городского округа в 2017 году и на плановый период 2018-2019 годов на культуру</a:t>
            </a: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5C3B269-E681-4A91-B0ED-541F8E680C60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998768B6-EBDE-49B9-A99E-A1A5ECA79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3413" y="125413"/>
            <a:ext cx="6099175" cy="3714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Какие бывают бюджеты?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0728AB95-6F65-477E-AF24-E5994DDEE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8" y="908050"/>
            <a:ext cx="16367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семьи</a:t>
            </a:r>
          </a:p>
        </p:txBody>
      </p:sp>
      <p:sp>
        <p:nvSpPr>
          <p:cNvPr id="37894" name="Line 6">
            <a:extLst>
              <a:ext uri="{FF2B5EF4-FFF2-40B4-BE49-F238E27FC236}">
                <a16:creationId xmlns:a16="http://schemas.microsoft.com/office/drawing/2014/main" xmlns="" id="{A4DF7B83-EC67-4F38-9DAF-1826D71763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08225" y="973138"/>
            <a:ext cx="750888" cy="3175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xmlns="" id="{D86FF309-6682-4611-AFCA-7EE3BD16E7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1106488"/>
            <a:ext cx="0" cy="936625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xmlns="" id="{F0F21E5F-EB72-43EF-BCA0-E9CC37FA5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9863" y="1055688"/>
            <a:ext cx="782637" cy="3683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xmlns="" id="{3D32CE80-BAAB-421D-848D-DE2C7565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538" y="2020888"/>
            <a:ext cx="3197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Бюджеты публично-правовых образований</a:t>
            </a:r>
          </a:p>
        </p:txBody>
      </p:sp>
      <p:sp>
        <p:nvSpPr>
          <p:cNvPr id="37898" name="Rectangle 10">
            <a:extLst>
              <a:ext uri="{FF2B5EF4-FFF2-40B4-BE49-F238E27FC236}">
                <a16:creationId xmlns:a16="http://schemas.microsoft.com/office/drawing/2014/main" xmlns="" id="{6D46D73F-EB65-4902-993C-D1000354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836613"/>
            <a:ext cx="26527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организаций</a:t>
            </a:r>
          </a:p>
        </p:txBody>
      </p:sp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450" y="1265238"/>
            <a:ext cx="21923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3614738"/>
            <a:ext cx="25669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7425" y="3870325"/>
            <a:ext cx="2770188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625" y="3860800"/>
            <a:ext cx="2344738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4" name="Line 16">
            <a:extLst>
              <a:ext uri="{FF2B5EF4-FFF2-40B4-BE49-F238E27FC236}">
                <a16:creationId xmlns:a16="http://schemas.microsoft.com/office/drawing/2014/main" xmlns="" id="{D3623C88-05F8-4390-8016-00F445A5B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8" y="2781300"/>
            <a:ext cx="781050" cy="719138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5" name="Line 17">
            <a:extLst>
              <a:ext uri="{FF2B5EF4-FFF2-40B4-BE49-F238E27FC236}">
                <a16:creationId xmlns:a16="http://schemas.microsoft.com/office/drawing/2014/main" xmlns="" id="{836DB6C5-6207-4CD2-B476-72F8E8465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2781300"/>
            <a:ext cx="0" cy="863600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6" name="Line 18">
            <a:extLst>
              <a:ext uri="{FF2B5EF4-FFF2-40B4-BE49-F238E27FC236}">
                <a16:creationId xmlns:a16="http://schemas.microsoft.com/office/drawing/2014/main" xmlns="" id="{9C9328FA-C0AC-4644-B8DC-C4C3CABAEF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9750" y="2781300"/>
            <a:ext cx="781050" cy="792163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7" name="Rectangle 19">
            <a:extLst>
              <a:ext uri="{FF2B5EF4-FFF2-40B4-BE49-F238E27FC236}">
                <a16:creationId xmlns:a16="http://schemas.microsoft.com/office/drawing/2014/main" xmlns="" id="{FB9FA71A-F821-4F7B-9A21-4565BF4A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5302250"/>
            <a:ext cx="288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37908" name="Rectangle 20">
            <a:extLst>
              <a:ext uri="{FF2B5EF4-FFF2-40B4-BE49-F238E27FC236}">
                <a16:creationId xmlns:a16="http://schemas.microsoft.com/office/drawing/2014/main" xmlns="" id="{89644AA0-1445-4449-A974-02117242E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50" y="5241925"/>
            <a:ext cx="28860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субъектов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(региональные бюджеты, бюджеты территориальных фондов ОМС)</a:t>
            </a:r>
          </a:p>
        </p:txBody>
      </p:sp>
      <p:sp>
        <p:nvSpPr>
          <p:cNvPr id="37909" name="Rectangle 21">
            <a:extLst>
              <a:ext uri="{FF2B5EF4-FFF2-40B4-BE49-F238E27FC236}">
                <a16:creationId xmlns:a16="http://schemas.microsoft.com/office/drawing/2014/main" xmlns="" id="{FFEB9A0D-91F5-401F-A133-1E94D8CA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5305425"/>
            <a:ext cx="27289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муниципальных образований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(местные бюджеты)</a:t>
            </a:r>
          </a:p>
        </p:txBody>
      </p:sp>
      <p:sp>
        <p:nvSpPr>
          <p:cNvPr id="37910" name="Line 22">
            <a:extLst>
              <a:ext uri="{FF2B5EF4-FFF2-40B4-BE49-F238E27FC236}">
                <a16:creationId xmlns:a16="http://schemas.microsoft.com/office/drawing/2014/main" xmlns="" id="{2D6D6B9F-15DD-425C-B4D7-ECF31CC48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" y="63976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11" name="Line 23">
            <a:extLst>
              <a:ext uri="{FF2B5EF4-FFF2-40B4-BE49-F238E27FC236}">
                <a16:creationId xmlns:a16="http://schemas.microsoft.com/office/drawing/2014/main" xmlns="" id="{722CF3FE-44D3-4621-BC34-D72D71681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563" y="2681288"/>
            <a:ext cx="2808287" cy="0"/>
          </a:xfrm>
          <a:prstGeom prst="line">
            <a:avLst/>
          </a:prstGeom>
          <a:noFill/>
          <a:ln w="44450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268413"/>
            <a:ext cx="2205038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3" grpId="0"/>
      <p:bldP spid="37897" grpId="0"/>
      <p:bldP spid="37898" grpId="0"/>
      <p:bldP spid="37907" grpId="0"/>
      <p:bldP spid="37908" grpId="0"/>
      <p:bldP spid="3790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xmlns="" id="{EE41D690-110C-4236-B19C-91489C1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13" y="623888"/>
            <a:ext cx="7138987" cy="1281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45E59AC9-1BF9-4797-B6D6-1E8F1476AF70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40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xmlns="" id="{A3ECF21B-4EF4-4F10-85EA-C67E2A90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4580" y="117613"/>
            <a:ext cx="3152072" cy="2362200"/>
          </a:xfrm>
          <a:prstGeom prst="roundRect">
            <a:avLst>
              <a:gd name="adj" fmla="val 16667"/>
            </a:avLst>
          </a:prstGeom>
          <a:ln w="2540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xmlns="" id="{EB46CC48-50D3-4B5D-88FD-032CA5D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6463" y="4102293"/>
            <a:ext cx="3375000" cy="2558021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8">
            <a:extLst>
              <a:ext uri="{FF2B5EF4-FFF2-40B4-BE49-F238E27FC236}">
                <a16:creationId xmlns:a16="http://schemas.microsoft.com/office/drawing/2014/main" xmlns="" id="{3D20D51F-C6AC-4D6E-BE0A-D21B7C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1372" y="2220447"/>
            <a:ext cx="3265182" cy="2192591"/>
          </a:xfrm>
          <a:prstGeom prst="roundRect">
            <a:avLst>
              <a:gd name="adj" fmla="val 16667"/>
            </a:avLst>
          </a:prstGeom>
          <a:ln w="1905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663" name="Объект 1"/>
          <p:cNvSpPr>
            <a:spLocks noGrp="1" noChangeArrowheads="1"/>
          </p:cNvSpPr>
          <p:nvPr>
            <p:ph idx="1"/>
          </p:nvPr>
        </p:nvSpPr>
        <p:spPr>
          <a:xfrm>
            <a:off x="2105025" y="2133600"/>
            <a:ext cx="7140575" cy="377825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xmlns="" id="{173DF303-3DA2-493F-9421-6528DA4E0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722313"/>
            <a:ext cx="53911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 eaLnBrk="1" hangingPunct="1">
              <a:buFontTx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На территории Старооскольского городского округа функционирует:</a:t>
            </a:r>
          </a:p>
          <a:p>
            <a:pPr algn="ctr" defTabSz="912813" eaLnBrk="1" hangingPunct="1">
              <a:buFontTx/>
              <a:buNone/>
              <a:defRPr/>
            </a:pPr>
            <a:endParaRPr lang="ru-RU" altLang="ru-RU" sz="1600" b="1" dirty="0"/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12 культурно-досуговых учреждений;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1 библиотека (с филиалами); 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2 исторических музея и зоопарк;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1 театр для детей и молодежи.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algn="ctr" defTabSz="912813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/>
              <a:t>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Расходы Старооскольского городского округа на культуру в расчете на 1 жителя Старооскольского городского округа 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2018 году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составят 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1 261,5 </a:t>
            </a:r>
            <a:r>
              <a:rPr lang="ru-RU" altLang="ru-RU" sz="2400" b="1" dirty="0">
                <a:solidFill>
                  <a:srgbClr val="C00000"/>
                </a:solidFill>
              </a:rPr>
              <a:t>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/>
        </p:nvGraphicFramePr>
        <p:xfrm>
          <a:off x="-284804" y="56407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683" name="Номер слайда 2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/>
        </p:nvGraphicFramePr>
        <p:xfrm>
          <a:off x="3437294" y="99886"/>
          <a:ext cx="3411538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/>
        </p:nvGraphicFramePr>
        <p:xfrm>
          <a:off x="-405028" y="31759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/>
        </p:nvGraphicFramePr>
        <p:xfrm>
          <a:off x="2703000" y="445284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41CC6675-BB73-4FDB-BC52-6901A9ED9121}"/>
              </a:ext>
            </a:extLst>
          </p:cNvPr>
          <p:cNvGraphicFramePr/>
          <p:nvPr/>
        </p:nvGraphicFramePr>
        <p:xfrm>
          <a:off x="5837054" y="5715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/>
        </p:nvGraphicFramePr>
        <p:xfrm>
          <a:off x="5783598" y="298413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0"/>
            <a:ext cx="9407525" cy="1295401"/>
          </a:xfrm>
        </p:spPr>
        <p:txBody>
          <a:bodyPr/>
          <a:lstStyle/>
          <a:p>
            <a:pPr algn="ctr">
              <a:defRPr/>
            </a:pP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Расходы бюджета Старооскольского городского округа в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2018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году и на плановый период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2019-2020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годов на социальную политику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xmlns="" id="{EE41D690-110C-4236-B19C-91489C1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13" y="623888"/>
            <a:ext cx="7138987" cy="1281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873CE843-0EE3-4C18-89C4-C65F09A48D2D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xmlns="" id="{A3ECF21B-4EF4-4F10-85EA-C67E2A90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4580" y="234889"/>
            <a:ext cx="3152072" cy="2127648"/>
          </a:xfrm>
          <a:prstGeom prst="roundRect">
            <a:avLst>
              <a:gd name="adj" fmla="val 16667"/>
            </a:avLst>
          </a:prstGeom>
          <a:ln w="2540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xmlns="" id="{EB46CC48-50D3-4B5D-88FD-032CA5D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6463" y="4235615"/>
            <a:ext cx="3375000" cy="2291376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8">
            <a:extLst>
              <a:ext uri="{FF2B5EF4-FFF2-40B4-BE49-F238E27FC236}">
                <a16:creationId xmlns:a16="http://schemas.microsoft.com/office/drawing/2014/main" xmlns="" id="{3D20D51F-C6AC-4D6E-BE0A-D21B7C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8058" y="2220447"/>
            <a:ext cx="3091810" cy="2192591"/>
          </a:xfrm>
          <a:prstGeom prst="roundRect">
            <a:avLst>
              <a:gd name="adj" fmla="val 16667"/>
            </a:avLst>
          </a:prstGeom>
          <a:ln w="1905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11" name="Объект 1"/>
          <p:cNvSpPr>
            <a:spLocks noGrp="1" noChangeArrowheads="1"/>
          </p:cNvSpPr>
          <p:nvPr>
            <p:ph idx="1"/>
          </p:nvPr>
        </p:nvSpPr>
        <p:spPr>
          <a:xfrm>
            <a:off x="2105025" y="2133600"/>
            <a:ext cx="7140575" cy="3778250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xmlns="" id="{173DF303-3DA2-493F-9421-6528DA4E0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722313"/>
            <a:ext cx="53911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 eaLnBrk="1" hangingPunct="1">
              <a:buFontTx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На территории Старооскольского городского округа функционирует:</a:t>
            </a:r>
          </a:p>
          <a:p>
            <a:pPr algn="ctr" defTabSz="912813" eaLnBrk="1" hangingPunct="1">
              <a:buFontTx/>
              <a:buNone/>
              <a:defRPr/>
            </a:pPr>
            <a:endParaRPr lang="ru-RU" altLang="ru-RU" sz="1600" b="1" dirty="0"/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sz="1600" dirty="0"/>
              <a:t>Муниципальное бюджетное учреждение «Комплексный центр социального обслуживания населения»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algn="ctr" defTabSz="912813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/>
              <a:t>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асходы Старооскольского городского округа на социальную политику в расчете на 1 жителя Старооскольского городского округа в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2018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году составят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5 291,33 </a:t>
            </a:r>
            <a:r>
              <a:rPr lang="ru-RU" altLang="ru-RU" sz="2000" b="1" dirty="0">
                <a:solidFill>
                  <a:srgbClr val="C00000"/>
                </a:solidFill>
              </a:rPr>
              <a:t>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675" y="1512888"/>
            <a:ext cx="250507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2BD1BC-84BA-45AD-9575-CA9EEC10E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8504" y="1310417"/>
            <a:ext cx="2789209" cy="151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6835D4-EB10-43D6-B759-35718FDB9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282" y="3006726"/>
            <a:ext cx="2822343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B1D51B-459E-4E79-A493-43DEC7E69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281" y="4477124"/>
            <a:ext cx="2808160" cy="168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8E8C76-4979-4FDD-9899-F798D4E96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5248" y="4144521"/>
            <a:ext cx="2813747" cy="166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611498-E10F-4DC3-AD09-96D64F8CD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43" y="4495800"/>
            <a:ext cx="2802737" cy="166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72657A-9509-40A0-BCEB-CD46EFFD1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56" y="3006726"/>
            <a:ext cx="2767705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C0BA6F3-6889-45C7-8FDC-456DB475D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999" y="1293369"/>
            <a:ext cx="2691287" cy="1440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373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894638" y="6332538"/>
            <a:ext cx="31369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 defTabSz="912813"/>
            <a:fld id="{7C70DA25-FC30-4129-A76B-07C096DF34C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algn="ctr" defTabSz="912813"/>
              <a:t>43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6BFA3C33-7CA0-4CF8-8A50-7BC47EC3BC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49213"/>
            <a:ext cx="9542462" cy="1027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национальную экономику на 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2018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 и на плановый период 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2019-2020 годов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8BE36E91-DE50-42FC-AE5A-02C6525E3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3" y="12446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01ED7ADE-292C-4A25-B808-7812DE00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508125"/>
            <a:ext cx="2505075" cy="1789113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6000" rIns="126000"/>
          <a:lstStyle/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/>
              <a:t>2018 </a:t>
            </a:r>
            <a:r>
              <a:rPr lang="ru-RU" sz="1400" b="1" dirty="0"/>
              <a:t>год – </a:t>
            </a:r>
            <a:r>
              <a:rPr lang="ru-RU" sz="1400" b="1" dirty="0" smtClean="0"/>
              <a:t>969 062 </a:t>
            </a:r>
            <a:r>
              <a:rPr lang="ru-RU" sz="1400" b="1" dirty="0"/>
              <a:t>тыс. руб.</a:t>
            </a:r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/>
              <a:t>2019 </a:t>
            </a:r>
            <a:r>
              <a:rPr lang="ru-RU" sz="1400" b="1" dirty="0"/>
              <a:t>год – </a:t>
            </a:r>
            <a:r>
              <a:rPr lang="ru-RU" sz="1400" b="1" dirty="0" smtClean="0"/>
              <a:t>406 974 </a:t>
            </a:r>
            <a:r>
              <a:rPr lang="ru-RU" sz="1400" b="1" dirty="0"/>
              <a:t>тыс. руб.</a:t>
            </a:r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/>
              <a:t>2020 </a:t>
            </a:r>
            <a:r>
              <a:rPr lang="ru-RU" sz="1400" b="1" dirty="0"/>
              <a:t>год – </a:t>
            </a:r>
            <a:r>
              <a:rPr lang="ru-RU" sz="1400" b="1" dirty="0" smtClean="0"/>
              <a:t>415 416 тыс</a:t>
            </a:r>
            <a:r>
              <a:rPr lang="ru-RU" sz="1400" b="1" dirty="0"/>
              <a:t>. руб.</a:t>
            </a:r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0B02E1E8-4AD9-4665-B1C8-B9A3B912CFC3}"/>
              </a:ext>
            </a:extLst>
          </p:cNvPr>
          <p:cNvSpPr/>
          <p:nvPr/>
        </p:nvSpPr>
        <p:spPr>
          <a:xfrm>
            <a:off x="6815138" y="3011488"/>
            <a:ext cx="2822575" cy="13192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Связь и информатика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2018 </a:t>
            </a:r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b="1" dirty="0" smtClean="0">
                <a:solidFill>
                  <a:schemeClr val="bg1"/>
                </a:solidFill>
              </a:rPr>
              <a:t>2020 </a:t>
            </a:r>
            <a:r>
              <a:rPr lang="ru-RU" b="1" dirty="0">
                <a:solidFill>
                  <a:schemeClr val="bg1"/>
                </a:solidFill>
              </a:rPr>
              <a:t>годы –      по 1 </a:t>
            </a:r>
            <a:r>
              <a:rPr lang="ru-RU" b="1" dirty="0" smtClean="0">
                <a:solidFill>
                  <a:schemeClr val="bg1"/>
                </a:solidFill>
              </a:rPr>
              <a:t>500 </a:t>
            </a:r>
            <a:r>
              <a:rPr lang="ru-RU" b="1" dirty="0">
                <a:solidFill>
                  <a:schemeClr val="bg1"/>
                </a:solidFill>
              </a:rPr>
              <a:t>тыс. руб.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00E46F91-E87B-4C1E-B78C-139E12E0C584}"/>
              </a:ext>
            </a:extLst>
          </p:cNvPr>
          <p:cNvSpPr/>
          <p:nvPr/>
        </p:nvSpPr>
        <p:spPr>
          <a:xfrm>
            <a:off x="6831013" y="1314450"/>
            <a:ext cx="2790825" cy="1517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</a:rPr>
              <a:t>Другие вопросы в области национальной экономики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2018 </a:t>
            </a:r>
            <a:r>
              <a:rPr lang="ru-RU" sz="1200" b="1" dirty="0">
                <a:solidFill>
                  <a:schemeClr val="tx1"/>
                </a:solidFill>
              </a:rPr>
              <a:t>год – </a:t>
            </a:r>
            <a:r>
              <a:rPr lang="ru-RU" sz="1200" b="1" dirty="0" smtClean="0">
                <a:solidFill>
                  <a:schemeClr val="tx1"/>
                </a:solidFill>
              </a:rPr>
              <a:t>151 035 </a:t>
            </a:r>
            <a:r>
              <a:rPr lang="ru-RU" sz="1200" b="1" dirty="0">
                <a:solidFill>
                  <a:schemeClr val="tx1"/>
                </a:solidFill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2019 </a:t>
            </a:r>
            <a:r>
              <a:rPr lang="ru-RU" sz="1200" b="1" dirty="0">
                <a:solidFill>
                  <a:schemeClr val="tx1"/>
                </a:solidFill>
              </a:rPr>
              <a:t>год – </a:t>
            </a:r>
            <a:r>
              <a:rPr lang="ru-RU" sz="1200" b="1" dirty="0" smtClean="0">
                <a:solidFill>
                  <a:schemeClr val="tx1"/>
                </a:solidFill>
              </a:rPr>
              <a:t>146 926 тыс</a:t>
            </a:r>
            <a:r>
              <a:rPr lang="ru-RU" sz="1200" b="1" dirty="0">
                <a:solidFill>
                  <a:schemeClr val="tx1"/>
                </a:solidFill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2020 </a:t>
            </a:r>
            <a:r>
              <a:rPr lang="ru-RU" sz="1200" b="1" dirty="0">
                <a:solidFill>
                  <a:schemeClr val="tx1"/>
                </a:solidFill>
              </a:rPr>
              <a:t>год – </a:t>
            </a:r>
            <a:r>
              <a:rPr lang="ru-RU" sz="1200" b="1" dirty="0" smtClean="0">
                <a:solidFill>
                  <a:schemeClr val="tx1"/>
                </a:solidFill>
              </a:rPr>
              <a:t>148 795 </a:t>
            </a:r>
            <a:r>
              <a:rPr lang="ru-RU" sz="1200" b="1" dirty="0">
                <a:solidFill>
                  <a:schemeClr val="tx1"/>
                </a:solidFill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9C210330-30A9-4316-BD02-5E3EBB9F293D}"/>
              </a:ext>
            </a:extLst>
          </p:cNvPr>
          <p:cNvSpPr/>
          <p:nvPr/>
        </p:nvSpPr>
        <p:spPr>
          <a:xfrm>
            <a:off x="449263" y="1287463"/>
            <a:ext cx="2803525" cy="1446212"/>
          </a:xfrm>
          <a:prstGeom prst="roundRect">
            <a:avLst>
              <a:gd name="adj" fmla="val 233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F0000"/>
                </a:solidFill>
              </a:rPr>
              <a:t>Общеэкономические вопросы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FF0000"/>
                </a:solidFill>
              </a:rPr>
              <a:t>2018- 2020 </a:t>
            </a:r>
            <a:r>
              <a:rPr lang="ru-RU" sz="1200" b="1" dirty="0">
                <a:solidFill>
                  <a:srgbClr val="FF0000"/>
                </a:solidFill>
              </a:rPr>
              <a:t>годы – по </a:t>
            </a:r>
            <a:r>
              <a:rPr lang="ru-RU" sz="1200" b="1" dirty="0" smtClean="0">
                <a:solidFill>
                  <a:srgbClr val="FF0000"/>
                </a:solidFill>
              </a:rPr>
              <a:t>460 </a:t>
            </a:r>
            <a:r>
              <a:rPr lang="ru-RU" sz="1200" b="1" dirty="0">
                <a:solidFill>
                  <a:srgbClr val="FF0000"/>
                </a:solidFill>
              </a:rPr>
              <a:t>тыс. руб.</a:t>
            </a:r>
            <a:endParaRPr lang="ru-RU" sz="1200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E9AEF99D-C6E4-4B2E-AA84-E3F4FCAC6428}"/>
              </a:ext>
            </a:extLst>
          </p:cNvPr>
          <p:cNvSpPr/>
          <p:nvPr/>
        </p:nvSpPr>
        <p:spPr>
          <a:xfrm>
            <a:off x="414338" y="3022600"/>
            <a:ext cx="2776537" cy="13081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Транспорт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2"/>
                </a:solidFill>
              </a:rPr>
              <a:t>2018 </a:t>
            </a:r>
            <a:r>
              <a:rPr lang="ru-RU" sz="1400" b="1" dirty="0">
                <a:solidFill>
                  <a:schemeClr val="tx2"/>
                </a:solidFill>
              </a:rPr>
              <a:t>год –  </a:t>
            </a:r>
            <a:r>
              <a:rPr lang="ru-RU" sz="1400" b="1" dirty="0" smtClean="0">
                <a:solidFill>
                  <a:schemeClr val="tx2"/>
                </a:solidFill>
              </a:rPr>
              <a:t>92 160 тыс</a:t>
            </a:r>
            <a:r>
              <a:rPr lang="ru-RU" sz="1400" b="1" dirty="0">
                <a:solidFill>
                  <a:schemeClr val="tx2"/>
                </a:solidFill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2"/>
                </a:solidFill>
              </a:rPr>
              <a:t>2019 </a:t>
            </a:r>
            <a:r>
              <a:rPr lang="ru-RU" sz="1400" b="1" dirty="0">
                <a:solidFill>
                  <a:schemeClr val="tx2"/>
                </a:solidFill>
              </a:rPr>
              <a:t>год –  </a:t>
            </a:r>
            <a:r>
              <a:rPr lang="ru-RU" sz="1400" b="1" dirty="0" smtClean="0">
                <a:solidFill>
                  <a:schemeClr val="tx2"/>
                </a:solidFill>
              </a:rPr>
              <a:t>93 780 тыс</a:t>
            </a:r>
            <a:r>
              <a:rPr lang="ru-RU" sz="1400" b="1" dirty="0">
                <a:solidFill>
                  <a:schemeClr val="tx2"/>
                </a:solidFill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2"/>
                </a:solidFill>
              </a:rPr>
              <a:t>2020 </a:t>
            </a:r>
            <a:r>
              <a:rPr lang="ru-RU" sz="1400" b="1" dirty="0">
                <a:solidFill>
                  <a:schemeClr val="tx2"/>
                </a:solidFill>
              </a:rPr>
              <a:t>год –  </a:t>
            </a:r>
            <a:r>
              <a:rPr lang="ru-RU" sz="1400" b="1" dirty="0" smtClean="0">
                <a:solidFill>
                  <a:schemeClr val="tx2"/>
                </a:solidFill>
              </a:rPr>
              <a:t>96 761 </a:t>
            </a:r>
            <a:r>
              <a:rPr lang="ru-RU" sz="1400" b="1" dirty="0">
                <a:solidFill>
                  <a:schemeClr val="tx2"/>
                </a:solidFill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20DED26-F932-4FBC-A91F-20F806BE3091}"/>
              </a:ext>
            </a:extLst>
          </p:cNvPr>
          <p:cNvSpPr/>
          <p:nvPr/>
        </p:nvSpPr>
        <p:spPr>
          <a:xfrm>
            <a:off x="441325" y="4495800"/>
            <a:ext cx="2803525" cy="1668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Лесное 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 smtClean="0">
                <a:solidFill>
                  <a:schemeClr val="tx2"/>
                </a:solidFill>
              </a:rPr>
              <a:t>2018 </a:t>
            </a:r>
            <a:r>
              <a:rPr lang="ru-RU" sz="1300" b="1" dirty="0">
                <a:solidFill>
                  <a:schemeClr val="tx2"/>
                </a:solidFill>
              </a:rPr>
              <a:t>год </a:t>
            </a:r>
            <a:r>
              <a:rPr lang="ru-RU" sz="1300" b="1" dirty="0" smtClean="0">
                <a:solidFill>
                  <a:schemeClr val="tx2"/>
                </a:solidFill>
              </a:rPr>
              <a:t>-32 187 </a:t>
            </a:r>
            <a:r>
              <a:rPr lang="ru-RU" sz="1300" b="1" dirty="0">
                <a:solidFill>
                  <a:schemeClr val="tx2"/>
                </a:solidFill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 smtClean="0">
                <a:solidFill>
                  <a:schemeClr val="tx2"/>
                </a:solidFill>
              </a:rPr>
              <a:t>2019 </a:t>
            </a:r>
            <a:r>
              <a:rPr lang="ru-RU" sz="1300" b="1" dirty="0">
                <a:solidFill>
                  <a:schemeClr val="tx2"/>
                </a:solidFill>
              </a:rPr>
              <a:t>год -33 </a:t>
            </a:r>
            <a:r>
              <a:rPr lang="ru-RU" sz="1300" b="1" dirty="0" smtClean="0">
                <a:solidFill>
                  <a:schemeClr val="tx2"/>
                </a:solidFill>
              </a:rPr>
              <a:t>174 </a:t>
            </a:r>
            <a:r>
              <a:rPr lang="ru-RU" sz="1300" b="1" dirty="0">
                <a:solidFill>
                  <a:schemeClr val="tx2"/>
                </a:solidFill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 smtClean="0">
                <a:solidFill>
                  <a:schemeClr val="tx2"/>
                </a:solidFill>
              </a:rPr>
              <a:t>2020 </a:t>
            </a:r>
            <a:r>
              <a:rPr lang="ru-RU" sz="1300" b="1" dirty="0">
                <a:solidFill>
                  <a:schemeClr val="tx2"/>
                </a:solidFill>
              </a:rPr>
              <a:t>год </a:t>
            </a:r>
            <a:r>
              <a:rPr lang="ru-RU" sz="1300" b="1" dirty="0" smtClean="0">
                <a:solidFill>
                  <a:schemeClr val="tx2"/>
                </a:solidFill>
              </a:rPr>
              <a:t>-34 500 </a:t>
            </a:r>
            <a:r>
              <a:rPr lang="ru-RU" sz="1300" b="1" dirty="0">
                <a:solidFill>
                  <a:schemeClr val="tx2"/>
                </a:solidFill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chemeClr val="tx2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chemeClr val="tx2"/>
              </a:solidFill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39527E65-5F65-4D7E-85D5-8ACC0B148D15}"/>
              </a:ext>
            </a:extLst>
          </p:cNvPr>
          <p:cNvSpPr/>
          <p:nvPr/>
        </p:nvSpPr>
        <p:spPr>
          <a:xfrm>
            <a:off x="3624263" y="4152900"/>
            <a:ext cx="2814637" cy="1668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Сельское хозяйство и рыболовство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2018 </a:t>
            </a: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– </a:t>
            </a: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2020 </a:t>
            </a: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годы -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по </a:t>
            </a: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2 532 </a:t>
            </a: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тыс. руб.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81B3BB74-DFAB-4634-AE13-D688B1954174}"/>
              </a:ext>
            </a:extLst>
          </p:cNvPr>
          <p:cNvSpPr/>
          <p:nvPr/>
        </p:nvSpPr>
        <p:spPr>
          <a:xfrm>
            <a:off x="6838950" y="4476750"/>
            <a:ext cx="2790825" cy="1674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Дорожное 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sz="1300" b="1" dirty="0" smtClean="0">
                <a:solidFill>
                  <a:schemeClr val="tx1"/>
                </a:solidFill>
              </a:rPr>
              <a:t>2018 год–689 188 </a:t>
            </a:r>
            <a:r>
              <a:rPr lang="ru-RU" sz="1300" b="1" dirty="0">
                <a:solidFill>
                  <a:schemeClr val="tx1"/>
                </a:solidFill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 smtClean="0">
                <a:solidFill>
                  <a:schemeClr val="tx1"/>
                </a:solidFill>
              </a:rPr>
              <a:t>2019 </a:t>
            </a:r>
            <a:r>
              <a:rPr lang="ru-RU" sz="1300" b="1" dirty="0">
                <a:solidFill>
                  <a:schemeClr val="tx1"/>
                </a:solidFill>
              </a:rPr>
              <a:t>год– </a:t>
            </a:r>
            <a:r>
              <a:rPr lang="ru-RU" sz="1300" b="1" dirty="0" smtClean="0">
                <a:solidFill>
                  <a:schemeClr val="tx1"/>
                </a:solidFill>
              </a:rPr>
              <a:t>128 602 тыс</a:t>
            </a:r>
            <a:r>
              <a:rPr lang="ru-RU" sz="1300" b="1" dirty="0">
                <a:solidFill>
                  <a:schemeClr val="tx1"/>
                </a:solidFill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 smtClean="0">
                <a:solidFill>
                  <a:schemeClr val="tx1"/>
                </a:solidFill>
              </a:rPr>
              <a:t>2020 </a:t>
            </a:r>
            <a:r>
              <a:rPr lang="ru-RU" sz="1300" b="1" dirty="0">
                <a:solidFill>
                  <a:schemeClr val="tx1"/>
                </a:solidFill>
              </a:rPr>
              <a:t>год– </a:t>
            </a:r>
            <a:r>
              <a:rPr lang="ru-RU" sz="1300" b="1" dirty="0" smtClean="0">
                <a:solidFill>
                  <a:schemeClr val="tx1"/>
                </a:solidFill>
              </a:rPr>
              <a:t>130 868 тыс</a:t>
            </a:r>
            <a:r>
              <a:rPr lang="ru-RU" sz="1300" b="1" dirty="0">
                <a:solidFill>
                  <a:schemeClr val="tx1"/>
                </a:solidFill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25" y="3952875"/>
            <a:ext cx="311626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8" y="1544638"/>
            <a:ext cx="310038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0975" y="3952875"/>
            <a:ext cx="3570288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A5154A4-49EC-4F93-99DE-EAE011532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407" y="1434642"/>
            <a:ext cx="4336592" cy="2130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ED19D4-C535-4EB2-9C5F-1019DC1C3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3563" y="393700"/>
            <a:ext cx="8915400" cy="6762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в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2018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году и на плановый период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-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2020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годов на дорожное хозяйство</a:t>
            </a:r>
          </a:p>
        </p:txBody>
      </p:sp>
      <p:sp>
        <p:nvSpPr>
          <p:cNvPr id="7578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F7F3509-6398-436D-8FCE-E4D2A4E28EE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44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xmlns="" id="{76C5886A-ED90-482C-A09E-F2AFDF072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8" y="1189038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9EF3F8DD-EE2E-43C0-9FAF-7642768FC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406" y="1434642"/>
            <a:ext cx="4336593" cy="2097114"/>
          </a:xfrm>
          <a:prstGeom prst="roundRect">
            <a:avLst>
              <a:gd name="adj" fmla="val 26668"/>
            </a:avLst>
          </a:prstGeom>
          <a:solidFill>
            <a:schemeClr val="accent6">
              <a:lumMod val="60000"/>
              <a:lumOff val="40000"/>
              <a:alpha val="7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lIns="126000" rIns="12600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srgbClr val="FF0000"/>
                </a:solidFill>
              </a:rPr>
              <a:t>     </a:t>
            </a:r>
            <a:r>
              <a:rPr lang="ru-RU" altLang="ru-RU" sz="2000" b="1" dirty="0" smtClean="0">
                <a:ln>
                  <a:solidFill>
                    <a:schemeClr val="accent3"/>
                  </a:solidFill>
                </a:ln>
              </a:rPr>
              <a:t>2018 </a:t>
            </a:r>
            <a:r>
              <a:rPr lang="ru-RU" altLang="ru-RU" sz="2000" b="1" dirty="0">
                <a:ln>
                  <a:solidFill>
                    <a:schemeClr val="accent3"/>
                  </a:solidFill>
                </a:ln>
              </a:rPr>
              <a:t>год – </a:t>
            </a:r>
            <a:r>
              <a:rPr lang="ru-RU" altLang="ru-RU" sz="2000" b="1" dirty="0" smtClean="0">
                <a:ln>
                  <a:solidFill>
                    <a:schemeClr val="accent3"/>
                  </a:solidFill>
                </a:ln>
              </a:rPr>
              <a:t>689 188 тыс</a:t>
            </a:r>
            <a:r>
              <a:rPr lang="ru-RU" altLang="ru-RU" sz="2000" b="1" dirty="0">
                <a:ln>
                  <a:solidFill>
                    <a:schemeClr val="accent3"/>
                  </a:solidFill>
                </a:ln>
              </a:rPr>
              <a:t>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sz="2000" b="1" dirty="0" smtClean="0">
                <a:ln>
                  <a:solidFill>
                    <a:schemeClr val="accent3"/>
                  </a:solidFill>
                </a:ln>
              </a:rPr>
              <a:t>2019 год – 128 602 тыс</a:t>
            </a:r>
            <a:r>
              <a:rPr lang="ru-RU" sz="2000" b="1" dirty="0">
                <a:ln>
                  <a:solidFill>
                    <a:schemeClr val="accent3"/>
                  </a:solidFill>
                </a:ln>
              </a:rPr>
              <a:t>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sz="2000" b="1" dirty="0" smtClean="0">
                <a:ln>
                  <a:solidFill>
                    <a:schemeClr val="accent3"/>
                  </a:solidFill>
                </a:ln>
              </a:rPr>
              <a:t>2020 год – 130 868 тыс</a:t>
            </a:r>
            <a:r>
              <a:rPr lang="ru-RU" sz="2000" b="1" dirty="0">
                <a:ln>
                  <a:solidFill>
                    <a:schemeClr val="accent3"/>
                  </a:solidFill>
                </a:ln>
              </a:rPr>
              <a:t>. руб.</a:t>
            </a:r>
            <a:endParaRPr lang="ru-RU" altLang="ru-RU" sz="2000" b="1" dirty="0">
              <a:ln>
                <a:solidFill>
                  <a:schemeClr val="accent3"/>
                </a:solidFill>
              </a:ln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9BBF90E6-CCD0-4C96-A58F-17D398199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8" y="1549400"/>
            <a:ext cx="3106737" cy="2057400"/>
          </a:xfrm>
          <a:prstGeom prst="rect">
            <a:avLst/>
          </a:prstGeom>
          <a:solidFill>
            <a:schemeClr val="accent6">
              <a:lumMod val="60000"/>
              <a:lumOff val="40000"/>
              <a:alpha val="7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lIns="108000" tIns="0" rIns="108000" bIns="0" anchor="b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Работы по обеспечению безопасного дорожного движения (дорожная разметка, содержание светофоров)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2018 год -17 948 тыс</a:t>
            </a:r>
            <a:r>
              <a:rPr lang="ru-RU" altLang="ru-RU" sz="16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2019 </a:t>
            </a:r>
            <a:r>
              <a:rPr lang="ru-RU" altLang="ru-RU" sz="1600" b="1" dirty="0"/>
              <a:t>год – </a:t>
            </a:r>
            <a:r>
              <a:rPr lang="ru-RU" altLang="ru-RU" sz="1600" b="1" dirty="0" smtClean="0"/>
              <a:t>18 591 </a:t>
            </a:r>
            <a:r>
              <a:rPr lang="ru-RU" altLang="ru-RU" sz="1600" b="1" dirty="0"/>
              <a:t>тыс.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</a:t>
            </a:r>
            <a:r>
              <a:rPr lang="ru-RU" altLang="ru-RU" sz="1600" b="1" dirty="0"/>
              <a:t>год – </a:t>
            </a:r>
            <a:r>
              <a:rPr lang="ru-RU" altLang="ru-RU" sz="1600" b="1" dirty="0" smtClean="0"/>
              <a:t>19 336 </a:t>
            </a:r>
            <a:r>
              <a:rPr lang="ru-RU" altLang="ru-RU" sz="1600" b="1" dirty="0"/>
              <a:t>тыс.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>
              <a:solidFill>
                <a:schemeClr val="accent3"/>
              </a:solidFill>
            </a:endParaRP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xmlns="" id="{2F5700E2-45B5-4994-AD01-378A0CB1E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7511" y="3952486"/>
            <a:ext cx="3553752" cy="2238682"/>
          </a:xfrm>
          <a:prstGeom prst="rect">
            <a:avLst/>
          </a:prstGeom>
          <a:solidFill>
            <a:schemeClr val="accent3">
              <a:alpha val="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108000" tIns="0" rIns="108000" bIns="0"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>
                <a:solidFill>
                  <a:schemeClr val="accent3"/>
                </a:solidFill>
              </a:ln>
              <a:solidFill>
                <a:schemeClr val="accent3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>
                <a:solidFill>
                  <a:schemeClr val="accent3"/>
                </a:solidFill>
              </a:ln>
              <a:solidFill>
                <a:schemeClr val="accent3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>
                <a:solidFill>
                  <a:schemeClr val="accent3"/>
                </a:solidFill>
              </a:ln>
              <a:solidFill>
                <a:schemeClr val="accent3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>
                <a:solidFill>
                  <a:schemeClr val="accent3"/>
                </a:solidFill>
              </a:ln>
              <a:solidFill>
                <a:schemeClr val="accent3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>
                <a:solidFill>
                  <a:schemeClr val="accent3"/>
                </a:solidFill>
              </a:ln>
              <a:solidFill>
                <a:schemeClr val="accent3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n>
                  <a:solidFill>
                    <a:schemeClr val="accent3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Содержание и ремонт сети автомобильных дорог общего пользования местного значения в границах городского округа и искусственных сооружений, расположенных на них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>
                  <a:solidFill>
                    <a:schemeClr val="accent3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82 194 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>
                  <a:solidFill>
                    <a:schemeClr val="accent3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85 011 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>
                  <a:solidFill>
                    <a:schemeClr val="accent3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88 532 тыс. руб.</a:t>
            </a:r>
            <a:endParaRPr lang="ru-RU" sz="1400" b="1" dirty="0">
              <a:ln>
                <a:solidFill>
                  <a:schemeClr val="accent3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076E15CB-8127-4F4D-95BB-092C14807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913" y="3952875"/>
            <a:ext cx="3101975" cy="2281238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lIns="108000" tIns="0" rIns="108000" bIns="0" anchor="b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Строительство и капитальный </a:t>
            </a:r>
            <a:r>
              <a:rPr lang="ru-RU" altLang="ru-RU" sz="1600" b="1" dirty="0"/>
              <a:t>ремонт автомобильных дорог, проездов, мостов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2018 </a:t>
            </a:r>
            <a:r>
              <a:rPr lang="ru-RU" altLang="ru-RU" sz="1600" b="1" dirty="0"/>
              <a:t>год – </a:t>
            </a:r>
            <a:r>
              <a:rPr lang="ru-RU" altLang="ru-RU" sz="1600" b="1" dirty="0" smtClean="0"/>
              <a:t>589 046 </a:t>
            </a:r>
            <a:r>
              <a:rPr lang="ru-RU" altLang="ru-RU" sz="1600" b="1" dirty="0"/>
              <a:t>тыс.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2019 </a:t>
            </a:r>
            <a:r>
              <a:rPr lang="ru-RU" altLang="ru-RU" sz="1600" b="1" dirty="0"/>
              <a:t>год – </a:t>
            </a:r>
            <a:r>
              <a:rPr lang="ru-RU" altLang="ru-RU" sz="1600" b="1" dirty="0" smtClean="0"/>
              <a:t>25 000 </a:t>
            </a:r>
            <a:r>
              <a:rPr lang="ru-RU" altLang="ru-RU" sz="1600" b="1" dirty="0"/>
              <a:t>тыс.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год </a:t>
            </a:r>
            <a:r>
              <a:rPr lang="ru-RU" altLang="ru-RU" sz="1600" b="1" dirty="0"/>
              <a:t>– </a:t>
            </a:r>
            <a:r>
              <a:rPr lang="ru-RU" altLang="ru-RU" sz="1600" b="1" dirty="0" smtClean="0"/>
              <a:t>23 000 тыс</a:t>
            </a:r>
            <a:r>
              <a:rPr lang="ru-RU" altLang="ru-RU" sz="1600" b="1" dirty="0"/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BA1F554-370B-4D5B-960C-EBB3A04F9F4C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45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3491" name="Содержимое 2">
            <a:extLst>
              <a:ext uri="{FF2B5EF4-FFF2-40B4-BE49-F238E27FC236}">
                <a16:creationId xmlns:a16="http://schemas.microsoft.com/office/drawing/2014/main" xmlns="" id="{B906778C-15F9-4A66-BF7D-C74177EB459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539750"/>
            <a:ext cx="9144000" cy="3416300"/>
          </a:xfrm>
        </p:spPr>
        <p:txBody>
          <a:bodyPr rtlCol="0">
            <a:normAutofit fontScale="92500"/>
          </a:bodyPr>
          <a:lstStyle/>
          <a:p>
            <a:pPr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Протяженность автомобильных дорог Старооскольского городского округа по состоянию на </a:t>
            </a:r>
            <a:r>
              <a:rPr lang="ru-RU" alt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01.01.2018 </a:t>
            </a: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года  составила 1 360,5 км, в том числе с твердым покрытием –  1 059,2 км, из них с усовершенствованным покрытием         1 046,2 км</a:t>
            </a:r>
          </a:p>
          <a:p>
            <a:pPr algn="ctr" defTabSz="912813" eaLnBrk="1" fontAlgn="auto" hangingPunct="1">
              <a:spcAft>
                <a:spcPts val="0"/>
              </a:spcAft>
              <a:buFontTx/>
              <a:buNone/>
              <a:defRPr/>
            </a:pPr>
            <a:endParaRPr lang="ru-RU" alt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Расходы Старооскольского городского округа  на дорожное хозяйство в расчете на 1 жителя Старооскольского городского округа в </a:t>
            </a:r>
            <a:r>
              <a:rPr lang="ru-RU" alt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2018 </a:t>
            </a: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</a:t>
            </a:r>
            <a:r>
              <a:rPr lang="ru-RU" altLang="ru-RU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составят </a:t>
            </a:r>
            <a:r>
              <a:rPr lang="ru-RU" altLang="ru-RU" sz="2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2 645,39 </a:t>
            </a: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  <a:p>
            <a:pPr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6804" name="Picture 3" descr="\\Hector\бюджетное управление\ДОКУМЕНТЫ\Бюджет для граждан\iи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5" y="3879850"/>
            <a:ext cx="264795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 descr="\\Hector\бюджетное управление\ДОКУМЕНТЫ\Бюджет для граждан\iпгн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25" y="3895725"/>
            <a:ext cx="30480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4" descr="\\Hector\бюджетное управление\ДОКУМЕНТЫ\Бюджет для граждан\a45f1e6092922f9587bf63d9ba3e22a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2075" y="3910013"/>
            <a:ext cx="30257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3575050"/>
            <a:ext cx="2578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563938"/>
            <a:ext cx="255270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913" y="3552825"/>
            <a:ext cx="266223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58937AF-BB9D-41C0-9D8C-6C3A882DA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000" y="1454927"/>
            <a:ext cx="3392868" cy="1406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936C4FD-2E15-4E1F-9A35-2BC909616C2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46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391B50-683B-4D02-8A98-93AA412EE6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347663"/>
            <a:ext cx="9542462" cy="698500"/>
          </a:xfrm>
        </p:spPr>
        <p:txBody>
          <a:bodyPr rtlCol="0">
            <a:normAutofit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в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2018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году и на плановый период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2019-2020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годов на жилищно-коммунальное хозяйство</a:t>
            </a: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xmlns="" id="{B7FFB5E8-29D8-43FD-9188-6596DC55A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" y="1231900"/>
            <a:ext cx="9204325" cy="0"/>
          </a:xfrm>
          <a:prstGeom prst="line">
            <a:avLst/>
          </a:prstGeom>
          <a:noFill/>
          <a:ln w="47625" cmpd="dbl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A69F4DC3-3DEB-4CF7-9910-59EAA8E9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13" y="1584325"/>
            <a:ext cx="3551237" cy="1484313"/>
          </a:xfrm>
          <a:prstGeom prst="roundRect">
            <a:avLst>
              <a:gd name="adj" fmla="val 16667"/>
            </a:avLst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/>
              <a:t>2018 </a:t>
            </a:r>
            <a:r>
              <a:rPr lang="ru-RU" altLang="ru-RU" sz="1800" b="1" dirty="0"/>
              <a:t>год – </a:t>
            </a:r>
            <a:r>
              <a:rPr lang="ru-RU" altLang="ru-RU" sz="1800" b="1" dirty="0" smtClean="0"/>
              <a:t>463 356 тыс</a:t>
            </a:r>
            <a:r>
              <a:rPr lang="ru-RU" altLang="ru-RU" sz="18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/>
              <a:t>2019 </a:t>
            </a:r>
            <a:r>
              <a:rPr lang="ru-RU" altLang="ru-RU" sz="1800" b="1" dirty="0"/>
              <a:t>год – </a:t>
            </a:r>
            <a:r>
              <a:rPr lang="ru-RU" altLang="ru-RU" sz="1800" b="1" dirty="0" smtClean="0"/>
              <a:t>444 804 тыс</a:t>
            </a:r>
            <a:r>
              <a:rPr lang="ru-RU" altLang="ru-RU" sz="18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/>
              <a:t>2020 </a:t>
            </a:r>
            <a:r>
              <a:rPr lang="ru-RU" altLang="ru-RU" sz="1800" b="1" dirty="0"/>
              <a:t>год – </a:t>
            </a:r>
            <a:r>
              <a:rPr lang="ru-RU" altLang="ru-RU" sz="1800" b="1" dirty="0" smtClean="0"/>
              <a:t>373 034 тыс</a:t>
            </a:r>
            <a:r>
              <a:rPr lang="ru-RU" altLang="ru-RU" sz="18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dirty="0">
              <a:solidFill>
                <a:schemeClr val="accent3"/>
              </a:solidFill>
            </a:endParaRP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1F0D319B-2DBE-4CB6-A4FF-BA98FBFA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5499100"/>
            <a:ext cx="2743200" cy="1484313"/>
          </a:xfrm>
          <a:prstGeom prst="rect">
            <a:avLst/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/>
              <a:t>Жилищно-коммунальное хозяйство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/>
              <a:t>2018 </a:t>
            </a:r>
            <a:r>
              <a:rPr lang="ru-RU" altLang="ru-RU" sz="1400" b="1" dirty="0"/>
              <a:t>год – </a:t>
            </a:r>
            <a:r>
              <a:rPr lang="ru-RU" altLang="ru-RU" sz="1400" b="1" dirty="0" smtClean="0"/>
              <a:t>77 280 тыс</a:t>
            </a:r>
            <a:r>
              <a:rPr lang="ru-RU" altLang="ru-RU" sz="14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/>
              <a:t>2019 </a:t>
            </a:r>
            <a:r>
              <a:rPr lang="ru-RU" altLang="ru-RU" sz="1400" b="1" dirty="0"/>
              <a:t>год – </a:t>
            </a:r>
            <a:r>
              <a:rPr lang="ru-RU" altLang="ru-RU" sz="1400" b="1" dirty="0" smtClean="0"/>
              <a:t>31 194 тыс</a:t>
            </a:r>
            <a:r>
              <a:rPr lang="ru-RU" altLang="ru-RU" sz="14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/>
              <a:t>2020 </a:t>
            </a:r>
            <a:r>
              <a:rPr lang="ru-RU" altLang="ru-RU" sz="1400" b="1" dirty="0"/>
              <a:t>год – </a:t>
            </a:r>
            <a:r>
              <a:rPr lang="ru-RU" altLang="ru-RU" sz="1400" b="1" dirty="0" smtClean="0"/>
              <a:t>22 639 </a:t>
            </a:r>
            <a:r>
              <a:rPr lang="ru-RU" altLang="ru-RU" sz="1400" b="1" dirty="0"/>
              <a:t>тыс.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400" b="1" dirty="0">
              <a:solidFill>
                <a:schemeClr val="accent4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711950" y="5413375"/>
            <a:ext cx="3281363" cy="246063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/>
          <a:lstStyle/>
          <a:p>
            <a:pPr defTabSz="912813" eaLnBrk="1" hangingPunct="1"/>
            <a:r>
              <a:rPr lang="ru-RU" altLang="ru-RU" sz="1400" b="1" dirty="0">
                <a:latin typeface="Times New Roman" pitchFamily="18" charset="0"/>
              </a:rPr>
              <a:t>Другие вопросы в области жилищно-коммунального хозяйства</a:t>
            </a:r>
          </a:p>
          <a:p>
            <a:pPr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2018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23 614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defTabSz="912813" eaLnBrk="1" hangingPunct="1">
              <a:buFont typeface="Wingdings" pitchFamily="2" charset="2"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2019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24 571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defTabSz="912813" eaLnBrk="1" hangingPunct="1">
              <a:buFont typeface="Wingdings" pitchFamily="2" charset="2"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2020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25 557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defTabSz="912813" eaLnBrk="1" hangingPunct="1">
              <a:buFont typeface="Wingdings" pitchFamily="2" charset="2"/>
              <a:buNone/>
            </a:pPr>
            <a:endParaRPr lang="ru-RU" altLang="ru-RU" sz="1400" b="1" dirty="0">
              <a:latin typeface="Times New Roman" pitchFamily="18" charset="0"/>
            </a:endParaRPr>
          </a:p>
          <a:p>
            <a:pPr defTabSz="912813" eaLnBrk="1" hangingPunct="1"/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484563" y="5499100"/>
            <a:ext cx="2662237" cy="1484313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/>
          <a:p>
            <a:pPr algn="ctr" defTabSz="912813" eaLnBrk="1" hangingPunct="1"/>
            <a:endParaRPr lang="ru-RU" altLang="ru-RU" b="1" dirty="0">
              <a:latin typeface="Times New Roman" pitchFamily="18" charset="0"/>
            </a:endParaRPr>
          </a:p>
          <a:p>
            <a:pPr algn="ctr" defTabSz="912813" eaLnBrk="1" hangingPunct="1"/>
            <a:r>
              <a:rPr lang="ru-RU" altLang="ru-RU" b="1" dirty="0">
                <a:latin typeface="Times New Roman" pitchFamily="18" charset="0"/>
              </a:rPr>
              <a:t>Благоустройство </a:t>
            </a:r>
          </a:p>
          <a:p>
            <a:pPr algn="ctr"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2018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362 462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2019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389 039 </a:t>
            </a:r>
            <a:r>
              <a:rPr lang="ru-RU" altLang="ru-RU" sz="1400" b="1" dirty="0">
                <a:latin typeface="Times New Roman" pitchFamily="18" charset="0"/>
              </a:rPr>
              <a:t>тыс.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2020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324 838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endParaRPr lang="ru-RU" altLang="ru-RU" sz="1400" b="1" dirty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0183" grpId="0" animBg="1"/>
      <p:bldP spid="50185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F919D4-9479-4E76-8F5F-BCD6D9959C81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71" name="Содержимое 2">
            <a:extLst>
              <a:ext uri="{FF2B5EF4-FFF2-40B4-BE49-F238E27FC236}">
                <a16:creationId xmlns:a16="http://schemas.microsoft.com/office/drawing/2014/main" xmlns="" id="{FD7842EA-C753-4627-B1B6-E41EB655AF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569913"/>
            <a:ext cx="9186862" cy="3619500"/>
          </a:xfrm>
        </p:spPr>
        <p:txBody>
          <a:bodyPr rtlCol="0">
            <a:normAutofit fontScale="92500" lnSpcReduction="1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территории Старооскольского городского округа созданы и функционирую учреждения жилищно-коммунального хозяйства: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МБУ «</a:t>
            </a:r>
            <a:r>
              <a:rPr lang="ru-RU" alt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Зеленстрой</a:t>
            </a: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МКУ «Управление жизнеобеспечением и развитием Старооскольского городского округа»</a:t>
            </a:r>
          </a:p>
          <a:p>
            <a:pPr marL="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Расходы Старооскольского городского округа на жилищно-коммунальное хозяйство в расчете на 1 жителя Старооскольского городского округа в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2018 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составят          1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778,55 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</p:txBody>
      </p:sp>
      <p:pic>
        <p:nvPicPr>
          <p:cNvPr id="78852" name="Picture 2" descr="\\Hector\бюджетное управление\ДОКУМЕНТЫ\Бюджет для граждан\stariy_osko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4241800"/>
            <a:ext cx="2765425" cy="1989138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3" name="Picture 4" descr="\\Hector\бюджетное управление\ДОКУМЕНТЫ\Бюджет для граждан\счет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5538" y="4241800"/>
            <a:ext cx="2714625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4" name="Picture 13" descr="\\Hector\бюджетное управление\ДОКУМЕНТЫ\Бюджет для граждан\8444249303449073_6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1163" y="4241800"/>
            <a:ext cx="2978150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EB1C54-BF16-4AFB-A0B4-513EA500A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8041" y="1189037"/>
            <a:ext cx="3569726" cy="2116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9875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446463"/>
            <a:ext cx="377983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288" y="3429000"/>
            <a:ext cx="36941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9AC0BDFC-ED13-4992-B5C7-58A9FA90DA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225" y="393700"/>
            <a:ext cx="9610725" cy="8937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в </a:t>
            </a:r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2018 </a:t>
            </a: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году и на плановый период </a:t>
            </a:r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2019-2020 </a:t>
            </a: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годов на организацию транспортного обслуживания населения</a:t>
            </a:r>
          </a:p>
        </p:txBody>
      </p:sp>
      <p:sp>
        <p:nvSpPr>
          <p:cNvPr id="7987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C1820A8-A706-46AF-AB9D-D6CCDD5F9708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E4344D55-C129-45B9-84C4-969B2AC65C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8" y="1189038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54A2D4AA-0341-45A3-8B34-BC40437F0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018" y="1393334"/>
            <a:ext cx="3272183" cy="211683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7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lIns="126000" rIns="12600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2018 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год – </a:t>
            </a: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182 631 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тыс.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2019 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год – </a:t>
            </a: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184 325 тыс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2020 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год – </a:t>
            </a: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187 306 тыс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CE121A88-A9B5-488F-8093-444CBFA9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5462188"/>
            <a:ext cx="3357562" cy="764840"/>
          </a:xfrm>
          <a:prstGeom prst="rect">
            <a:avLst/>
          </a:prstGeom>
          <a:solidFill>
            <a:schemeClr val="accent6">
              <a:lumMod val="60000"/>
              <a:lumOff val="40000"/>
              <a:alpha val="7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lIns="108000" tIns="0" rIns="108000" bIns="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Предоставление субсидий МБУ «Пассажирское»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2018 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год – </a:t>
            </a: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92 160 тыс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2019 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год – </a:t>
            </a: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93 780 тыс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2020 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год – </a:t>
            </a: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96 761 тыс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b="1" dirty="0">
              <a:ln>
                <a:solidFill>
                  <a:schemeClr val="tx2"/>
                </a:solidFill>
              </a:ln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xmlns="" id="{C867B0EA-DD59-4D8E-8809-F26086B8B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462189"/>
            <a:ext cx="4952999" cy="1206811"/>
          </a:xfrm>
          <a:prstGeom prst="rect">
            <a:avLst/>
          </a:prstGeom>
          <a:solidFill>
            <a:schemeClr val="accent3">
              <a:alpha val="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108000" tIns="0" rIns="10800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проезда льготной категории граждан и пенсионеров в общественном транспорте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90 471 тыс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90 545 тыс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90 545 тыс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391400" y="6619875"/>
            <a:ext cx="23114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15AA21F-B074-4C93-96C1-45E3021EAE9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defTabSz="912813"/>
              <a:t>49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3" name="Содержимое 2">
            <a:extLst>
              <a:ext uri="{FF2B5EF4-FFF2-40B4-BE49-F238E27FC236}">
                <a16:creationId xmlns:a16="http://schemas.microsoft.com/office/drawing/2014/main" xmlns="" id="{6EFAEB62-B6D1-493D-90B8-EFF2A378D1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93663"/>
            <a:ext cx="9186862" cy="695325"/>
          </a:xfrm>
        </p:spPr>
        <p:txBody>
          <a:bodyPr rtlCol="0">
            <a:normAutofit fontScale="77500" lnSpcReduction="2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На территории Старооскольского городского округа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функционируют органы местного самоуправления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0D3EB38-A641-4F8A-9896-DB04AF1A7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400" y="1183070"/>
            <a:ext cx="2434908" cy="190297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accent3">
                <a:lumMod val="65000"/>
              </a:schemeClr>
            </a:contourClr>
          </a:sp3d>
        </p:spPr>
      </p:pic>
      <p:graphicFrame>
        <p:nvGraphicFramePr>
          <p:cNvPr id="9" name="Диаграмма 5"/>
          <p:cNvGraphicFramePr>
            <a:graphicFrameLocks/>
          </p:cNvGraphicFramePr>
          <p:nvPr/>
        </p:nvGraphicFramePr>
        <p:xfrm>
          <a:off x="7397751" y="3562350"/>
          <a:ext cx="2508249" cy="283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950" name="Прямоугольник 6">
            <a:extLst>
              <a:ext uri="{FF2B5EF4-FFF2-40B4-BE49-F238E27FC236}">
                <a16:creationId xmlns:a16="http://schemas.microsoft.com/office/drawing/2014/main" xmlns="" id="{EFFD11CB-ECA7-4DC4-8517-BA9BF654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801688"/>
            <a:ext cx="985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Численность и расходы Старооскольского городского округа на содержание органов местного самоуправления в </a:t>
            </a:r>
            <a:r>
              <a:rPr lang="ru-RU" alt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2018 </a:t>
            </a:r>
            <a:r>
              <a:rPr lang="ru-RU" alt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году и на плановый период </a:t>
            </a:r>
            <a:r>
              <a:rPr lang="ru-RU" alt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2019-2020 </a:t>
            </a:r>
            <a:r>
              <a:rPr lang="ru-RU" alt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годов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E2461144-79DB-4DBE-9B1E-5EC2A55A75EC}"/>
              </a:ext>
            </a:extLst>
          </p:cNvPr>
          <p:cNvGraphicFramePr>
            <a:graphicFrameLocks noGrp="1"/>
          </p:cNvGraphicFramePr>
          <p:nvPr/>
        </p:nvGraphicFramePr>
        <p:xfrm>
          <a:off x="317500" y="1246188"/>
          <a:ext cx="6975475" cy="529975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900001">
                  <a:extLst>
                    <a:ext uri="{9D8B030D-6E8A-4147-A177-3AD203B41FA5}">
                      <a16:colId xmlns:a16="http://schemas.microsoft.com/office/drawing/2014/main" xmlns="" val="4209822404"/>
                    </a:ext>
                  </a:extLst>
                </a:gridCol>
                <a:gridCol w="1195279">
                  <a:extLst>
                    <a:ext uri="{9D8B030D-6E8A-4147-A177-3AD203B41FA5}">
                      <a16:colId xmlns:a16="http://schemas.microsoft.com/office/drawing/2014/main" xmlns="" val="1544831182"/>
                    </a:ext>
                  </a:extLst>
                </a:gridCol>
                <a:gridCol w="990068">
                  <a:extLst>
                    <a:ext uri="{9D8B030D-6E8A-4147-A177-3AD203B41FA5}">
                      <a16:colId xmlns:a16="http://schemas.microsoft.com/office/drawing/2014/main" xmlns="" val="2441101270"/>
                    </a:ext>
                  </a:extLst>
                </a:gridCol>
                <a:gridCol w="945064">
                  <a:extLst>
                    <a:ext uri="{9D8B030D-6E8A-4147-A177-3AD203B41FA5}">
                      <a16:colId xmlns:a16="http://schemas.microsoft.com/office/drawing/2014/main" xmlns="" val="3958899437"/>
                    </a:ext>
                  </a:extLst>
                </a:gridCol>
                <a:gridCol w="945063">
                  <a:extLst>
                    <a:ext uri="{9D8B030D-6E8A-4147-A177-3AD203B41FA5}">
                      <a16:colId xmlns:a16="http://schemas.microsoft.com/office/drawing/2014/main" xmlns="" val="3108288783"/>
                    </a:ext>
                  </a:extLst>
                </a:gridCol>
              </a:tblGrid>
              <a:tr h="812369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Штатная численность, ед.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Расходы, тыс. руб.</a:t>
                      </a:r>
                    </a:p>
                    <a:p>
                      <a:pPr algn="ctr"/>
                      <a:r>
                        <a:rPr lang="ru-RU" sz="1200" dirty="0" smtClean="0"/>
                        <a:t>2018 год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Расходы, тыс. руб.</a:t>
                      </a:r>
                    </a:p>
                    <a:p>
                      <a:pPr algn="ctr"/>
                      <a:r>
                        <a:rPr lang="ru-RU" sz="1200" dirty="0" smtClean="0"/>
                        <a:t>2019 год</a:t>
                      </a:r>
                      <a:endParaRPr lang="ru-RU" sz="1200" dirty="0"/>
                    </a:p>
                    <a:p>
                      <a:pPr algn="ctr"/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Расходы, тыс. руб.</a:t>
                      </a:r>
                    </a:p>
                    <a:p>
                      <a:pPr algn="ctr"/>
                      <a:r>
                        <a:rPr lang="ru-RU" sz="1200" dirty="0" smtClean="0"/>
                        <a:t>2020 </a:t>
                      </a:r>
                      <a:r>
                        <a:rPr lang="ru-RU" sz="1200" dirty="0"/>
                        <a:t>год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3920322"/>
                  </a:ext>
                </a:extLst>
              </a:tr>
              <a:tr h="271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Администрация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185,0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124 538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125 738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126 928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5412599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Совет депутатов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7,5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6 396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6 457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6 602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02867300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Контрольно-счетная палата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6,75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6 024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6 085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6 326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2045951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Избирательная комиссия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9,0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6 531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6 685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6 940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61797481"/>
                  </a:ext>
                </a:extLst>
              </a:tr>
              <a:tr h="391142">
                <a:tc>
                  <a:txBody>
                    <a:bodyPr/>
                    <a:lstStyle/>
                    <a:p>
                      <a:r>
                        <a:rPr lang="ru-RU" sz="1000" dirty="0"/>
                        <a:t>Департамент финансов</a:t>
                      </a:r>
                      <a:r>
                        <a:rPr lang="ru-RU" sz="1000" baseline="0" dirty="0"/>
                        <a:t> и бюджетной политики</a:t>
                      </a:r>
                      <a:endParaRPr lang="ru-RU" sz="10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49,0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38 903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32 956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34 028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87561204"/>
                  </a:ext>
                </a:extLst>
              </a:tr>
              <a:tr h="391142">
                <a:tc>
                  <a:txBody>
                    <a:bodyPr/>
                    <a:lstStyle/>
                    <a:p>
                      <a:r>
                        <a:rPr lang="ru-RU" sz="1000" dirty="0"/>
                        <a:t>Департамент имущественных и земельных отношений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28,0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17 850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19 518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20 234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5830350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ЗАГС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10 793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9 617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603156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делам молодежи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10,25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6 199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6 396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6 655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88046168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образования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20,0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11 626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12 034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12 503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566070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культуры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10,0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6 467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6 395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6 855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0416672"/>
                  </a:ext>
                </a:extLst>
              </a:tr>
              <a:tr h="451317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физической культуре и спорту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14,25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7 772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7 852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8 155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76759613"/>
                  </a:ext>
                </a:extLst>
              </a:tr>
              <a:tr h="451317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социальной защиты населения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91,5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41 989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41 919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42 038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92017202"/>
                  </a:ext>
                </a:extLst>
              </a:tr>
              <a:tr h="295882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Управления сельских территорий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84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49 622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49 263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49 821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4316023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r>
                        <a:rPr lang="ru-RU" sz="1200" dirty="0"/>
                        <a:t>Всего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545,25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334 607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332 090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336 701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1741711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19E9B12-D0C4-4D0B-8A89-69168199017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5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A07C3E35-185A-4EFB-A8A6-00B00116CB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0"/>
            <a:ext cx="89154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Основы составления проекта бюджета Старооскольского городского округа</a:t>
            </a:r>
          </a:p>
        </p:txBody>
      </p:sp>
      <p:pic>
        <p:nvPicPr>
          <p:cNvPr id="3893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4768850"/>
            <a:ext cx="1951037" cy="177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22" name="Line 10">
            <a:extLst>
              <a:ext uri="{FF2B5EF4-FFF2-40B4-BE49-F238E27FC236}">
                <a16:creationId xmlns:a16="http://schemas.microsoft.com/office/drawing/2014/main" xmlns="" id="{27ECD702-665C-4E8E-8C51-11756AAF0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25" y="10795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xmlns="" id="{0CBCF7D7-FE08-463C-A40B-60E9193C2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3852863"/>
            <a:ext cx="8496300" cy="4619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 Старооскольского городского округа</a:t>
            </a:r>
          </a:p>
        </p:txBody>
      </p:sp>
      <p:sp>
        <p:nvSpPr>
          <p:cNvPr id="38925" name="AutoShape 13">
            <a:extLst>
              <a:ext uri="{FF2B5EF4-FFF2-40B4-BE49-F238E27FC236}">
                <a16:creationId xmlns:a16="http://schemas.microsoft.com/office/drawing/2014/main" xmlns="" id="{103B68C2-FD96-4C03-90BC-698C5C6E2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89" y="1209675"/>
            <a:ext cx="1758049" cy="2604586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contourW="12700">
            <a:bevelB w="152400" h="50800" prst="softRound"/>
            <a:extrusionClr>
              <a:srgbClr val="006664"/>
            </a:extrusionClr>
            <a:contourClr>
              <a:srgbClr val="008080"/>
            </a:contourClr>
          </a:sp3d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>
            <a:extLst>
              <a:ext uri="{FF2B5EF4-FFF2-40B4-BE49-F238E27FC236}">
                <a16:creationId xmlns:a16="http://schemas.microsoft.com/office/drawing/2014/main" xmlns="" id="{8A80C4CA-3C94-4519-8CD8-3B73B9C94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1206500"/>
            <a:ext cx="1884362" cy="2592388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sp>
        <p:nvSpPr>
          <p:cNvPr id="38927" name="AutoShape 15">
            <a:extLst>
              <a:ext uri="{FF2B5EF4-FFF2-40B4-BE49-F238E27FC236}">
                <a16:creationId xmlns:a16="http://schemas.microsoft.com/office/drawing/2014/main" xmlns="" id="{1E8153D7-5E2E-44B6-A8FD-2846E8279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063" y="1206500"/>
            <a:ext cx="1712912" cy="260826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999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sp>
        <p:nvSpPr>
          <p:cNvPr id="38928" name="AutoShape 16">
            <a:extLst>
              <a:ext uri="{FF2B5EF4-FFF2-40B4-BE49-F238E27FC236}">
                <a16:creationId xmlns:a16="http://schemas.microsoft.com/office/drawing/2014/main" xmlns="" id="{C617965E-22ED-421F-96C6-7475DA4E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1208088"/>
            <a:ext cx="1739900" cy="2606675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7102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и налоговой политики</a:t>
            </a:r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9700" y="4768850"/>
            <a:ext cx="2030413" cy="1747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138" y="4787900"/>
            <a:ext cx="2063750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0138" y="4787900"/>
            <a:ext cx="2028825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AutoShape 16">
            <a:extLst>
              <a:ext uri="{FF2B5EF4-FFF2-40B4-BE49-F238E27FC236}">
                <a16:creationId xmlns:a16="http://schemas.microsoft.com/office/drawing/2014/main" xmlns="" id="{05D26DF3-F249-4322-A740-A36654EB5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206500"/>
            <a:ext cx="1787525" cy="2608263"/>
          </a:xfrm>
          <a:prstGeom prst="downArrowCallout">
            <a:avLst>
              <a:gd name="adj1" fmla="val 25000"/>
              <a:gd name="adj2" fmla="val 25469"/>
              <a:gd name="adj3" fmla="val 22434"/>
              <a:gd name="adj4" fmla="val 66758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прогноз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23" grpId="0" animBg="1"/>
      <p:bldP spid="38926" grpId="0" animBg="1"/>
      <p:bldP spid="38927" grpId="0" animBg="1"/>
      <p:bldP spid="38928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Содержимое 2">
            <a:extLst>
              <a:ext uri="{FF2B5EF4-FFF2-40B4-BE49-F238E27FC236}">
                <a16:creationId xmlns:a16="http://schemas.microsoft.com/office/drawing/2014/main" xmlns="" id="{F9EED1F6-D5EB-4420-B45B-6E1EE9CEBB1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19138" y="355600"/>
            <a:ext cx="9186862" cy="815975"/>
          </a:xfrm>
        </p:spPr>
        <p:txBody>
          <a:bodyPr rtlCol="0">
            <a:normAutofit lnSpcReduction="10000"/>
          </a:bodyPr>
          <a:lstStyle/>
          <a:p>
            <a:pPr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Программа муниципальных внутренних заимствований Старооскольского городского округа  в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2018-2020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годах</a:t>
            </a:r>
            <a:endParaRPr lang="ru-RU" alt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924" name="Прямоугольник 6">
            <a:extLst>
              <a:ext uri="{FF2B5EF4-FFF2-40B4-BE49-F238E27FC236}">
                <a16:creationId xmlns:a16="http://schemas.microsoft.com/office/drawing/2014/main" xmlns="" id="{034C7A94-4D0B-4E41-B861-89ADB1B39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5454650"/>
            <a:ext cx="91868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разделу «Обслуживание государственного и муниципального долга» в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2018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запланировано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34 200 тыс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руб., в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–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27 136 тыс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руб., в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–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27 136 тыс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руб.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26B62D74-1626-4738-A5EB-56F89361C780}"/>
              </a:ext>
            </a:extLst>
          </p:cNvPr>
          <p:cNvGraphicFramePr>
            <a:graphicFrameLocks noGrp="1"/>
          </p:cNvGraphicFramePr>
          <p:nvPr/>
        </p:nvGraphicFramePr>
        <p:xfrm>
          <a:off x="517525" y="1162051"/>
          <a:ext cx="9013824" cy="4222749"/>
        </p:xfrm>
        <a:graphic>
          <a:graphicData uri="http://schemas.openxmlformats.org/drawingml/2006/table">
            <a:tbl>
              <a:tblPr/>
              <a:tblGrid>
                <a:gridCol w="400120">
                  <a:extLst>
                    <a:ext uri="{9D8B030D-6E8A-4147-A177-3AD203B41FA5}">
                      <a16:colId xmlns:a16="http://schemas.microsoft.com/office/drawing/2014/main" xmlns="" val="2039487009"/>
                    </a:ext>
                  </a:extLst>
                </a:gridCol>
                <a:gridCol w="5413305">
                  <a:extLst>
                    <a:ext uri="{9D8B030D-6E8A-4147-A177-3AD203B41FA5}">
                      <a16:colId xmlns:a16="http://schemas.microsoft.com/office/drawing/2014/main" xmlns="" val="1116223824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xmlns="" val="423104939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1634338357"/>
                    </a:ext>
                  </a:extLst>
                </a:gridCol>
                <a:gridCol w="1022349">
                  <a:extLst>
                    <a:ext uri="{9D8B030D-6E8A-4147-A177-3AD203B41FA5}">
                      <a16:colId xmlns:a16="http://schemas.microsoft.com/office/drawing/2014/main" xmlns="" val="3146636357"/>
                    </a:ext>
                  </a:extLst>
                </a:gridCol>
              </a:tblGrid>
              <a:tr h="488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№ п/</a:t>
                      </a:r>
                      <a:r>
                        <a:rPr lang="ru-RU" sz="13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п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Виды заимствований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Сумма 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2018 </a:t>
                      </a: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года, тыс.руб.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Сумма 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2019 </a:t>
                      </a: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года, тыс.руб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Сумма 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2020 </a:t>
                      </a: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года, тыс.руб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936381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Кредиты кредитных организаций в валюте  Российской Федерации</a:t>
                      </a: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253 041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368 642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353 611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0963"/>
                  </a:ext>
                </a:extLst>
              </a:tr>
              <a:tr h="40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Получение кредитов от кредитных организаций бюджетом Старооскольского городского округа</a:t>
                      </a: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246 959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668 642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353 611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603234"/>
                  </a:ext>
                </a:extLst>
              </a:tr>
              <a:tr h="477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Погашение бюджетами  городских округов кредитов  от кредитных организаций  в валюте Российской Федерации</a:t>
                      </a: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-500 000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-300 000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2242346"/>
                  </a:ext>
                </a:extLst>
              </a:tr>
              <a:tr h="539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500 000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-167 000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-167 000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599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Получение кредитов от других бюджетов бюджетной системы Российской Федерации бюджетом Старооскольского городского округа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736 800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599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Погашение бюджетом Старооскольского городского округа кредитов от других бюджетов бюджетной системы Российской Федерации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- 236 800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-167 000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-167 000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Общий объем муниципальных внутренних заимствований Старооскольского городского округа, направленных на погашение дефицита бюджета</a:t>
                      </a: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246 959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201 642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186 611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951286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863600"/>
            <a:ext cx="8915400" cy="6427788"/>
          </a:xfrm>
        </p:spPr>
        <p:txBody>
          <a:bodyPr/>
          <a:lstStyle/>
          <a:p>
            <a:pPr marL="0" indent="354013" algn="ctr" defTabSz="912813" eaLnBrk="1" hangingPunct="1">
              <a:buFontTx/>
              <a:buNone/>
            </a:pPr>
            <a:endParaRPr lang="ru-RU" altLang="ru-RU" sz="4000" smtClean="0"/>
          </a:p>
          <a:p>
            <a:pPr marL="0" indent="354013" algn="ctr" defTabSz="912813" eaLnBrk="1" hangingPunct="1">
              <a:buFontTx/>
              <a:buNone/>
            </a:pPr>
            <a:r>
              <a:rPr lang="ru-RU" altLang="ru-RU" sz="60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  <a:p>
            <a:pPr marL="0" indent="354013" algn="ctr" defTabSz="912813" eaLnBrk="1" hangingPunct="1">
              <a:buFontTx/>
              <a:buNone/>
            </a:pPr>
            <a:endParaRPr lang="ru-RU" altLang="ru-RU" sz="4000" b="1" smtClean="0">
              <a:solidFill>
                <a:schemeClr val="accent2"/>
              </a:solidFill>
            </a:endParaRPr>
          </a:p>
        </p:txBody>
      </p:sp>
      <p:sp>
        <p:nvSpPr>
          <p:cNvPr id="82947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EA6C053-7ECC-4CCF-9919-ABBA2A8E9E99}" type="slidenum">
              <a:rPr lang="ru-RU" altLang="ru-RU" sz="1400">
                <a:solidFill>
                  <a:schemeClr val="tx1"/>
                </a:solidFill>
                <a:latin typeface="Times New Roman" pitchFamily="18" charset="0"/>
              </a:rPr>
              <a:pPr defTabSz="912813"/>
              <a:t>51</a:t>
            </a:fld>
            <a:endParaRPr lang="ru-RU" altLang="ru-RU" sz="1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E5F60316-9ED0-47F4-AA76-991D4E4AD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9154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Основные показатели социально – экономического развития Старооскольского городского округа</a:t>
            </a:r>
          </a:p>
        </p:txBody>
      </p:sp>
      <p:sp>
        <p:nvSpPr>
          <p:cNvPr id="36867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17851A09-C86C-4DB1-818D-A7CBEB2200A4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6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04CFDD47-F425-4F0D-BE14-356932EC033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1038" y="863600"/>
            <a:ext cx="8802687" cy="2590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b="1" dirty="0">
              <a:solidFill>
                <a:schemeClr val="accent5">
                  <a:lumMod val="25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- 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260,524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тыс. чел. - численность населения на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01.01.2018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года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- 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0,54%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- уровень регистрируемой безработицы к экономически активному населению на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01.01.2018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года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- 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33 889,6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руб. – среднемесячная заработная плата по крупным и средним организациям</a:t>
            </a:r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xmlns="" id="{BF72543C-11E3-4E5A-88D1-4B40DC7C4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8" y="909638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12294" name="Picture 9">
            <a:extLst>
              <a:ext uri="{FF2B5EF4-FFF2-40B4-BE49-F238E27FC236}">
                <a16:creationId xmlns:a16="http://schemas.microsoft.com/office/drawing/2014/main" xmlns="" id="{F9A75CC6-C04E-4F38-BA74-8967547BE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3724275"/>
            <a:ext cx="2805113" cy="29718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2913" y="3748088"/>
            <a:ext cx="2762250" cy="2973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B517B2-21C0-4EE9-B02D-2995F30D5B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1088" y="3748088"/>
            <a:ext cx="2987675" cy="297338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455131-FE42-4C9E-8BF2-DBED7BF6E96D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6E7B57C-C115-4EA2-A829-DD10203B84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7500" y="30163"/>
            <a:ext cx="9398000" cy="5397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Старооскольского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на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graphicFrame>
        <p:nvGraphicFramePr>
          <p:cNvPr id="28107" name="Group 2507">
            <a:extLst>
              <a:ext uri="{FF2B5EF4-FFF2-40B4-BE49-F238E27FC236}">
                <a16:creationId xmlns:a16="http://schemas.microsoft.com/office/drawing/2014/main" xmlns="" id="{B807A07C-C938-41C2-8447-596652FE632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768350" y="1152525"/>
          <a:ext cx="9007475" cy="5407694"/>
        </p:xfrm>
        <a:graphic>
          <a:graphicData uri="http://schemas.openxmlformats.org/drawingml/2006/table">
            <a:tbl>
              <a:tblPr/>
              <a:tblGrid>
                <a:gridCol w="59400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24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2472">
                  <a:extLst>
                    <a:ext uri="{9D8B030D-6E8A-4147-A177-3AD203B41FA5}">
                      <a16:colId xmlns:a16="http://schemas.microsoft.com/office/drawing/2014/main" xmlns="" val="470749721"/>
                    </a:ext>
                  </a:extLst>
                </a:gridCol>
                <a:gridCol w="1022472">
                  <a:extLst>
                    <a:ext uri="{9D8B030D-6E8A-4147-A177-3AD203B41FA5}">
                      <a16:colId xmlns:a16="http://schemas.microsoft.com/office/drawing/2014/main" xmlns="" val="51064298"/>
                    </a:ext>
                  </a:extLst>
                </a:gridCol>
              </a:tblGrid>
              <a:tr h="76763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Утвержденный бюджет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Утвержденный бюджет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Утвержденный бюджет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- всего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6 750 827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6 113 489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6 235 181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2 352 536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2 410 729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2 476 021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490 051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469 168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467 430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безвозмездные поступления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3 908 240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3 233 592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3 291 730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18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- всего,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7 009 611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6 326 956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6 433 617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338 974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324 738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329 539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программные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6 670 637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6 002 218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6 104 078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59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профицит(+)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-258 784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- 213 476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-198 436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006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резервного фонда Старооскольского городского округа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3 300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3 300 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3 300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85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Дорожного фонда Старооскольского городского округа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689 188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128 602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130 868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4006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Предельный объем муниципального долга Старооскольского городского округа 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1 200 9597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1 402 601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1 589 212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4018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Объем расходов на обслуживание муниципального внутреннего долга Старооскольского городского округа 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34 200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27 136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27 136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27681" name="Rectangle 2081">
            <a:extLst>
              <a:ext uri="{FF2B5EF4-FFF2-40B4-BE49-F238E27FC236}">
                <a16:creationId xmlns:a16="http://schemas.microsoft.com/office/drawing/2014/main" xmlns="" id="{C6C52853-3685-4011-8CD9-F9F6E2464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8713" y="788988"/>
            <a:ext cx="6778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тыс.руб.</a:t>
            </a:r>
          </a:p>
        </p:txBody>
      </p:sp>
      <p:sp>
        <p:nvSpPr>
          <p:cNvPr id="27690" name="Line 2090">
            <a:extLst>
              <a:ext uri="{FF2B5EF4-FFF2-40B4-BE49-F238E27FC236}">
                <a16:creationId xmlns:a16="http://schemas.microsoft.com/office/drawing/2014/main" xmlns="" id="{5242B0A9-C032-4833-BEE5-4B9ADC479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613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6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1440CCA-A2CA-4087-8424-18856C722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0" y="39688"/>
            <a:ext cx="8915400" cy="908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Основные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параметры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бюджета Старооскольского городского округа 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2018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год </a:t>
            </a:r>
          </a:p>
        </p:txBody>
      </p:sp>
      <p:sp>
        <p:nvSpPr>
          <p:cNvPr id="3891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51BB4EB-E4BA-48D1-AB92-742F4404F5F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xmlns="" id="{982470B8-459C-45E1-B0EA-FE855197A9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32250" y="2395538"/>
            <a:ext cx="1728787" cy="3125788"/>
          </a:xfrm>
          <a:prstGeom prst="upDownArrowCallout">
            <a:avLst>
              <a:gd name="adj1" fmla="val 25000"/>
              <a:gd name="adj2" fmla="val 25000"/>
              <a:gd name="adj3" fmla="val 16919"/>
              <a:gd name="adj4" fmla="val 5000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xmlns="" id="{F9DDF5AA-6D56-4915-82CF-165D79C2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09713"/>
            <a:ext cx="2338387" cy="136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Доходы бюджета – 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latin typeface="Times New Roman" panose="02020603050405020304" pitchFamily="18" charset="0"/>
              </a:rPr>
              <a:t>6 750 827 тыс</a:t>
            </a:r>
            <a:r>
              <a:rPr lang="ru-RU" altLang="ru-RU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xmlns="" id="{30BA7AA4-2645-4050-B2C8-D207C113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5087938"/>
            <a:ext cx="2338387" cy="14398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Расходы бюджета –</a:t>
            </a:r>
          </a:p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latin typeface="Times New Roman" panose="02020603050405020304" pitchFamily="18" charset="0"/>
              </a:rPr>
              <a:t>7 009 611 тыс</a:t>
            </a:r>
            <a:r>
              <a:rPr lang="ru-RU" altLang="ru-RU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xmlns="" id="{6663DA97-F15B-4A10-A50E-BE7BCFA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1393825"/>
            <a:ext cx="2670175" cy="1368425"/>
          </a:xfrm>
          <a:prstGeom prst="homePlate">
            <a:avLst>
              <a:gd name="adj" fmla="val 41299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2 352 536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xmlns="" id="{96E49C4A-E4FC-4756-A079-45C5CF7A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5070475"/>
            <a:ext cx="2814638" cy="1368425"/>
          </a:xfrm>
          <a:prstGeom prst="homePlate">
            <a:avLst>
              <a:gd name="adj" fmla="val 4132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Безвозмездные поступления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/>
              <a:t>3 908 240 тыс</a:t>
            </a:r>
            <a:r>
              <a:rPr lang="ru-RU" altLang="ru-RU" sz="1800" b="1" dirty="0"/>
              <a:t>. руб.</a:t>
            </a:r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xmlns="" id="{1A179B67-5BED-44C2-AE90-686683AF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203575"/>
            <a:ext cx="2754313" cy="1368425"/>
          </a:xfrm>
          <a:prstGeom prst="homePlate">
            <a:avLst>
              <a:gd name="adj" fmla="val 4132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490 051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xmlns="" id="{AD2B5560-EA92-4247-8E08-2FDE67787A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2779713"/>
            <a:ext cx="3128963" cy="669925"/>
          </a:xfrm>
          <a:prstGeom prst="homePlate">
            <a:avLst>
              <a:gd name="adj" fmla="val 9765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Образование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3 312 383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xmlns="" id="{E61B0F44-9E93-4656-9FDA-F49FD7266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8445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xmlns="" id="{E03DE91C-31A8-473D-B074-FE4F40F5A22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930400"/>
            <a:ext cx="3136900" cy="725488"/>
          </a:xfrm>
          <a:prstGeom prst="homePlate">
            <a:avLst>
              <a:gd name="adj" fmla="val 9448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Жилищно-коммунальное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463 356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4" name="AutoShape 18">
            <a:extLst>
              <a:ext uri="{FF2B5EF4-FFF2-40B4-BE49-F238E27FC236}">
                <a16:creationId xmlns:a16="http://schemas.microsoft.com/office/drawing/2014/main" xmlns="" id="{22136CB7-3552-4CA6-9BC5-0EE7580826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4298950"/>
            <a:ext cx="3148012" cy="661988"/>
          </a:xfrm>
          <a:prstGeom prst="homePlate">
            <a:avLst>
              <a:gd name="adj" fmla="val 9605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Социальная политика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1 378 519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5" name="AutoShape 19">
            <a:extLst>
              <a:ext uri="{FF2B5EF4-FFF2-40B4-BE49-F238E27FC236}">
                <a16:creationId xmlns:a16="http://schemas.microsoft.com/office/drawing/2014/main" xmlns="" id="{9243F5D6-791C-4837-B4F8-B43FC93A5C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3560763"/>
            <a:ext cx="3128962" cy="639762"/>
          </a:xfrm>
          <a:prstGeom prst="homePlate">
            <a:avLst>
              <a:gd name="adj" fmla="val 9960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Культура и кинематография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372 639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6" name="AutoShape 20">
            <a:extLst>
              <a:ext uri="{FF2B5EF4-FFF2-40B4-BE49-F238E27FC236}">
                <a16:creationId xmlns:a16="http://schemas.microsoft.com/office/drawing/2014/main" xmlns="" id="{3EDFC390-152D-4E7D-AD15-2AB12618D3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144588"/>
            <a:ext cx="3154363" cy="654050"/>
          </a:xfrm>
          <a:prstGeom prst="homePlate">
            <a:avLst>
              <a:gd name="adj" fmla="val 10250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Дорожное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689 188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7" name="AutoShape 21">
            <a:extLst>
              <a:ext uri="{FF2B5EF4-FFF2-40B4-BE49-F238E27FC236}">
                <a16:creationId xmlns:a16="http://schemas.microsoft.com/office/drawing/2014/main" xmlns="" id="{4451094C-3904-4EA9-995B-114615E7F6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5070475"/>
            <a:ext cx="3154363" cy="677863"/>
          </a:xfrm>
          <a:prstGeom prst="homePlate">
            <a:avLst>
              <a:gd name="adj" fmla="val 103042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Физическая культура и спорт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151 209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8EB16319-8AE8-4877-82C9-87A3C01BFE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19850" y="5829300"/>
            <a:ext cx="3178175" cy="598487"/>
          </a:xfrm>
          <a:prstGeom prst="homePlate">
            <a:avLst>
              <a:gd name="adj" fmla="val 1096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Другие расходы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642 317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5" grpId="0" animBg="1"/>
      <p:bldP spid="14346" grpId="0" animBg="1"/>
      <p:bldP spid="143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1440CCA-A2CA-4087-8424-18856C722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0" y="39688"/>
            <a:ext cx="8915400" cy="908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Основные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параметры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бюджета Старооскольского городского округа 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2019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год </a:t>
            </a:r>
          </a:p>
        </p:txBody>
      </p:sp>
      <p:sp>
        <p:nvSpPr>
          <p:cNvPr id="39939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1AE20BCF-BE53-4561-9895-899B219DA92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defTabSz="912813"/>
              <a:t>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xmlns="" id="{982470B8-459C-45E1-B0EA-FE855197A9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32250" y="2395538"/>
            <a:ext cx="1728787" cy="3125788"/>
          </a:xfrm>
          <a:prstGeom prst="upDownArrowCallout">
            <a:avLst>
              <a:gd name="adj1" fmla="val 25000"/>
              <a:gd name="adj2" fmla="val 25000"/>
              <a:gd name="adj3" fmla="val 16919"/>
              <a:gd name="adj4" fmla="val 5000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БЮДЖЕТ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xmlns="" id="{F9DDF5AA-6D56-4915-82CF-165D79C2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09713"/>
            <a:ext cx="2338387" cy="136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Доходы бюджета – 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6 113 489 тыс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xmlns="" id="{30BA7AA4-2645-4050-B2C8-D207C113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5087938"/>
            <a:ext cx="2338387" cy="14398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Расходы бюджета –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6 326 956</a:t>
            </a:r>
            <a:endParaRPr lang="ru-RU" altLang="ru-RU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xmlns="" id="{6663DA97-F15B-4A10-A50E-BE7BCFA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1393825"/>
            <a:ext cx="2670175" cy="1368425"/>
          </a:xfrm>
          <a:prstGeom prst="homePlate">
            <a:avLst>
              <a:gd name="adj" fmla="val 41299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2 410 729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xmlns="" id="{96E49C4A-E4FC-4756-A079-45C5CF7A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5070475"/>
            <a:ext cx="2814638" cy="1368425"/>
          </a:xfrm>
          <a:prstGeom prst="homePlate">
            <a:avLst>
              <a:gd name="adj" fmla="val 4132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</a:rPr>
              <a:t>Безвозмездные поступления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prstClr val="black"/>
                </a:solidFill>
              </a:rPr>
              <a:t>3 233 592 </a:t>
            </a:r>
            <a:r>
              <a:rPr lang="ru-RU" altLang="ru-RU" sz="1800" b="1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xmlns="" id="{1A179B67-5BED-44C2-AE90-686683AF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203575"/>
            <a:ext cx="2754313" cy="1368425"/>
          </a:xfrm>
          <a:prstGeom prst="homePlate">
            <a:avLst>
              <a:gd name="adj" fmla="val 4132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469 168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xmlns="" id="{AD2B5560-EA92-4247-8E08-2FDE67787A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2779713"/>
            <a:ext cx="3128963" cy="669925"/>
          </a:xfrm>
          <a:prstGeom prst="homePlate">
            <a:avLst>
              <a:gd name="adj" fmla="val 9765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Образование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3 329 970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xmlns="" id="{E61B0F44-9E93-4656-9FDA-F49FD7266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8445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xmlns="" id="{E03DE91C-31A8-473D-B074-FE4F40F5A22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930400"/>
            <a:ext cx="3136900" cy="725488"/>
          </a:xfrm>
          <a:prstGeom prst="homePlate">
            <a:avLst>
              <a:gd name="adj" fmla="val 9448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Жилищно-коммунальное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444 804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54" name="AutoShape 18">
            <a:extLst>
              <a:ext uri="{FF2B5EF4-FFF2-40B4-BE49-F238E27FC236}">
                <a16:creationId xmlns:a16="http://schemas.microsoft.com/office/drawing/2014/main" xmlns="" id="{22136CB7-3552-4CA6-9BC5-0EE7580826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4298950"/>
            <a:ext cx="3148012" cy="661988"/>
          </a:xfrm>
          <a:prstGeom prst="homePlate">
            <a:avLst>
              <a:gd name="adj" fmla="val 9605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Социальная политика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1 324 322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55" name="AutoShape 19">
            <a:extLst>
              <a:ext uri="{FF2B5EF4-FFF2-40B4-BE49-F238E27FC236}">
                <a16:creationId xmlns:a16="http://schemas.microsoft.com/office/drawing/2014/main" xmlns="" id="{9243F5D6-791C-4837-B4F8-B43FC93A5C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3560763"/>
            <a:ext cx="3128962" cy="639762"/>
          </a:xfrm>
          <a:prstGeom prst="homePlate">
            <a:avLst>
              <a:gd name="adj" fmla="val 9960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Культура и кинематография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333 483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56" name="AutoShape 20">
            <a:extLst>
              <a:ext uri="{FF2B5EF4-FFF2-40B4-BE49-F238E27FC236}">
                <a16:creationId xmlns:a16="http://schemas.microsoft.com/office/drawing/2014/main" xmlns="" id="{3EDFC390-152D-4E7D-AD15-2AB12618D3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144588"/>
            <a:ext cx="3154363" cy="654050"/>
          </a:xfrm>
          <a:prstGeom prst="homePlate">
            <a:avLst>
              <a:gd name="adj" fmla="val 10250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Дорожное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128 602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7" name="AutoShape 21">
            <a:extLst>
              <a:ext uri="{FF2B5EF4-FFF2-40B4-BE49-F238E27FC236}">
                <a16:creationId xmlns:a16="http://schemas.microsoft.com/office/drawing/2014/main" xmlns="" id="{4451094C-3904-4EA9-995B-114615E7F6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5070475"/>
            <a:ext cx="3154363" cy="677863"/>
          </a:xfrm>
          <a:prstGeom prst="homePlate">
            <a:avLst>
              <a:gd name="adj" fmla="val 103042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Физическая культура и спорт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142 759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8EB16319-8AE8-4877-82C9-87A3C01BFE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5843588"/>
            <a:ext cx="3178175" cy="598487"/>
          </a:xfrm>
          <a:prstGeom prst="homePlate">
            <a:avLst>
              <a:gd name="adj" fmla="val 1096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Другие расходы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623 016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5" grpId="0" animBg="1"/>
      <p:bldP spid="14346" grpId="0" animBg="1"/>
      <p:bldP spid="14347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Легкий дым">
  <a:themeElements>
    <a:clrScheme name="Другая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E5EBB0"/>
      </a:accent4>
      <a:accent5>
        <a:srgbClr val="2A4F1C"/>
      </a:accent5>
      <a:accent6>
        <a:srgbClr val="455C19"/>
      </a:accent6>
      <a:hlink>
        <a:srgbClr val="6B9F25"/>
      </a:hlink>
      <a:folHlink>
        <a:srgbClr val="FBC583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19334</TotalTime>
  <Words>7383</Words>
  <Application>Microsoft Office PowerPoint</Application>
  <PresentationFormat>Лист A4 (210x297 мм)</PresentationFormat>
  <Paragraphs>1069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HDOfficeLightV0</vt:lpstr>
      <vt:lpstr>1_HDOfficeLightV0</vt:lpstr>
      <vt:lpstr>2_HDOfficeLightV0</vt:lpstr>
      <vt:lpstr>3_HDOfficeLightV0</vt:lpstr>
      <vt:lpstr>4_HDOfficeLightV0</vt:lpstr>
      <vt:lpstr>5_HDOfficeLightV0</vt:lpstr>
      <vt:lpstr>6_HDOfficeLightV0</vt:lpstr>
      <vt:lpstr>Легкий дым</vt:lpstr>
      <vt:lpstr>Слайд 1</vt:lpstr>
      <vt:lpstr>Слайд 2</vt:lpstr>
      <vt:lpstr>Что такое бюджет?</vt:lpstr>
      <vt:lpstr>Какие бывают бюджеты?</vt:lpstr>
      <vt:lpstr>Основы составления проекта бюджета Старооскольского городского округа</vt:lpstr>
      <vt:lpstr>Основные показатели социально – экономического развития Старооскольского городского округа</vt:lpstr>
      <vt:lpstr>Основные параметры бюджета Старооскольского  городского округа на  2018 год и на плановый период 2019-2020 годов</vt:lpstr>
      <vt:lpstr>Основные параметры бюджета Старооскольского городского округа на 2018 год </vt:lpstr>
      <vt:lpstr>Основные параметры бюджета Старооскольского городского округа на 2019 год </vt:lpstr>
      <vt:lpstr>Основные параметры бюджета Старооскольского городского округа на 2020 год </vt:lpstr>
      <vt:lpstr>Доходы бюджета Старооскольского городского округа</vt:lpstr>
      <vt:lpstr>Межбюджетные трансферты (безвозмездные поступления) </vt:lpstr>
      <vt:lpstr>Доходная часть бюджета Старооскольского городского округа на 2018 год</vt:lpstr>
      <vt:lpstr>Доходная часть бюджета Старооскольского городского округа на 2019 год</vt:lpstr>
      <vt:lpstr>Доходная часть бюджета Старооскольского городского округа на 2020 год</vt:lpstr>
      <vt:lpstr>Расходы бюджета Старооскольского городского округа  на 2018 год и на плановый период 2019-2020 годов</vt:lpstr>
      <vt:lpstr>Структура расходной части бюджета Старооскольского городского округа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Расходы бюджета Старооскольского городского округа на образование в 2018-2020 годах </vt:lpstr>
      <vt:lpstr>   </vt:lpstr>
      <vt:lpstr>Расходы бюджета Старооскольского городского округа в 2017 году и на плановый период 2018-2019 годов на культуру </vt:lpstr>
      <vt:lpstr>   </vt:lpstr>
      <vt:lpstr>Расходы бюджета Старооскольского городского округа в 2018 году и на плановый период 2019-2020 годов на социальную политику</vt:lpstr>
      <vt:lpstr>   </vt:lpstr>
      <vt:lpstr>Расходы бюджета Старооскольского городского округа на национальную экономику на 2018 год и на плановый период 2019-2020 годов</vt:lpstr>
      <vt:lpstr>Расходы бюджета Старооскольского городского округа в 2018 году и на плановый период 2019 - 2020 годов на дорожное хозяйство</vt:lpstr>
      <vt:lpstr>Слайд 45</vt:lpstr>
      <vt:lpstr>Расходы бюджета Старооскольского городского округа в 2018 году и на плановый период 2019-2020 годов на жилищно-коммунальное хозяйство</vt:lpstr>
      <vt:lpstr>Слайд 47</vt:lpstr>
      <vt:lpstr>Расходы бюджета Старооскольского городского округа в 2018 году и на плановый период 2019-2020 годов на организацию транспортного обслуживания населения</vt:lpstr>
      <vt:lpstr>Слайд 49</vt:lpstr>
      <vt:lpstr>Слайд 50</vt:lpstr>
      <vt:lpstr>Слайд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</dc:title>
  <dc:creator>user</dc:creator>
  <cp:lastModifiedBy>skrypova</cp:lastModifiedBy>
  <cp:revision>1302</cp:revision>
  <cp:lastPrinted>2017-07-25T08:18:49Z</cp:lastPrinted>
  <dcterms:created xsi:type="dcterms:W3CDTF">2013-10-23T10:56:41Z</dcterms:created>
  <dcterms:modified xsi:type="dcterms:W3CDTF">2018-08-28T11:56:42Z</dcterms:modified>
</cp:coreProperties>
</file>