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02" r:id="rId16"/>
    <p:sldId id="303" r:id="rId17"/>
    <p:sldId id="269" r:id="rId18"/>
    <p:sldId id="270" r:id="rId19"/>
    <p:sldId id="271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80" autoAdjust="0"/>
  </p:normalViewPr>
  <p:slideViewPr>
    <p:cSldViewPr>
      <p:cViewPr varScale="1">
        <p:scale>
          <a:sx n="99" d="100"/>
          <a:sy n="99" d="100"/>
        </p:scale>
        <p:origin x="96" y="21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819150"/>
            <a:ext cx="5837238" cy="40401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72968" y="5117806"/>
            <a:ext cx="6183380" cy="48482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2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54315" cy="5383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nos"/>
              </a:rPr>
              <a:t> </a:t>
            </a:r>
          </a:p>
        </p:txBody>
      </p:sp>
      <p:sp>
        <p:nvSpPr>
          <p:cNvPr id="267" name="PlaceHolder 4"/>
          <p:cNvSpPr>
            <a:spLocks noGrp="1"/>
          </p:cNvSpPr>
          <p:nvPr>
            <p:ph type="dt"/>
          </p:nvPr>
        </p:nvSpPr>
        <p:spPr>
          <a:xfrm>
            <a:off x="4375002" y="0"/>
            <a:ext cx="3354315" cy="53837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nos"/>
              </a:rPr>
              <a:t> </a:t>
            </a:r>
          </a:p>
        </p:txBody>
      </p:sp>
      <p:sp>
        <p:nvSpPr>
          <p:cNvPr id="268" name="PlaceHolder 5"/>
          <p:cNvSpPr>
            <a:spLocks noGrp="1"/>
          </p:cNvSpPr>
          <p:nvPr>
            <p:ph type="ftr"/>
          </p:nvPr>
        </p:nvSpPr>
        <p:spPr>
          <a:xfrm>
            <a:off x="0" y="10235974"/>
            <a:ext cx="3354315" cy="5383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nos"/>
              </a:rPr>
              <a:t> </a:t>
            </a:r>
          </a:p>
        </p:txBody>
      </p:sp>
      <p:sp>
        <p:nvSpPr>
          <p:cNvPr id="269" name="PlaceHolder 6"/>
          <p:cNvSpPr>
            <a:spLocks noGrp="1"/>
          </p:cNvSpPr>
          <p:nvPr>
            <p:ph type="sldNum"/>
          </p:nvPr>
        </p:nvSpPr>
        <p:spPr>
          <a:xfrm>
            <a:off x="4375002" y="10235974"/>
            <a:ext cx="3354315" cy="5383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7CE89FB-6BAA-4C04-BEA7-18D66D25DA35}" type="slidenum">
              <a:rPr lang="ru-RU" sz="1400" b="0" strike="noStrike" spc="-1">
                <a:latin typeface="Tinos"/>
              </a:rPr>
              <a:pPr algn="r"/>
              <a:t>‹#›</a:t>
            </a:fld>
            <a:endParaRPr lang="ru-RU" sz="1400" b="0" strike="noStrike" spc="-1">
              <a:latin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373841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819150"/>
            <a:ext cx="5834062" cy="40386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7CE89FB-6BAA-4C04-BEA7-18D66D25DA35}" type="slidenum">
              <a:rPr lang="ru-RU" sz="1400" spc="-1">
                <a:latin typeface="Tinos"/>
              </a:rPr>
              <a:pPr algn="r"/>
              <a:t>24</a:t>
            </a:fld>
            <a:endParaRPr lang="ru-RU" sz="1400" spc="-1">
              <a:latin typeface="Tinos"/>
            </a:endParaRPr>
          </a:p>
        </p:txBody>
      </p:sp>
    </p:spTree>
    <p:extLst>
      <p:ext uri="{BB962C8B-B14F-4D97-AF65-F5344CB8AC3E}">
        <p14:creationId xmlns:p14="http://schemas.microsoft.com/office/powerpoint/2010/main" val="391894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6125"/>
            <a:ext cx="5375275" cy="3721100"/>
          </a:xfrm>
          <a:prstGeom prst="rect">
            <a:avLst/>
          </a:prstGeom>
        </p:spPr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679844" y="4715477"/>
            <a:ext cx="5437649" cy="44658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XO Oriel"/>
            </a:endParaRPr>
          </a:p>
        </p:txBody>
      </p:sp>
      <p:sp>
        <p:nvSpPr>
          <p:cNvPr id="890" name="CustomShape 3"/>
          <p:cNvSpPr/>
          <p:nvPr/>
        </p:nvSpPr>
        <p:spPr>
          <a:xfrm>
            <a:off x="3849383" y="9428415"/>
            <a:ext cx="2945746" cy="49592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589" tIns="45612" rIns="91589" bIns="45612" anchor="b">
            <a:noAutofit/>
          </a:bodyPr>
          <a:lstStyle/>
          <a:p>
            <a:pPr algn="r">
              <a:lnSpc>
                <a:spcPct val="100000"/>
              </a:lnSpc>
            </a:pPr>
            <a:fld id="{4FDE25D8-6644-4DE5-B81E-55BB7FB9569E}" type="slidenum">
              <a:rPr lang="ru-RU" sz="1200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39</a:t>
            </a:fld>
            <a:endParaRPr lang="ru-RU" sz="1200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88877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14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-34920" y="4321080"/>
            <a:ext cx="1512000" cy="780480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2107440" y="691560"/>
            <a:ext cx="71377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80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0" y="710640"/>
            <a:ext cx="1470960" cy="5072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133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146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28"/>
          <p:cNvSpPr/>
          <p:nvPr/>
        </p:nvSpPr>
        <p:spPr>
          <a:xfrm flipV="1">
            <a:off x="0" y="710640"/>
            <a:ext cx="1470960" cy="5072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29"/>
          <p:cNvSpPr>
            <a:spLocks noGrp="1"/>
          </p:cNvSpPr>
          <p:nvPr>
            <p:ph type="title"/>
          </p:nvPr>
        </p:nvSpPr>
        <p:spPr>
          <a:xfrm>
            <a:off x="2107440" y="691560"/>
            <a:ext cx="71377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1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199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1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212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28"/>
          <p:cNvSpPr/>
          <p:nvPr/>
        </p:nvSpPr>
        <p:spPr>
          <a:xfrm flipV="1">
            <a:off x="0" y="710640"/>
            <a:ext cx="1470960" cy="5072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PlaceHolder 29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7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07880" y="-28440"/>
            <a:ext cx="8998920" cy="300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	Бюджет для граждан </a:t>
            </a:r>
            <a:endParaRPr lang="ru-RU" sz="4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Старооскольского 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городского округа на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 </a:t>
            </a:r>
            <a:r>
              <a:rPr lang="ru-RU" sz="32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 </a:t>
            </a: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 и плановый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 период </a:t>
            </a:r>
            <a:r>
              <a:rPr lang="ru-RU" sz="32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2024-2025 </a:t>
            </a: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-706320" y="6413400"/>
            <a:ext cx="6933600" cy="1751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2" name="Picture 10"/>
          <p:cNvPicPr/>
          <p:nvPr/>
        </p:nvPicPr>
        <p:blipFill>
          <a:blip r:embed="rId2" cstate="print"/>
          <a:stretch/>
        </p:blipFill>
        <p:spPr>
          <a:xfrm>
            <a:off x="1619280" y="2984400"/>
            <a:ext cx="7187400" cy="344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200472" y="108000"/>
            <a:ext cx="9705528" cy="39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5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Межбюджетные трансферты (безвозмездные поступления)</a:t>
            </a:r>
            <a:r>
              <a:rPr lang="ru-RU" sz="225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/>
                <a:ea typeface="DejaVu Sans"/>
              </a:rPr>
              <a:t> </a:t>
            </a:r>
            <a:endParaRPr lang="ru-RU" sz="225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1622520" y="548680"/>
            <a:ext cx="7436880" cy="678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Межбюджетные трансферты (безвозмездные поступления)</a:t>
            </a:r>
            <a:r>
              <a:rPr lang="ru-RU" b="0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-</a:t>
            </a:r>
            <a:r>
              <a:rPr lang="ru-RU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3629FFB-7A62-46D4-A20A-BA1173D993A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88" name="Line 4"/>
          <p:cNvSpPr/>
          <p:nvPr/>
        </p:nvSpPr>
        <p:spPr>
          <a:xfrm>
            <a:off x="350640" y="52704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5"/>
          <p:cNvSpPr/>
          <p:nvPr/>
        </p:nvSpPr>
        <p:spPr>
          <a:xfrm>
            <a:off x="852480" y="2470320"/>
            <a:ext cx="6981120" cy="352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6"/>
          <p:cNvSpPr/>
          <p:nvPr/>
        </p:nvSpPr>
        <p:spPr>
          <a:xfrm>
            <a:off x="3749760" y="1498680"/>
            <a:ext cx="2340720" cy="10962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Формы межбюджетных трансфертов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1" name="CustomShape 7"/>
          <p:cNvSpPr/>
          <p:nvPr/>
        </p:nvSpPr>
        <p:spPr>
          <a:xfrm>
            <a:off x="330120" y="3573016"/>
            <a:ext cx="2801160" cy="26121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92" name="CustomShape 8"/>
          <p:cNvSpPr/>
          <p:nvPr/>
        </p:nvSpPr>
        <p:spPr>
          <a:xfrm>
            <a:off x="3436920" y="3573016"/>
            <a:ext cx="3198240" cy="322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Субвенции - бюджетные средства, предоставляемые бюджету другого уровня бюджетной системы РФ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393" name="CustomShape 9"/>
          <p:cNvSpPr/>
          <p:nvPr/>
        </p:nvSpPr>
        <p:spPr>
          <a:xfrm>
            <a:off x="6896160" y="3573016"/>
            <a:ext cx="2728080" cy="2607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Субсидии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94" name="CustomShape 10"/>
          <p:cNvSpPr/>
          <p:nvPr/>
        </p:nvSpPr>
        <p:spPr>
          <a:xfrm rot="7897200">
            <a:off x="1496160" y="2260440"/>
            <a:ext cx="1956600" cy="72144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95" name="CustomShape 11"/>
          <p:cNvSpPr/>
          <p:nvPr/>
        </p:nvSpPr>
        <p:spPr>
          <a:xfrm>
            <a:off x="4575240" y="2792520"/>
            <a:ext cx="766080" cy="635760"/>
          </a:xfrm>
          <a:prstGeom prst="downArrow">
            <a:avLst>
              <a:gd name="adj1" fmla="val 50000"/>
              <a:gd name="adj2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96" name="CustomShape 12"/>
          <p:cNvSpPr/>
          <p:nvPr/>
        </p:nvSpPr>
        <p:spPr>
          <a:xfrm rot="2313000">
            <a:off x="6397560" y="2377800"/>
            <a:ext cx="2189880" cy="60876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723960" y="-27384"/>
            <a:ext cx="891468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Доходная часть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557360" y="1011240"/>
            <a:ext cx="6552360" cy="391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Общий объем – </a:t>
            </a:r>
            <a:r>
              <a:rPr lang="ru-RU" sz="1800" b="1" strike="noStrike" spc="-1" dirty="0" smtClean="0">
                <a:solidFill>
                  <a:schemeClr val="bg1"/>
                </a:solidFill>
                <a:latin typeface="Times New Roman"/>
                <a:ea typeface="DejaVu Sans"/>
              </a:rPr>
              <a:t>10 738 526,2 </a:t>
            </a: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272480" y="1644480"/>
            <a:ext cx="2964600" cy="559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3 419 212,0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3440832" y="1638360"/>
            <a:ext cx="2964600" cy="542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Неналоговые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533 526,0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6591912" y="1623960"/>
            <a:ext cx="3130920" cy="79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Безвозмездные перечисления 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6 785 788,2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3" name="CustomShape 7"/>
          <p:cNvSpPr/>
          <p:nvPr/>
        </p:nvSpPr>
        <p:spPr>
          <a:xfrm>
            <a:off x="272480" y="5445224"/>
            <a:ext cx="296460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имущество физических лиц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262 195,0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4" name="CustomShape 8"/>
          <p:cNvSpPr/>
          <p:nvPr/>
        </p:nvSpPr>
        <p:spPr>
          <a:xfrm>
            <a:off x="272480" y="4653136"/>
            <a:ext cx="2964600" cy="71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64 836,0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5" name="CustomShape 9"/>
          <p:cNvSpPr/>
          <p:nvPr/>
        </p:nvSpPr>
        <p:spPr>
          <a:xfrm>
            <a:off x="3441504" y="414908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– 10 079,0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6" name="CustomShape 10"/>
          <p:cNvSpPr/>
          <p:nvPr/>
        </p:nvSpPr>
        <p:spPr>
          <a:xfrm>
            <a:off x="3441504" y="3470472"/>
            <a:ext cx="2964600" cy="606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Плата за негативное воздействие на окружающую среду –                           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59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569,0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7" name="CustomShape 11"/>
          <p:cNvSpPr/>
          <p:nvPr/>
        </p:nvSpPr>
        <p:spPr>
          <a:xfrm>
            <a:off x="3441552" y="6165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Прочие неналоговые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доходы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1 500,0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3441504" y="486916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24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000 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9" name="CustomShape 13"/>
          <p:cNvSpPr/>
          <p:nvPr/>
        </p:nvSpPr>
        <p:spPr>
          <a:xfrm>
            <a:off x="6668232" y="5357880"/>
            <a:ext cx="2964600" cy="1240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Иные межбюджетные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трансферты – </a:t>
            </a:r>
            <a:r>
              <a:rPr lang="ru-RU" sz="14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14 955,0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0" name="CustomShape 14"/>
          <p:cNvSpPr/>
          <p:nvPr/>
        </p:nvSpPr>
        <p:spPr>
          <a:xfrm>
            <a:off x="6668232" y="3861048"/>
            <a:ext cx="2964600" cy="1294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5 483 819,2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2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21"/>
          <p:cNvSpPr/>
          <p:nvPr/>
        </p:nvSpPr>
        <p:spPr>
          <a:xfrm>
            <a:off x="8024760" y="24285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23"/>
          <p:cNvSpPr/>
          <p:nvPr/>
        </p:nvSpPr>
        <p:spPr>
          <a:xfrm>
            <a:off x="272480" y="5918720"/>
            <a:ext cx="2964600" cy="39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Земельный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1 498 908,0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0" name="CustomShape 24"/>
          <p:cNvSpPr/>
          <p:nvPr/>
        </p:nvSpPr>
        <p:spPr>
          <a:xfrm>
            <a:off x="272480" y="4154888"/>
            <a:ext cx="298224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Единый сельскохозяйственный налог – </a:t>
            </a:r>
            <a:r>
              <a:rPr lang="ru-RU" sz="1200" b="1" spc="-1" dirty="0">
                <a:solidFill>
                  <a:srgbClr val="003B3A"/>
                </a:solidFill>
                <a:latin typeface="Century Gothic"/>
                <a:ea typeface="DejaVu Sans"/>
              </a:rPr>
              <a:t>6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 476,0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25"/>
          <p:cNvSpPr/>
          <p:nvPr/>
        </p:nvSpPr>
        <p:spPr>
          <a:xfrm>
            <a:off x="272480" y="3356992"/>
            <a:ext cx="2958480" cy="700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Налог, взимаемый в связи с применением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упрощенной системы налогообложения – </a:t>
            </a:r>
            <a:br>
              <a:rPr lang="ru-RU" sz="1200" b="1" spc="-1" dirty="0" smtClean="0">
                <a:solidFill>
                  <a:srgbClr val="003B3A"/>
                </a:solidFill>
                <a:latin typeface="Century Gothic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82 416,0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2" name="CustomShape 26"/>
          <p:cNvSpPr/>
          <p:nvPr/>
        </p:nvSpPr>
        <p:spPr>
          <a:xfrm>
            <a:off x="272480" y="2852936"/>
            <a:ext cx="2964600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Акцизы по подакцизным товарам (продукции) –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50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 328,0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27"/>
          <p:cNvSpPr/>
          <p:nvPr/>
        </p:nvSpPr>
        <p:spPr>
          <a:xfrm>
            <a:off x="3441504" y="2348880"/>
            <a:ext cx="2964600" cy="100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427 985,0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28"/>
          <p:cNvSpPr/>
          <p:nvPr/>
        </p:nvSpPr>
        <p:spPr>
          <a:xfrm>
            <a:off x="272480" y="6381328"/>
            <a:ext cx="2972520" cy="375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35 706,0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29"/>
          <p:cNvSpPr/>
          <p:nvPr/>
        </p:nvSpPr>
        <p:spPr>
          <a:xfrm>
            <a:off x="3441552" y="5589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Штрафы, санкции, возмещение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ущерба – 10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393,0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272520" y="2349000"/>
            <a:ext cx="2964600" cy="45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1 418 347,0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11" name="CustomShape 15"/>
          <p:cNvSpPr/>
          <p:nvPr/>
        </p:nvSpPr>
        <p:spPr>
          <a:xfrm>
            <a:off x="6668232" y="2636912"/>
            <a:ext cx="2964600" cy="1018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Субсидии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887 014,0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723960" y="-27384"/>
            <a:ext cx="891468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Доходная часть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557360" y="1011240"/>
            <a:ext cx="6552360" cy="391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Общий объем – </a:t>
            </a:r>
            <a:r>
              <a:rPr lang="ru-RU" sz="1800" b="1" strike="noStrike" spc="-1" dirty="0" smtClean="0">
                <a:solidFill>
                  <a:schemeClr val="bg1"/>
                </a:solidFill>
                <a:latin typeface="Times New Roman"/>
                <a:ea typeface="DejaVu Sans"/>
              </a:rPr>
              <a:t>10 530 488,3тыс</a:t>
            </a: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272480" y="1644480"/>
            <a:ext cx="2964600" cy="559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3 620 535,0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3440832" y="1638360"/>
            <a:ext cx="2964600" cy="542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Неналоговые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497 381,0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6591912" y="1623960"/>
            <a:ext cx="3130920" cy="79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Безвозмездные перечисления 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6 400 263,3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3" name="CustomShape 7"/>
          <p:cNvSpPr/>
          <p:nvPr/>
        </p:nvSpPr>
        <p:spPr>
          <a:xfrm>
            <a:off x="272480" y="5445224"/>
            <a:ext cx="296460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имущество физических лиц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270 007,0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4" name="CustomShape 8"/>
          <p:cNvSpPr/>
          <p:nvPr/>
        </p:nvSpPr>
        <p:spPr>
          <a:xfrm>
            <a:off x="272480" y="4653136"/>
            <a:ext cx="2964600" cy="71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67 429,0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5" name="CustomShape 9"/>
          <p:cNvSpPr/>
          <p:nvPr/>
        </p:nvSpPr>
        <p:spPr>
          <a:xfrm>
            <a:off x="3441504" y="414908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– 10 372,0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6" name="CustomShape 10"/>
          <p:cNvSpPr/>
          <p:nvPr/>
        </p:nvSpPr>
        <p:spPr>
          <a:xfrm>
            <a:off x="3441504" y="3470472"/>
            <a:ext cx="2964600" cy="606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Плата за негативное воздействие на окружающую среду –                           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61 952,0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7" name="CustomShape 11"/>
          <p:cNvSpPr/>
          <p:nvPr/>
        </p:nvSpPr>
        <p:spPr>
          <a:xfrm>
            <a:off x="3441552" y="6165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Прочие неналоговые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доходы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1 500,0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3441504" y="486916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16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000 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9" name="CustomShape 13"/>
          <p:cNvSpPr/>
          <p:nvPr/>
        </p:nvSpPr>
        <p:spPr>
          <a:xfrm>
            <a:off x="6668232" y="5357880"/>
            <a:ext cx="2964600" cy="1240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Иные межбюджетные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трансферты – 281 065,0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0" name="CustomShape 14"/>
          <p:cNvSpPr/>
          <p:nvPr/>
        </p:nvSpPr>
        <p:spPr>
          <a:xfrm>
            <a:off x="6668232" y="3861048"/>
            <a:ext cx="2964600" cy="1294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5 769 875,5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2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21"/>
          <p:cNvSpPr/>
          <p:nvPr/>
        </p:nvSpPr>
        <p:spPr>
          <a:xfrm>
            <a:off x="8024760" y="24285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23"/>
          <p:cNvSpPr/>
          <p:nvPr/>
        </p:nvSpPr>
        <p:spPr>
          <a:xfrm>
            <a:off x="272480" y="5918720"/>
            <a:ext cx="2964600" cy="39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Земельный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1 639 622,0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0" name="CustomShape 24"/>
          <p:cNvSpPr/>
          <p:nvPr/>
        </p:nvSpPr>
        <p:spPr>
          <a:xfrm>
            <a:off x="272480" y="4154888"/>
            <a:ext cx="298224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Единый сельскохозяйственный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6 735,0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25"/>
          <p:cNvSpPr/>
          <p:nvPr/>
        </p:nvSpPr>
        <p:spPr>
          <a:xfrm>
            <a:off x="272480" y="3356992"/>
            <a:ext cx="2958480" cy="700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Налог, взимаемый в связи с применением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упрощенной системы налогообложения – </a:t>
            </a:r>
            <a:br>
              <a:rPr lang="ru-RU" sz="1200" b="1" spc="-1" dirty="0" smtClean="0">
                <a:solidFill>
                  <a:srgbClr val="003B3A"/>
                </a:solidFill>
                <a:latin typeface="Century Gothic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70 230,0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2" name="CustomShape 26"/>
          <p:cNvSpPr/>
          <p:nvPr/>
        </p:nvSpPr>
        <p:spPr>
          <a:xfrm>
            <a:off x="272480" y="2852936"/>
            <a:ext cx="2964600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Акцизы по подакцизным товарам (продукции) –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51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 790,0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27"/>
          <p:cNvSpPr/>
          <p:nvPr/>
        </p:nvSpPr>
        <p:spPr>
          <a:xfrm>
            <a:off x="3441504" y="2348880"/>
            <a:ext cx="2964600" cy="100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409 057,0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28"/>
          <p:cNvSpPr/>
          <p:nvPr/>
        </p:nvSpPr>
        <p:spPr>
          <a:xfrm>
            <a:off x="272480" y="6381328"/>
            <a:ext cx="2972520" cy="375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37 134,0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29"/>
          <p:cNvSpPr/>
          <p:nvPr/>
        </p:nvSpPr>
        <p:spPr>
          <a:xfrm>
            <a:off x="3441552" y="5589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Штрафы, санкции, возмещение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ущерба –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10 809,0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272520" y="2349000"/>
            <a:ext cx="2964600" cy="45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1 477 588,0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11" name="CustomShape 15"/>
          <p:cNvSpPr/>
          <p:nvPr/>
        </p:nvSpPr>
        <p:spPr>
          <a:xfrm>
            <a:off x="6668232" y="2636912"/>
            <a:ext cx="2964600" cy="1018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Субсидии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349 322,8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723960" y="-27384"/>
            <a:ext cx="891468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Доходная часть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2025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557360" y="1011240"/>
            <a:ext cx="6552360" cy="391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Общий объем – </a:t>
            </a:r>
            <a:r>
              <a:rPr lang="ru-RU" sz="1800" b="1" strike="noStrike" spc="-1" dirty="0" smtClean="0">
                <a:solidFill>
                  <a:schemeClr val="bg1"/>
                </a:solidFill>
                <a:latin typeface="Times New Roman"/>
                <a:ea typeface="DejaVu Sans"/>
              </a:rPr>
              <a:t>10 446 949,3 </a:t>
            </a: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272480" y="1644480"/>
            <a:ext cx="2964600" cy="559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3 819 154,0 тыс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3440832" y="1638360"/>
            <a:ext cx="2964600" cy="542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Неналоговые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511 469,0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6591912" y="1623960"/>
            <a:ext cx="3130920" cy="79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Безвозмездные перечисления 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6 116 326,3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3" name="CustomShape 7"/>
          <p:cNvSpPr/>
          <p:nvPr/>
        </p:nvSpPr>
        <p:spPr>
          <a:xfrm>
            <a:off x="272480" y="5445224"/>
            <a:ext cx="296460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имущество физических лиц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280 807,0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4" name="CustomShape 8"/>
          <p:cNvSpPr/>
          <p:nvPr/>
        </p:nvSpPr>
        <p:spPr>
          <a:xfrm>
            <a:off x="272480" y="4653136"/>
            <a:ext cx="2964600" cy="71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70 126,0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5" name="CustomShape 9"/>
          <p:cNvSpPr/>
          <p:nvPr/>
        </p:nvSpPr>
        <p:spPr>
          <a:xfrm>
            <a:off x="3441504" y="414908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– 10 677,0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6" name="CustomShape 10"/>
          <p:cNvSpPr/>
          <p:nvPr/>
        </p:nvSpPr>
        <p:spPr>
          <a:xfrm>
            <a:off x="3441504" y="3470472"/>
            <a:ext cx="2964600" cy="606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Плата за негативное воздействие на окружающую среду –                           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64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430,0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7" name="CustomShape 11"/>
          <p:cNvSpPr/>
          <p:nvPr/>
        </p:nvSpPr>
        <p:spPr>
          <a:xfrm>
            <a:off x="3441552" y="6165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Прочие неналоговые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доходы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1 500,0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3441504" y="486916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16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000 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9" name="CustomShape 13"/>
          <p:cNvSpPr/>
          <p:nvPr/>
        </p:nvSpPr>
        <p:spPr>
          <a:xfrm>
            <a:off x="6668232" y="5357880"/>
            <a:ext cx="2964600" cy="1240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Иные межбюджетные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трансферты – 0,0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0" name="CustomShape 14"/>
          <p:cNvSpPr/>
          <p:nvPr/>
        </p:nvSpPr>
        <p:spPr>
          <a:xfrm>
            <a:off x="6668232" y="3861048"/>
            <a:ext cx="2964600" cy="1294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5 921 105,7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2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21"/>
          <p:cNvSpPr/>
          <p:nvPr/>
        </p:nvSpPr>
        <p:spPr>
          <a:xfrm>
            <a:off x="8024760" y="24285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23"/>
          <p:cNvSpPr/>
          <p:nvPr/>
        </p:nvSpPr>
        <p:spPr>
          <a:xfrm>
            <a:off x="272480" y="5918720"/>
            <a:ext cx="2964600" cy="39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Земельный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1 669 622,0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0" name="CustomShape 24"/>
          <p:cNvSpPr/>
          <p:nvPr/>
        </p:nvSpPr>
        <p:spPr>
          <a:xfrm>
            <a:off x="272480" y="4154888"/>
            <a:ext cx="298224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Единый сельскохозяйственный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7 004,0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25"/>
          <p:cNvSpPr/>
          <p:nvPr/>
        </p:nvSpPr>
        <p:spPr>
          <a:xfrm>
            <a:off x="272480" y="3356992"/>
            <a:ext cx="2958480" cy="700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Налог, взимаемый в связи с применением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упрощенной системы налогообложения – </a:t>
            </a:r>
            <a:br>
              <a:rPr lang="ru-RU" sz="1200" b="1" spc="-1" dirty="0" smtClean="0">
                <a:solidFill>
                  <a:srgbClr val="003B3A"/>
                </a:solidFill>
                <a:latin typeface="Century Gothic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67 562,0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2" name="CustomShape 26"/>
          <p:cNvSpPr/>
          <p:nvPr/>
        </p:nvSpPr>
        <p:spPr>
          <a:xfrm>
            <a:off x="272480" y="2852936"/>
            <a:ext cx="2964600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Акцизы по подакцизным товарам (продукции)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52 574,0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27"/>
          <p:cNvSpPr/>
          <p:nvPr/>
        </p:nvSpPr>
        <p:spPr>
          <a:xfrm>
            <a:off x="3441504" y="2348880"/>
            <a:ext cx="2964600" cy="100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407 621,0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28"/>
          <p:cNvSpPr/>
          <p:nvPr/>
        </p:nvSpPr>
        <p:spPr>
          <a:xfrm>
            <a:off x="272480" y="6381328"/>
            <a:ext cx="2972520" cy="375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38 619,0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29"/>
          <p:cNvSpPr/>
          <p:nvPr/>
        </p:nvSpPr>
        <p:spPr>
          <a:xfrm>
            <a:off x="3441552" y="5589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Штрафы, санкции, возмещение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ущерба –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11 241,0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272520" y="2349000"/>
            <a:ext cx="2964600" cy="45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1 632 840,0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11" name="CustomShape 15"/>
          <p:cNvSpPr/>
          <p:nvPr/>
        </p:nvSpPr>
        <p:spPr>
          <a:xfrm>
            <a:off x="6668232" y="2636912"/>
            <a:ext cx="2964600" cy="1018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Субсидии – </a:t>
            </a:r>
            <a:r>
              <a:rPr lang="ru-RU" sz="14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195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220,6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08DE9C-646A-40F1-975C-9D1B5F5FB5B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272480" y="12272"/>
            <a:ext cx="9632920" cy="46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</a:t>
            </a: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округа</a:t>
            </a:r>
            <a:b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</a:b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 </a:t>
            </a: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на </a:t>
            </a: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 </a:t>
            </a: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 и на плановый период </a:t>
            </a: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2024-2025 </a:t>
            </a: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</a:t>
            </a:r>
          </a:p>
        </p:txBody>
      </p:sp>
      <p:sp>
        <p:nvSpPr>
          <p:cNvPr id="484" name="CustomShape 3"/>
          <p:cNvSpPr/>
          <p:nvPr/>
        </p:nvSpPr>
        <p:spPr>
          <a:xfrm>
            <a:off x="1280592" y="836712"/>
            <a:ext cx="8424936" cy="65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1001"/>
              </a:spcBef>
            </a:pPr>
            <a:r>
              <a:rPr lang="ru-RU" b="1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бюджета – денежные средства, направляемые на финансовое обеспечение задач и функций государства и местного самоуправления. </a:t>
            </a:r>
          </a:p>
        </p:txBody>
      </p:sp>
      <p:sp>
        <p:nvSpPr>
          <p:cNvPr id="485" name="Line 4"/>
          <p:cNvSpPr/>
          <p:nvPr/>
        </p:nvSpPr>
        <p:spPr>
          <a:xfrm>
            <a:off x="357120" y="87624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5"/>
          <p:cNvSpPr/>
          <p:nvPr/>
        </p:nvSpPr>
        <p:spPr>
          <a:xfrm>
            <a:off x="3789360" y="1758960"/>
            <a:ext cx="2339280" cy="10962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chemeClr val="bg1"/>
                </a:solidFill>
                <a:latin typeface="Times New Roman"/>
                <a:ea typeface="DejaVu Sans"/>
              </a:rPr>
              <a:t>Расходы</a:t>
            </a:r>
            <a:endParaRPr lang="ru-RU" sz="1800" b="0" strike="noStrike" spc="-1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87" name="CustomShape 6"/>
          <p:cNvSpPr/>
          <p:nvPr/>
        </p:nvSpPr>
        <p:spPr>
          <a:xfrm>
            <a:off x="479520" y="3719520"/>
            <a:ext cx="2801160" cy="889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программные расходы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год-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10 712 298,7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88" name="CustomShape 7"/>
          <p:cNvSpPr/>
          <p:nvPr/>
        </p:nvSpPr>
        <p:spPr>
          <a:xfrm>
            <a:off x="3597120" y="3720960"/>
            <a:ext cx="2801160" cy="889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непрограммные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расходы –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год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420 570,3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89" name="CustomShape 8"/>
          <p:cNvSpPr/>
          <p:nvPr/>
        </p:nvSpPr>
        <p:spPr>
          <a:xfrm>
            <a:off x="6789600" y="3720960"/>
            <a:ext cx="2828160" cy="909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всего расходы –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-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11 132 869,0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490" name="CustomShape 9"/>
          <p:cNvSpPr/>
          <p:nvPr/>
        </p:nvSpPr>
        <p:spPr>
          <a:xfrm rot="7897200">
            <a:off x="1439640" y="2407320"/>
            <a:ext cx="1610640" cy="88200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91" name="CustomShape 10"/>
          <p:cNvSpPr/>
          <p:nvPr/>
        </p:nvSpPr>
        <p:spPr>
          <a:xfrm rot="2313000">
            <a:off x="6794640" y="2587320"/>
            <a:ext cx="1701000" cy="60876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92" name="CustomShape 11"/>
          <p:cNvSpPr/>
          <p:nvPr/>
        </p:nvSpPr>
        <p:spPr>
          <a:xfrm>
            <a:off x="4587480" y="2916720"/>
            <a:ext cx="766080" cy="721440"/>
          </a:xfrm>
          <a:prstGeom prst="downArrow">
            <a:avLst>
              <a:gd name="adj1" fmla="val 50000"/>
              <a:gd name="adj2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93" name="CustomShape 12"/>
          <p:cNvSpPr/>
          <p:nvPr/>
        </p:nvSpPr>
        <p:spPr>
          <a:xfrm>
            <a:off x="479520" y="48290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10 363 808,0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4" name="CustomShape 13"/>
          <p:cNvSpPr/>
          <p:nvPr/>
        </p:nvSpPr>
        <p:spPr>
          <a:xfrm>
            <a:off x="446040" y="57578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10 156 781,6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5" name="CustomShape 14"/>
          <p:cNvSpPr/>
          <p:nvPr/>
        </p:nvSpPr>
        <p:spPr>
          <a:xfrm>
            <a:off x="3597120" y="48290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431 354,3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6" name="CustomShape 15"/>
          <p:cNvSpPr/>
          <p:nvPr/>
        </p:nvSpPr>
        <p:spPr>
          <a:xfrm>
            <a:off x="6800760" y="4725144"/>
            <a:ext cx="2801160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10 907 943,3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., в т.ч. условно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-утвержденные </a:t>
            </a:r>
            <a:br>
              <a:rPr lang="ru-RU" sz="16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112 781,0 тыс. рублей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7" name="CustomShape 16"/>
          <p:cNvSpPr/>
          <p:nvPr/>
        </p:nvSpPr>
        <p:spPr>
          <a:xfrm>
            <a:off x="3597120" y="57578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443 686,6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8" name="CustomShape 17"/>
          <p:cNvSpPr/>
          <p:nvPr/>
        </p:nvSpPr>
        <p:spPr>
          <a:xfrm>
            <a:off x="6797880" y="5724000"/>
            <a:ext cx="2801160" cy="9453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2025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10 836 662,2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., в т.ч. условно-утвержденные </a:t>
            </a:r>
            <a:b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236 194,0 тыс. рублей</a:t>
            </a:r>
            <a:endParaRPr lang="ru-RU" sz="16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560520" y="115920"/>
            <a:ext cx="885600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Программно-целевое планирование бюджета </a:t>
            </a:r>
            <a:endParaRPr lang="ru-RU" sz="2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Старооскольского городского округа</a:t>
            </a:r>
            <a:endParaRPr lang="ru-RU" sz="2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1239277" y="972890"/>
            <a:ext cx="7519151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Перечень муниципальных программ Старооскольского городского округа:</a:t>
            </a:r>
            <a:endParaRPr lang="ru-RU" sz="18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501" name="CustomShape 3"/>
          <p:cNvSpPr/>
          <p:nvPr/>
        </p:nvSpPr>
        <p:spPr>
          <a:xfrm>
            <a:off x="539640" y="1278000"/>
            <a:ext cx="8857440" cy="46151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Обеспечение безопасности жизнедеятельности населения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образования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Молодость Белгородчины на территории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культуры и искусства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Обеспечение населения Старооскольского городского округа жильем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Социальная поддержка граждан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физической культуры и спорта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системы обеспечения жителей Старооскольского городского округа информацией по вопросам осуществления местного самоуправления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сельского и лесного хозяйства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общественного самоуправления на территории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системы жизнеобеспечения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Содержание дорожного хозяйства, организация транспортного обслуживания населения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Совершенствование имущественно-земельных отношений в Старооскольском городском округе</a:t>
            </a:r>
            <a:endParaRPr lang="ru-RU" sz="1400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Формирование и развитие системы муниципальной кадровой политики в Старооскольском городском округе</a:t>
            </a:r>
            <a:endParaRPr lang="ru-RU" sz="1400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деятельности по государственной регистрации актов гражданского состояния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Формирование современной городской среды на территории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«Обеспечение безопасности жизнедеятельности населения Старооскольского городского округа»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управления безопасности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повышение уровня безопасности жизнедеятельности населения и территории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немедицинского потребления наркотических средств и психотропных веществ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правонарушений и обеспечение безопасности дорожного движения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безнадзорности и правонарушений несовершеннолетних и защита их прав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терроризма и экстремизма, минимизация и (или) ликвидация последствий их проявлений на территории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Сокращение масштабов незаконного </a:t>
            </a: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распространения и немедицинского потребления наркотических средств и психотропных веществ и их последствий для здоровья личности и общества в целом.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Обеспечение общественного порядка и безопасности дорожного движения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Создание условий и реализация полномочий органов местного самоуправления Старооскольского городского округа в области гражданской обороны, предупреждения и ликвидации чрезвычайных ситуаций, обеспечения пожарной безопасности и безопасности людей на водных объектах.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Комплексное решение проблем профилактики безнадзорности и правонарушений несовершеннолетних, их социальная адаптация, повышение уровня защиты прав и законных интересов несовершеннолетних.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Обеспечение антитеррористической устойчивости и безопасности функционирования объектов на территории Старооскольского городского округа, а также предупреждение и пресечение распространения террористической и экстремистской идеологии.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образования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образования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обеспечения высокого качества дошкольного, общего, дополнительного образования в соответствии с меняющимися запросами населения и перспективными задачами развития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2808312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дошкольного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общего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дополнительного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системы оценки качества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Организация отдыха и оздоровления детей и подростков.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дополнительного профессионального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4848" y="2420888"/>
            <a:ext cx="5904656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государственных гарантий доступности качественного дошкольного образования в Старооскольском городском округе.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Повышение доступности качественного начального общего, основного общего, среднего общего образования, соответствующего современным требованиям.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и механизмов устойчивого развития дополнительного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целостной и сбалансированной системы оценки качества образования Старооскольского городского округа на основе принципов открытости, объективности, прозрачности, общественно-профессионального участия.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полноценного и безопасного отдыха и оздоровления учащихся общеобразовательных организаций в возрасте до 18 лет.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соответствия квалификации педагогических и руководящих работников образовательных организаций меняющимся условиям профессиональной деятельности и социальной среды.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совершенствования управленческих, финансово-экономических механизмов в сфере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Оказание мер социальной поддержки гражданам, заключившим договор о целевом обучении с администрацией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«Молодость Белгородчины на территории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по делам молодежи администрации Старооскольского городского округа Белгородской области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правовых, социально-экономических, организационных условий для самореализации, социального становления молодых людей в возрасте от 14 до 35 лет, реализации ими конституционных прав и обязанностей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Социализация и самореализация молодых людей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Патриотическое воспитание граждан.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«Молодость Белгородчины на территории Старооскольского городского округа».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Развитие добровольческого (волонтерского) движения на территории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возможностей для успешной социализации, эффективной самореализации и развития инновационного потенциала молодых людей вне зависимости от социального статуса.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Совершенствование системы патриотического воспитания граждан на территории Старооскольского городского округа, формирование уважения к памяти прошлых поколений, бережного отношения к культурному наследию, готовности к выполнению конституционных обязанностей, достойному служению обществу и государству.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необходимых условий для эффективной реализации молодежной политики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вовлечения граждан Старооскольского городского округа в добровольческую (волонтерскую) деятельность, приобретения новых знаний и навыков, повышения профессиональных и организаторских способностей.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культуры и искусства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культуры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комплексного развития культурного потенциала, сохранения культурного наследия и гармонизации культурной жизни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библиотечного дела.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музейного дела.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Культурно-досуговая деятельность.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Сохранение объектов культурного наследия.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профессионального искусства.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организации и развития библиотечного обслуживания населения Старооскольского городского округа, сохранности и комплектования библиотечных фондов.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Развитие экспозиционно-выставочной, издательской и научно-просветительской деятельности муниципальных музеев и Старооскольского зоопарка, обеспечение сохранности и безопасности музейных фондов.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Стимулирование развития </a:t>
            </a:r>
            <a:r>
              <a:rPr lang="ru-RU" sz="1150" spc="-1" dirty="0" err="1" smtClean="0">
                <a:solidFill>
                  <a:srgbClr val="000000"/>
                </a:solidFill>
                <a:latin typeface="Century Gothic"/>
              </a:rPr>
              <a:t>культурно-досуговой</a:t>
            </a: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 деятельности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сохранения объектов культурного наследия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развития профессионального театрального искусства.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Реализация основных направлений муниципальной политики Старооскольского городского округа в целях создания благоприятных условий для устойчивого развития сферы культуры.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C0B346A-1FE4-4FA7-A714-DEC926DA9E7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560512" y="188640"/>
            <a:ext cx="8914680" cy="85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Что такое бюджет?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192240" y="3516480"/>
            <a:ext cx="9362520" cy="791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БЮДЖЕТ</a:t>
            </a:r>
            <a:r>
              <a:rPr lang="ru-RU" sz="1500" b="1" strike="noStrike" spc="-1" dirty="0">
                <a:solidFill>
                  <a:srgbClr val="E917C1"/>
                </a:solidFill>
                <a:latin typeface="Century Gothic"/>
                <a:ea typeface="DejaVu Sans"/>
              </a:rPr>
              <a:t> </a:t>
            </a: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(от </a:t>
            </a:r>
            <a:r>
              <a:rPr lang="ru-RU" sz="1500" b="1" strike="noStrike" spc="-1" dirty="0" err="1">
                <a:solidFill>
                  <a:srgbClr val="15270E"/>
                </a:solidFill>
                <a:latin typeface="Century Gothic"/>
                <a:ea typeface="DejaVu Sans"/>
              </a:rPr>
              <a:t>старонормандского</a:t>
            </a: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 </a:t>
            </a:r>
            <a:r>
              <a:rPr lang="ru-RU" sz="1500" b="1" strike="noStrike" spc="-1" dirty="0" err="1">
                <a:solidFill>
                  <a:srgbClr val="15270E"/>
                </a:solidFill>
                <a:latin typeface="Century Gothic"/>
                <a:ea typeface="DejaVu Sans"/>
              </a:rPr>
              <a:t>bougette</a:t>
            </a: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500" b="0" strike="noStrike" spc="-1" dirty="0">
              <a:latin typeface="XO Orie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709200" y="933804"/>
            <a:ext cx="2262960" cy="241459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ДОХОДЫ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lang="ru-RU" sz="1500" b="0" strike="noStrike" spc="-1" dirty="0">
              <a:latin typeface="XO Oriel"/>
            </a:endParaRPr>
          </a:p>
        </p:txBody>
      </p:sp>
      <p:pic>
        <p:nvPicPr>
          <p:cNvPr id="277" name="Picture 11"/>
          <p:cNvPicPr/>
          <p:nvPr/>
        </p:nvPicPr>
        <p:blipFill>
          <a:blip r:embed="rId2" cstate="print"/>
          <a:stretch/>
        </p:blipFill>
        <p:spPr>
          <a:xfrm>
            <a:off x="3470400" y="4317840"/>
            <a:ext cx="2805840" cy="1701000"/>
          </a:xfrm>
          <a:prstGeom prst="rect">
            <a:avLst/>
          </a:prstGeom>
          <a:ln w="9360">
            <a:noFill/>
          </a:ln>
        </p:spPr>
      </p:pic>
      <p:sp>
        <p:nvSpPr>
          <p:cNvPr id="278" name="CustomShape 5"/>
          <p:cNvSpPr/>
          <p:nvPr/>
        </p:nvSpPr>
        <p:spPr>
          <a:xfrm>
            <a:off x="6718320" y="908748"/>
            <a:ext cx="2896560" cy="26454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  <a:endParaRPr lang="ru-RU" sz="1500" b="0" strike="noStrike" spc="-1" dirty="0">
              <a:latin typeface="XO Oriel"/>
            </a:endParaRPr>
          </a:p>
        </p:txBody>
      </p:sp>
      <p:sp>
        <p:nvSpPr>
          <p:cNvPr id="279" name="Line 6"/>
          <p:cNvSpPr/>
          <p:nvPr/>
        </p:nvSpPr>
        <p:spPr>
          <a:xfrm flipH="1">
            <a:off x="2925720" y="4941720"/>
            <a:ext cx="544320" cy="36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280" name="Line 7"/>
          <p:cNvSpPr/>
          <p:nvPr/>
        </p:nvSpPr>
        <p:spPr>
          <a:xfrm>
            <a:off x="6278400" y="4941720"/>
            <a:ext cx="547560" cy="36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281" name="CustomShape 8"/>
          <p:cNvSpPr/>
          <p:nvPr/>
        </p:nvSpPr>
        <p:spPr>
          <a:xfrm>
            <a:off x="270000" y="4381895"/>
            <a:ext cx="2496240" cy="150665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превышение доходов над расходами образует положительный остаток бюджета</a:t>
            </a:r>
            <a:r>
              <a:rPr lang="ru-RU" sz="16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ПРОФИЦИТ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282" name="CustomShape 9"/>
          <p:cNvSpPr/>
          <p:nvPr/>
        </p:nvSpPr>
        <p:spPr>
          <a:xfrm>
            <a:off x="6923160" y="4447765"/>
            <a:ext cx="2574360" cy="126043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если расходная часть бюджета превышает доходную, то бюджет формируется с</a:t>
            </a:r>
            <a:endParaRPr lang="ru-RU" sz="15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ДЕФИЦИТОМ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283" name="CustomShape 10"/>
          <p:cNvSpPr/>
          <p:nvPr/>
        </p:nvSpPr>
        <p:spPr>
          <a:xfrm>
            <a:off x="231840" y="6068160"/>
            <a:ext cx="9282960" cy="54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  <a:ea typeface="DejaVu Sans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500" b="0" strike="noStrike" spc="-1">
              <a:latin typeface="XO Oriel"/>
            </a:endParaRPr>
          </a:p>
        </p:txBody>
      </p:sp>
      <p:pic>
        <p:nvPicPr>
          <p:cNvPr id="284" name="Picture 21"/>
          <p:cNvPicPr/>
          <p:nvPr/>
        </p:nvPicPr>
        <p:blipFill>
          <a:blip r:embed="rId3" cstate="print"/>
          <a:stretch/>
        </p:blipFill>
        <p:spPr>
          <a:xfrm>
            <a:off x="2846520" y="1052640"/>
            <a:ext cx="3871080" cy="2393280"/>
          </a:xfrm>
          <a:prstGeom prst="rect">
            <a:avLst/>
          </a:prstGeom>
          <a:ln w="9360">
            <a:noFill/>
          </a:ln>
        </p:spPr>
      </p:pic>
      <p:sp>
        <p:nvSpPr>
          <p:cNvPr id="285" name="Line 11"/>
          <p:cNvSpPr/>
          <p:nvPr/>
        </p:nvSpPr>
        <p:spPr>
          <a:xfrm>
            <a:off x="291960" y="89820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«Обеспечение населения Старооскольского городского округа жильем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жилищного управления департамента жилищно-коммунального хозяйства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Цель: повышение доступности и комфортности жилья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Переселение граждан из аварийного жилищного фонда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жильем отдельных категорий граждан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Переселение граждан, проживающих в аварийном жилищном фонде.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Реализация органами местного самоуправления полномочий по обеспечению жильем отдельных категорий граждан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«Социальная поддержка граждан в Старооскольском городском округе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социальной защиты населения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Цель: повышение уровня и качества жизни граждан, нуждающихся в социальной защите государства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331236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Развитие мер социальной поддержки отдельных категорий граждан.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Модернизация и развитие социального обслуживания населения.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Социальная поддержка семьи и детей.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Мероприятия по обеспечению доступной среды.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Поддержка социально ориентированных некоммерческих организаций.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«Социальная поддержка граждан в Старооскольском городском округе».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88904" y="2420888"/>
            <a:ext cx="540060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уровня жизни граждан - получателей мер социальной поддержки.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потребностей граждан пожилого возраста, инвалидов и детей, попавших в трудную жизненную ситуацию, в социальных услугах посредством повышения их качества и доступности.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благоприятных условий для жизнедеятельности детей из многодетных семей, находящихся в трудной жизненной ситуации, детей-сирот и детей, оставшихся без попечения родителей.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доступной среды для инвалидов и других маломобильных групп населения и их интеграция в современное общество.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активности социально ориентированных некоммерческих организаций во взаимодействии с органами местного самоуправления городского округа.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использования средств федерального, областного и городского бюджетов в рамках выполнения установленных функций и переданных государственных полномочий по социальной поддержке населения.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физической культуры и спорта в Старооскольском городском округе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по физической культуре и спорту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Цель: привлечение жителей Старооскольского городского округа к систематическим занятиям физической культурой и спортом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физической культуры и массового спорта.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спортивной инфраструктуры.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«Развитие физической культуры и спорта в Старооскольском городском округе».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развития физической культуры и массового спорта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Совершенствование спортивной инфраструктуры и укрепление материально-технической базы сферы физической культуры и спорта.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необходимых условий для эффективной реализации муниципальной программы «Развитие физической культуры и спорта в Старооскольском городском округе».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14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17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системы обеспечения жителей Старооскольского городского округа информацией по вопросам осуществления местного самоуправления</a:t>
            </a:r>
            <a:r>
              <a:rPr lang="ru-RU" sz="17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17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200" spc="-1" dirty="0" smtClean="0">
              <a:latin typeface="Century Gothic" pitchFamily="34" charset="0"/>
            </a:endParaRPr>
          </a:p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отдела по связям с общественностью и СМИ департамента по организационно-аналитической и кадровой работе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повышение уровня эффективности процессов предоставления информации по вопросам осуществления местного самоуправления населению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системы обеспечения населения информацией по вопросам осуществления местного самоуправления посредством печатных изданий.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системы обеспечения населения справочно-аналитической информацией.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Повышение кадрового потенциала </a:t>
            </a:r>
            <a:r>
              <a:rPr lang="ru-RU" spc="-1" dirty="0" err="1" smtClean="0">
                <a:solidFill>
                  <a:srgbClr val="000000"/>
                </a:solidFill>
                <a:latin typeface="Century Gothic"/>
              </a:rPr>
              <a:t>старооскольских</a:t>
            </a: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 СМИ.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более полного и качественного обеспечения населения информацией по вопросам осуществления местного самоуправления посредством печатных изданий.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более полного и качественного обеспечения населения справочно-аналитической информацией.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повышения профессиональной активности и уровня компетенции журналистов </a:t>
            </a:r>
            <a:r>
              <a:rPr lang="ru-RU" sz="1600" spc="-1" dirty="0" err="1" smtClean="0">
                <a:solidFill>
                  <a:srgbClr val="000000"/>
                </a:solidFill>
                <a:latin typeface="Century Gothic"/>
              </a:rPr>
              <a:t>старооскольских</a:t>
            </a: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 СМИ.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1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округе</a:t>
            </a:r>
            <a:r>
              <a:rPr lang="ru-RU" sz="1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16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по экономическому развитию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увеличения экономического потенциала, формирования благоприятного предпринимательского климата, а также содействия занятости населения, улучшения условий и охраны труда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324036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и поддержка малого и среднего предпринимательства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торговли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туризма и придорожного сервиса в Старооскольском городском округе.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Содействие занятости населения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Улучшение условий и охраны труда в Старооскольском городском округе.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16896" y="2420888"/>
            <a:ext cx="547260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благоприятных условий для устойчивого развития малого и среднего предпринимательства в целях укрепления экономики Старооскольского городского округа и обеспечения социальной стабильности в обществе.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2. Максимально полное удовлетворение потребностей населения Старооскольского округа в товарах и услугах за счет обеспечения эффективного развития инфраструктуры отрасли посредством создания благоприятных условий для роста предпринимательской активности, конкуренции и сбалансированного развития различных видов, типов и способов торговли.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3. Создание благоприятных условий для устойчивого развития туризма и придорожного сервиса, повышения имиджа и привлекательности Старооскольского городского округа, эффективное использование туристско-рекреационных ресурсов.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4. Содействие занятости населения Старооскольского городского округа.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5. Улучшение условий и охраны труда в целях снижения профессиональных рисков работников организаций, расположенных на территории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сельского и лесного хозяйства в Старооскольском городском округе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агропромышленного комплекса и развития сельских территорий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устойчивого развития агропромышленного комплекса, лесного хозяйства Старооскольского городского округа, улучшение условий проживания, повышение уровня и качества жизни граждан Старооскольского городского округа, проживающих в сельской местности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сельскохозяйственной отрасли.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Поддержка малых форм хозяйствования.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Устойчивое развитие сельских территорий.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лесного хозяйства.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продовольственной безопасности Старооскольского городского округа по основным видам продукции растениеводства и животноводства, повышение конкурентоспособности растениеводческой и животноводческой продукции, производимой сельскохозяйственными товаропроизводителями.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Поддержка и развитие сельскохозяйственной и несельскохозяйственной деятельности малых форм хозяйствования на селе.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комфортных условий для жизнедеятельности в сельской местности путем обеспечения благоприятных инфраструктурных условий, создания высокотехнологичных рабочих мест на селе и активизации участия граждан, проживающих в сельской местности, в реализации общественно значимых проектов.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охраны, защиты и воспроизводства лесов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общественного самоуправления на территории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по организационно-аналитической и кадровой работе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создание благоприятных условий для реализации общественного самоуправления и повышения социальной активности граждан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Организационное оформление системы общественного самоуправления.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Развитие форм общественного самоуправления на территории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эффективной системы общественного самоуправления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условий для социальной и деловой активности граждан в общественной жизни Старооскольского городского округа, добрососедских отношений между жителями, развития творческого потенциала человека, удовлетворения потребности в самореализации и процессах самостоятельного управления территориями, обеспечения поддержки инициатив граждан.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системы жизнеобеспечения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жилищно-коммунального хозяйства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формирование и создание максимально благоприятных, комфортных и безопасных условий для проживания жителей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Капитальный ремонт многоквартирных домов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Улучшение среды обитания населения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Энергосбережение и повышение энергетической эффективности.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Развитие инженерной инфраструктуры.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«Развитие системы жизнеобеспечения Старооскольского городского округа».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сохранности многоквартирных домов и улучшение комфортности проживания в них граждан.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и создание максимально благоприятных, комфортных и безопасных условий для проживания жителей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экономических и организационных условий для эффективного использования энергоресурсов и сокращение расходов бюджета Старооскольского городского округа на финансирование оплаты коммунальных услуг, потребляемых муниципальными учреждениями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качества и надежности предоставления коммунальных услуг населению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эффективной и результативной деятельности органов местного самоуправления в сфере жилищно-коммунального хозяйства.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«Содержание дорожного хозяйства, организация транспортного обслуживания населения Старооскольского городского округа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строительства и архитектуры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устойчивого функционирования транспортной системы и дорожной сети Старооскольского городского округа Белгородской области в соответствии с социально-экономическими потребностями населения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Содержание дорожного хозяйства.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Организация транспортного обслуживания населения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Совершенствование и развитие дорожной сети в Старооскольском городском округе.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«Содержание дорожного хозяйства, организация транспортного обслуживания населения Старооскольского городского округа».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качества содержания улично-дорожной сети и существующих объектов автомобильных дорог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условий для устойчивого функционирования транспортной системы, удовлетворяющих требованиям по безопасности движения и ориентированных на предоставление качественного транспортного обслуживания всем слоям населения.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Развитие современной и эффективной сети автомобильных дорог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эффективной системы реализации мероприятий программы «Содержание дорожного хозяйства, организация транспортного обслуживания населения Старооскольского городского округа».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«Совершенствование имущественно-земельных отношений в Старооскольском городском округе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Департамент имущественных и земельных отношений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повышение эффективности функционирования, совершенствования </a:t>
            </a:r>
            <a:r>
              <a:rPr lang="ru-RU" sz="1200" spc="-1" dirty="0" err="1" smtClean="0">
                <a:solidFill>
                  <a:srgbClr val="000000"/>
                </a:solidFill>
                <a:latin typeface="Century Gothic"/>
              </a:rPr>
              <a:t>имущественно-земельного</a:t>
            </a: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 комплекса и развитие лесного хозяйства муниципального образования -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Совершенствование имущественных отношений.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Совершенствование земельных отношений.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лесного хозяйства.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повышения эффективности использования и распоряжения имуществом, находящимся в собственности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повышения эффективности использования земельных ресурсов; формирования, управления и распоряжения земельными участками, относящимися к муниципальной собственности, а также земельными участками, государственная собственность на которые не разграничена.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использования, охраны, защиты и воспроизводства лесов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использования средств областного бюджета и бюджета городского округа в рамках выполнения установленных полномочий по организации деятельности исполнительно-распорядительных функций в сфере управления и распоряжения муниципальной собственностью.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0BB4A83-7F3C-454E-981A-EDF89A5C694A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903320" y="44624"/>
            <a:ext cx="6098400" cy="370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Какие бывают бюджеты?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662040" y="907920"/>
            <a:ext cx="1635840" cy="35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Бюджет семьи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289" name="Line 4"/>
          <p:cNvSpPr/>
          <p:nvPr/>
        </p:nvSpPr>
        <p:spPr>
          <a:xfrm flipH="1">
            <a:off x="2307960" y="973080"/>
            <a:ext cx="750960" cy="31752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5"/>
          <p:cNvSpPr/>
          <p:nvPr/>
        </p:nvSpPr>
        <p:spPr>
          <a:xfrm>
            <a:off x="4952880" y="1106280"/>
            <a:ext cx="360" cy="93672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6"/>
          <p:cNvSpPr/>
          <p:nvPr/>
        </p:nvSpPr>
        <p:spPr>
          <a:xfrm>
            <a:off x="6519600" y="1055520"/>
            <a:ext cx="782640" cy="36828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7"/>
          <p:cNvSpPr/>
          <p:nvPr/>
        </p:nvSpPr>
        <p:spPr>
          <a:xfrm>
            <a:off x="3284640" y="2021760"/>
            <a:ext cx="319644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Бюджеты публично-правовых образований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293" name="CustomShape 8"/>
          <p:cNvSpPr/>
          <p:nvPr/>
        </p:nvSpPr>
        <p:spPr>
          <a:xfrm>
            <a:off x="7059600" y="836640"/>
            <a:ext cx="2652120" cy="42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Бюджет организаций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294" name="Picture 11"/>
          <p:cNvPicPr/>
          <p:nvPr/>
        </p:nvPicPr>
        <p:blipFill>
          <a:blip r:embed="rId2" cstate="print"/>
          <a:stretch/>
        </p:blipFill>
        <p:spPr>
          <a:xfrm>
            <a:off x="7283520" y="1359000"/>
            <a:ext cx="2191680" cy="2231280"/>
          </a:xfrm>
          <a:prstGeom prst="rect">
            <a:avLst/>
          </a:prstGeom>
          <a:ln w="9360">
            <a:noFill/>
          </a:ln>
        </p:spPr>
      </p:pic>
      <p:pic>
        <p:nvPicPr>
          <p:cNvPr id="295" name="Picture 12"/>
          <p:cNvPicPr/>
          <p:nvPr/>
        </p:nvPicPr>
        <p:blipFill>
          <a:blip r:embed="rId3" cstate="print"/>
          <a:stretch/>
        </p:blipFill>
        <p:spPr>
          <a:xfrm>
            <a:off x="523800" y="3614760"/>
            <a:ext cx="2566440" cy="1367640"/>
          </a:xfrm>
          <a:prstGeom prst="rect">
            <a:avLst/>
          </a:prstGeom>
          <a:ln w="9360">
            <a:noFill/>
          </a:ln>
        </p:spPr>
      </p:pic>
      <p:pic>
        <p:nvPicPr>
          <p:cNvPr id="296" name="Picture 13"/>
          <p:cNvPicPr/>
          <p:nvPr/>
        </p:nvPicPr>
        <p:blipFill>
          <a:blip r:embed="rId4" cstate="print"/>
          <a:stretch/>
        </p:blipFill>
        <p:spPr>
          <a:xfrm>
            <a:off x="3527280" y="3870360"/>
            <a:ext cx="2769480" cy="1397880"/>
          </a:xfrm>
          <a:prstGeom prst="rect">
            <a:avLst/>
          </a:prstGeom>
          <a:ln w="9360">
            <a:noFill/>
          </a:ln>
        </p:spPr>
      </p:pic>
      <p:pic>
        <p:nvPicPr>
          <p:cNvPr id="297" name="Picture 15"/>
          <p:cNvPicPr/>
          <p:nvPr/>
        </p:nvPicPr>
        <p:blipFill>
          <a:blip r:embed="rId5" cstate="print"/>
          <a:stretch/>
        </p:blipFill>
        <p:spPr>
          <a:xfrm>
            <a:off x="7032600" y="3860640"/>
            <a:ext cx="2343960" cy="1382040"/>
          </a:xfrm>
          <a:prstGeom prst="rect">
            <a:avLst/>
          </a:prstGeom>
          <a:ln w="9360">
            <a:noFill/>
          </a:ln>
        </p:spPr>
      </p:pic>
      <p:sp>
        <p:nvSpPr>
          <p:cNvPr id="298" name="Line 9"/>
          <p:cNvSpPr/>
          <p:nvPr/>
        </p:nvSpPr>
        <p:spPr>
          <a:xfrm>
            <a:off x="6014880" y="2781000"/>
            <a:ext cx="781200" cy="71928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4943160" y="2781000"/>
            <a:ext cx="360" cy="86364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 flipH="1">
            <a:off x="3079440" y="2781000"/>
            <a:ext cx="781200" cy="79236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12"/>
          <p:cNvSpPr/>
          <p:nvPr/>
        </p:nvSpPr>
        <p:spPr>
          <a:xfrm>
            <a:off x="193680" y="5171400"/>
            <a:ext cx="2885400" cy="127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Российской Федерации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(федеральный бюджет, бюджеты государственных внебюджетных фондов РФ)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2" name="CustomShape 13"/>
          <p:cNvSpPr/>
          <p:nvPr/>
        </p:nvSpPr>
        <p:spPr>
          <a:xfrm>
            <a:off x="3549600" y="5112360"/>
            <a:ext cx="2885400" cy="155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субъектов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Российской Федерации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(региональные бюджеты, бюджеты территориальных фондов ОМС)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3" name="CustomShape 14"/>
          <p:cNvSpPr/>
          <p:nvPr/>
        </p:nvSpPr>
        <p:spPr>
          <a:xfrm>
            <a:off x="6826320" y="5305680"/>
            <a:ext cx="2728080" cy="85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муниципальных образований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(местные бюджеты)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4" name="Line 15"/>
          <p:cNvSpPr/>
          <p:nvPr/>
        </p:nvSpPr>
        <p:spPr>
          <a:xfrm>
            <a:off x="428400" y="63972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3484440" y="2681280"/>
            <a:ext cx="2808360" cy="360"/>
          </a:xfrm>
          <a:prstGeom prst="line">
            <a:avLst/>
          </a:prstGeom>
          <a:ln w="4428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6" name="Picture 4"/>
          <p:cNvPicPr/>
          <p:nvPr/>
        </p:nvPicPr>
        <p:blipFill>
          <a:blip r:embed="rId6" cstate="print"/>
          <a:stretch/>
        </p:blipFill>
        <p:spPr>
          <a:xfrm>
            <a:off x="428760" y="1268280"/>
            <a:ext cx="2204280" cy="2229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«Формирование и развитие системы муниципальной кадровой политики в Старооскольском городском округе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по организационно-аналитической и кадровой работе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развитие кадрового потенциала органов местного самоуправления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Century Gothic"/>
              </a:rPr>
              <a:t>Подпрограммы муниципальной программы не выделяются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Профессионализация муниципальных служащих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Снижение уровня коррупции во всех сферах деятельности органов местного самоуправления Старооскольского городского округа, устранение причин ее возникновения.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деятельности по государственной регистрации актов гражданского состояния в Старооскольском городском округе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записи актов гражданского состояния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совершенствование деятельности управления ЗАГС в направлениях исполнения полномочий Российской Федерации по государственной регистрации актов гражданского состояния и участие в реализации государственной, региональной и муниципальной семейной политики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Реализация переданных государственных полномочий Российской Федерации на государственную регистрацию актов гражданского состояния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Реализация государственной, региональной и муниципальной семейной политики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качества и доступности предоставления государственных услуг в сфере регистрации актов гражданского состояния.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прав граждан и организаций в сфере государственной регистрации актов гражданского состояния, создание и обеспечение полной сохранности архивного фонда записей актов гражданского состояния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Укрепление института семьи, возрождение и сохранение духовно-нравственных традиций семейных отношений.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Повышение качества и доступности государственных услуг, предоставляемых управлением ЗАГС.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«Формирование современной городской среды на территории Старооскольского городского округа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строительства и архитектуры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повышение уровня благоустройства, качества и комфорта территории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Благоустройство дворовых территорий многоквартирных жилых домов, общественных и иных территорий соответствующего функционального назначения </a:t>
            </a:r>
            <a:br>
              <a:rPr lang="ru-RU" sz="1400" spc="-1" dirty="0" smtClean="0">
                <a:solidFill>
                  <a:srgbClr val="000000"/>
                </a:solidFill>
                <a:latin typeface="Century Gothic"/>
              </a:rPr>
            </a:b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г. Старый Оскол.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Обеспечение проведения мероприятий по благоустройству дворовых территорий многоквартирных домов, общественных и иных территорий соответствующего функционального назначения в соответствии с едиными требованиями.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roup 1"/>
          <p:cNvGrpSpPr/>
          <p:nvPr/>
        </p:nvGrpSpPr>
        <p:grpSpPr>
          <a:xfrm>
            <a:off x="103320" y="684000"/>
            <a:ext cx="2914560" cy="2147400"/>
            <a:chOff x="103320" y="684000"/>
            <a:chExt cx="2914560" cy="2147400"/>
          </a:xfrm>
        </p:grpSpPr>
        <p:sp>
          <p:nvSpPr>
            <p:cNvPr id="656" name="CustomShape 2"/>
            <p:cNvSpPr/>
            <p:nvPr/>
          </p:nvSpPr>
          <p:spPr>
            <a:xfrm>
              <a:off x="103320" y="68400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57" name="CustomShape 3"/>
            <p:cNvSpPr/>
            <p:nvPr/>
          </p:nvSpPr>
          <p:spPr>
            <a:xfrm>
              <a:off x="1136520" y="836640"/>
              <a:ext cx="139572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  <a:ea typeface="DejaVu Sans"/>
                </a:rPr>
                <a:t>Дошкольное образование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658" name="CustomShape 4"/>
            <p:cNvSpPr/>
            <p:nvPr/>
          </p:nvSpPr>
          <p:spPr>
            <a:xfrm>
              <a:off x="560520" y="1412640"/>
              <a:ext cx="245736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1 879 240,5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59" name="CustomShape 5"/>
            <p:cNvSpPr/>
            <p:nvPr/>
          </p:nvSpPr>
          <p:spPr>
            <a:xfrm>
              <a:off x="560520" y="1845000"/>
              <a:ext cx="24523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1 931 127,6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60" name="CustomShape 6"/>
            <p:cNvSpPr/>
            <p:nvPr/>
          </p:nvSpPr>
          <p:spPr>
            <a:xfrm>
              <a:off x="560520" y="2277000"/>
              <a:ext cx="24519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1 994 944,2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61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662" name="CustomShape 8"/>
          <p:cNvSpPr/>
          <p:nvPr/>
        </p:nvSpPr>
        <p:spPr>
          <a:xfrm>
            <a:off x="560520" y="0"/>
            <a:ext cx="8914680" cy="114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на образование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2023-2025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годах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663" name="CustomShape 9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64" name="Group 10"/>
          <p:cNvGrpSpPr/>
          <p:nvPr/>
        </p:nvGrpSpPr>
        <p:grpSpPr>
          <a:xfrm>
            <a:off x="2936880" y="1989000"/>
            <a:ext cx="3456280" cy="3598920"/>
            <a:chOff x="2936880" y="1989000"/>
            <a:chExt cx="3442863" cy="3598920"/>
          </a:xfrm>
        </p:grpSpPr>
        <p:sp>
          <p:nvSpPr>
            <p:cNvPr id="665" name="CustomShape 11"/>
            <p:cNvSpPr/>
            <p:nvPr/>
          </p:nvSpPr>
          <p:spPr>
            <a:xfrm rot="10800000">
              <a:off x="3524040" y="2118240"/>
              <a:ext cx="2855703" cy="66240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4424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 </a:t>
              </a:r>
              <a:endParaRPr lang="ru-RU" sz="1550" b="0" strike="noStrike" spc="-1" dirty="0" smtClean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6 283 682,4 тыс.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66" name="CustomShape 12"/>
            <p:cNvSpPr/>
            <p:nvPr/>
          </p:nvSpPr>
          <p:spPr>
            <a:xfrm>
              <a:off x="2936880" y="1989000"/>
              <a:ext cx="1006920" cy="1006920"/>
            </a:xfrm>
            <a:prstGeom prst="ellipse">
              <a:avLst/>
            </a:prstGeom>
            <a:blipFill rotWithShape="0">
              <a:blip r:embed="rId3" cstate="print"/>
              <a:stretch>
                <a:fillRect l="-7846760" r="-7846760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" name="CustomShape 13"/>
            <p:cNvSpPr/>
            <p:nvPr/>
          </p:nvSpPr>
          <p:spPr>
            <a:xfrm rot="10800000">
              <a:off x="3513599" y="3426480"/>
              <a:ext cx="2866144" cy="66240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4424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6 265 864,7 тыс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68" name="CustomShape 14"/>
            <p:cNvSpPr/>
            <p:nvPr/>
          </p:nvSpPr>
          <p:spPr>
            <a:xfrm>
              <a:off x="2936880" y="3285000"/>
              <a:ext cx="1006920" cy="1006920"/>
            </a:xfrm>
            <a:prstGeom prst="ellipse">
              <a:avLst/>
            </a:prstGeom>
            <a:blipFill rotWithShape="0">
              <a:blip r:embed="rId3" cstate="print"/>
              <a:stretch>
                <a:fillRect l="-7846760" r="-7846760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" name="CustomShape 15"/>
            <p:cNvSpPr/>
            <p:nvPr/>
          </p:nvSpPr>
          <p:spPr>
            <a:xfrm rot="10800000">
              <a:off x="3574439" y="4734720"/>
              <a:ext cx="2805303" cy="66240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4424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6 412 402,6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70" name="CustomShape 16"/>
            <p:cNvSpPr/>
            <p:nvPr/>
          </p:nvSpPr>
          <p:spPr>
            <a:xfrm>
              <a:off x="3008880" y="4581000"/>
              <a:ext cx="1006920" cy="1006920"/>
            </a:xfrm>
            <a:prstGeom prst="ellipse">
              <a:avLst/>
            </a:prstGeom>
            <a:blipFill rotWithShape="0">
              <a:blip r:embed="rId3" cstate="print"/>
              <a:stretch>
                <a:fillRect l="-7846760" r="-7846760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71" name="Group 1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72" name="Group 18"/>
          <p:cNvGrpSpPr/>
          <p:nvPr/>
        </p:nvGrpSpPr>
        <p:grpSpPr>
          <a:xfrm>
            <a:off x="60840" y="2586240"/>
            <a:ext cx="3198600" cy="2147400"/>
            <a:chOff x="60840" y="2586240"/>
            <a:chExt cx="3198600" cy="2147400"/>
          </a:xfrm>
        </p:grpSpPr>
        <p:sp>
          <p:nvSpPr>
            <p:cNvPr id="673" name="CustomShape 19"/>
            <p:cNvSpPr/>
            <p:nvPr/>
          </p:nvSpPr>
          <p:spPr>
            <a:xfrm>
              <a:off x="60840" y="25862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74" name="CustomShape 20"/>
            <p:cNvSpPr/>
            <p:nvPr/>
          </p:nvSpPr>
          <p:spPr>
            <a:xfrm>
              <a:off x="1325032" y="2757600"/>
              <a:ext cx="139572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Общее образование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675" name="CustomShape 21"/>
            <p:cNvSpPr/>
            <p:nvPr/>
          </p:nvSpPr>
          <p:spPr>
            <a:xfrm>
              <a:off x="802080" y="3312720"/>
              <a:ext cx="245736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3 336 359,1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76" name="CustomShape 22"/>
            <p:cNvSpPr/>
            <p:nvPr/>
          </p:nvSpPr>
          <p:spPr>
            <a:xfrm>
              <a:off x="807120" y="3728160"/>
              <a:ext cx="24523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3 489 471,3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77" name="CustomShape 23"/>
            <p:cNvSpPr/>
            <p:nvPr/>
          </p:nvSpPr>
          <p:spPr>
            <a:xfrm>
              <a:off x="807480" y="4201200"/>
              <a:ext cx="24519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3 579 352,4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78" name="Group 2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85" name="Group 3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86" name="Group 32"/>
          <p:cNvGrpSpPr/>
          <p:nvPr/>
        </p:nvGrpSpPr>
        <p:grpSpPr>
          <a:xfrm>
            <a:off x="6257520" y="571680"/>
            <a:ext cx="3421080" cy="2147400"/>
            <a:chOff x="6257520" y="571680"/>
            <a:chExt cx="3421080" cy="2147400"/>
          </a:xfrm>
        </p:grpSpPr>
        <p:sp>
          <p:nvSpPr>
            <p:cNvPr id="687" name="CustomShape 33"/>
            <p:cNvSpPr/>
            <p:nvPr/>
          </p:nvSpPr>
          <p:spPr>
            <a:xfrm>
              <a:off x="6257520" y="57168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88" name="CustomShape 34"/>
            <p:cNvSpPr/>
            <p:nvPr/>
          </p:nvSpPr>
          <p:spPr>
            <a:xfrm>
              <a:off x="7631280" y="711360"/>
              <a:ext cx="1619280" cy="5626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60" tIns="38160" rIns="3816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Организация отдыха и оздоровление детей в каникулярное время 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689" name="CustomShape 35"/>
            <p:cNvSpPr/>
            <p:nvPr/>
          </p:nvSpPr>
          <p:spPr>
            <a:xfrm>
              <a:off x="7221240" y="1381680"/>
              <a:ext cx="2457360" cy="3088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65 800,7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0" name="CustomShape 36"/>
            <p:cNvSpPr/>
            <p:nvPr/>
          </p:nvSpPr>
          <p:spPr>
            <a:xfrm>
              <a:off x="7226280" y="1768680"/>
              <a:ext cx="2452320" cy="3171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69 326,6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1" name="CustomShape 37"/>
            <p:cNvSpPr/>
            <p:nvPr/>
          </p:nvSpPr>
          <p:spPr>
            <a:xfrm>
              <a:off x="7226640" y="2208960"/>
              <a:ext cx="2451960" cy="3052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70 463,4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92" name="Group 3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93" name="Group 39"/>
          <p:cNvGrpSpPr/>
          <p:nvPr/>
        </p:nvGrpSpPr>
        <p:grpSpPr>
          <a:xfrm>
            <a:off x="6408000" y="2388240"/>
            <a:ext cx="3421080" cy="2147400"/>
            <a:chOff x="6408000" y="2388240"/>
            <a:chExt cx="3421080" cy="2147400"/>
          </a:xfrm>
        </p:grpSpPr>
        <p:sp>
          <p:nvSpPr>
            <p:cNvPr id="694" name="CustomShape 40"/>
            <p:cNvSpPr/>
            <p:nvPr/>
          </p:nvSpPr>
          <p:spPr>
            <a:xfrm>
              <a:off x="6408000" y="23882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95" name="CustomShape 41"/>
            <p:cNvSpPr/>
            <p:nvPr/>
          </p:nvSpPr>
          <p:spPr>
            <a:xfrm>
              <a:off x="7877760" y="2559240"/>
              <a:ext cx="139572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Молодежная политика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696" name="CustomShape 42"/>
            <p:cNvSpPr/>
            <p:nvPr/>
          </p:nvSpPr>
          <p:spPr>
            <a:xfrm>
              <a:off x="7371720" y="3114720"/>
              <a:ext cx="245736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199 220,0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7" name="CustomShape 43"/>
            <p:cNvSpPr/>
            <p:nvPr/>
          </p:nvSpPr>
          <p:spPr>
            <a:xfrm>
              <a:off x="7376760" y="3530160"/>
              <a:ext cx="24523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18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978,0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8" name="CustomShape 44"/>
            <p:cNvSpPr/>
            <p:nvPr/>
          </p:nvSpPr>
          <p:spPr>
            <a:xfrm>
              <a:off x="7377120" y="4002840"/>
              <a:ext cx="24519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19 465,0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99" name="Group 4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00" name="Group 46"/>
          <p:cNvGrpSpPr/>
          <p:nvPr/>
        </p:nvGrpSpPr>
        <p:grpSpPr>
          <a:xfrm>
            <a:off x="6194520" y="4447080"/>
            <a:ext cx="3421080" cy="2147400"/>
            <a:chOff x="6194520" y="4447080"/>
            <a:chExt cx="3421080" cy="2147400"/>
          </a:xfrm>
        </p:grpSpPr>
        <p:sp>
          <p:nvSpPr>
            <p:cNvPr id="701" name="CustomShape 47"/>
            <p:cNvSpPr/>
            <p:nvPr/>
          </p:nvSpPr>
          <p:spPr>
            <a:xfrm>
              <a:off x="6194520" y="444708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02" name="CustomShape 48"/>
            <p:cNvSpPr/>
            <p:nvPr/>
          </p:nvSpPr>
          <p:spPr>
            <a:xfrm>
              <a:off x="7618192" y="4613760"/>
              <a:ext cx="1583280" cy="367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Прочие учреждения образования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03" name="CustomShape 49"/>
            <p:cNvSpPr/>
            <p:nvPr/>
          </p:nvSpPr>
          <p:spPr>
            <a:xfrm>
              <a:off x="7158240" y="5067720"/>
              <a:ext cx="2457360" cy="361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170 972,1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04" name="CustomShape 50"/>
            <p:cNvSpPr/>
            <p:nvPr/>
          </p:nvSpPr>
          <p:spPr>
            <a:xfrm>
              <a:off x="7163280" y="5519880"/>
              <a:ext cx="2452320" cy="3708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178 999,9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05" name="CustomShape 51"/>
            <p:cNvSpPr/>
            <p:nvPr/>
          </p:nvSpPr>
          <p:spPr>
            <a:xfrm>
              <a:off x="7163640" y="6034320"/>
              <a:ext cx="2451960" cy="3567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185 017,2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06" name="Group 5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07" name="Line 53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08" name="Group 54"/>
          <p:cNvGrpSpPr/>
          <p:nvPr/>
        </p:nvGrpSpPr>
        <p:grpSpPr>
          <a:xfrm>
            <a:off x="401040" y="4404240"/>
            <a:ext cx="3414600" cy="2147400"/>
            <a:chOff x="401040" y="4404240"/>
            <a:chExt cx="3414600" cy="2147400"/>
          </a:xfrm>
        </p:grpSpPr>
        <p:sp>
          <p:nvSpPr>
            <p:cNvPr id="709" name="CustomShape 55"/>
            <p:cNvSpPr/>
            <p:nvPr/>
          </p:nvSpPr>
          <p:spPr>
            <a:xfrm>
              <a:off x="401040" y="4404240"/>
              <a:ext cx="229248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10" name="CustomShape 56"/>
            <p:cNvSpPr/>
            <p:nvPr/>
          </p:nvSpPr>
          <p:spPr>
            <a:xfrm>
              <a:off x="1784648" y="4575600"/>
              <a:ext cx="149004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Дополнительное образование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711" name="CustomShape 57"/>
            <p:cNvSpPr/>
            <p:nvPr/>
          </p:nvSpPr>
          <p:spPr>
            <a:xfrm>
              <a:off x="1192320" y="5130720"/>
              <a:ext cx="262332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632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090,0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2" name="CustomShape 58"/>
            <p:cNvSpPr/>
            <p:nvPr/>
          </p:nvSpPr>
          <p:spPr>
            <a:xfrm>
              <a:off x="1197720" y="5546160"/>
              <a:ext cx="26179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577 961,3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3" name="CustomShape 59"/>
            <p:cNvSpPr/>
            <p:nvPr/>
          </p:nvSpPr>
          <p:spPr>
            <a:xfrm>
              <a:off x="1198080" y="6019200"/>
              <a:ext cx="26175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563 160,4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1"/>
          <p:cNvSpPr/>
          <p:nvPr/>
        </p:nvSpPr>
        <p:spPr>
          <a:xfrm>
            <a:off x="2106720" y="623880"/>
            <a:ext cx="7138440" cy="128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XO Oriel"/>
            </a:endParaRPr>
          </a:p>
        </p:txBody>
      </p:sp>
      <p:sp>
        <p:nvSpPr>
          <p:cNvPr id="715" name="CustomShape 2"/>
          <p:cNvSpPr/>
          <p:nvPr/>
        </p:nvSpPr>
        <p:spPr>
          <a:xfrm>
            <a:off x="3241800" y="372960"/>
            <a:ext cx="6435000" cy="613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91440" indent="-9072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функционирует  </a:t>
            </a:r>
            <a:r>
              <a:rPr lang="ru-RU" sz="2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136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образовательных учреждения:</a:t>
            </a:r>
            <a:r>
              <a:rPr lang="ru-RU" sz="2400" b="0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54 общеобразовательных школы, </a:t>
            </a:r>
            <a:endParaRPr lang="ru-RU" sz="1400" b="0" strike="noStrike" spc="-1" dirty="0"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62 </a:t>
            </a: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дошкольных образовательных учреждений, </a:t>
            </a:r>
            <a:endParaRPr lang="ru-RU" sz="1400" b="0" strike="noStrike" spc="-1" dirty="0"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14 учреждения дополнительного образования детей,</a:t>
            </a:r>
            <a:endParaRPr lang="ru-RU" sz="1400" b="0" strike="noStrike" spc="-1" dirty="0"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6 прочих учреждений образования</a:t>
            </a:r>
            <a:endParaRPr lang="ru-RU" sz="1400" b="0" strike="noStrike" spc="-1" dirty="0">
              <a:latin typeface="XO Oriel"/>
            </a:endParaRPr>
          </a:p>
          <a:p>
            <a:pPr marL="91440" indent="-90720" algn="ctr">
              <a:lnSpc>
                <a:spcPct val="80000"/>
              </a:lnSpc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1400" b="0" strike="noStrike" spc="-1" dirty="0">
              <a:latin typeface="XO Oriel"/>
            </a:endParaRPr>
          </a:p>
          <a:p>
            <a:pPr marL="91440" indent="-90720" algn="ctr">
              <a:lnSpc>
                <a:spcPct val="10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на образование в расчете на            1 жителя Старооскольского городского округа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2023 </a:t>
            </a:r>
            <a:r>
              <a:rPr lang="ru-RU" sz="28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</a:t>
            </a:r>
            <a:endParaRPr lang="ru-RU" sz="2800" b="0" strike="noStrike" spc="-1" dirty="0">
              <a:solidFill>
                <a:srgbClr val="0070C0"/>
              </a:solidFill>
              <a:latin typeface="XO Oriel"/>
            </a:endParaRPr>
          </a:p>
          <a:p>
            <a:pPr marL="91440" indent="-90720" algn="ctr">
              <a:lnSpc>
                <a:spcPct val="10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24 497,8 рублей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716" name="CustomShape 3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5EAB301-6075-481A-A076-BB832C69F81F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34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717" name="Picture 4"/>
          <p:cNvPicPr/>
          <p:nvPr/>
        </p:nvPicPr>
        <p:blipFill>
          <a:blip r:embed="rId2" cstate="print"/>
          <a:stretch/>
        </p:blipFill>
        <p:spPr>
          <a:xfrm>
            <a:off x="298080" y="117720"/>
            <a:ext cx="3264120" cy="236160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8" name="Picture 6"/>
          <p:cNvPicPr/>
          <p:nvPr/>
        </p:nvPicPr>
        <p:blipFill>
          <a:blip r:embed="rId3" cstate="print"/>
          <a:stretch/>
        </p:blipFill>
        <p:spPr>
          <a:xfrm>
            <a:off x="197640" y="4169160"/>
            <a:ext cx="3374280" cy="230760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9" name="Picture 8"/>
          <p:cNvPicPr/>
          <p:nvPr/>
        </p:nvPicPr>
        <p:blipFill>
          <a:blip r:embed="rId4" cstate="print"/>
          <a:stretch/>
        </p:blipFill>
        <p:spPr>
          <a:xfrm>
            <a:off x="302760" y="2156040"/>
            <a:ext cx="3264480" cy="230760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roup 1"/>
          <p:cNvGrpSpPr/>
          <p:nvPr/>
        </p:nvGrpSpPr>
        <p:grpSpPr>
          <a:xfrm>
            <a:off x="196920" y="564120"/>
            <a:ext cx="3350984" cy="2147400"/>
            <a:chOff x="196920" y="564120"/>
            <a:chExt cx="3350984" cy="2147400"/>
          </a:xfrm>
        </p:grpSpPr>
        <p:sp>
          <p:nvSpPr>
            <p:cNvPr id="721" name="CustomShape 2"/>
            <p:cNvSpPr/>
            <p:nvPr/>
          </p:nvSpPr>
          <p:spPr>
            <a:xfrm>
              <a:off x="196920" y="5641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22" name="CustomShape 3"/>
            <p:cNvSpPr/>
            <p:nvPr/>
          </p:nvSpPr>
          <p:spPr>
            <a:xfrm>
              <a:off x="1569544" y="741960"/>
              <a:ext cx="1799280" cy="696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Развитие профессионального искусства (Театр для детей и молодежи)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3" name="CustomShape 4"/>
            <p:cNvSpPr/>
            <p:nvPr/>
          </p:nvSpPr>
          <p:spPr>
            <a:xfrm>
              <a:off x="1352600" y="1504800"/>
              <a:ext cx="2176936" cy="34002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71 425,3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4" name="CustomShape 5"/>
            <p:cNvSpPr/>
            <p:nvPr/>
          </p:nvSpPr>
          <p:spPr>
            <a:xfrm>
              <a:off x="1352600" y="1934504"/>
              <a:ext cx="2195304" cy="2703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год –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72 727,3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5" name="CustomShape 6"/>
            <p:cNvSpPr/>
            <p:nvPr/>
          </p:nvSpPr>
          <p:spPr>
            <a:xfrm>
              <a:off x="1352600" y="2304368"/>
              <a:ext cx="2177304" cy="33254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77 094,0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26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27" name="CustomShape 8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28" name="Group 9"/>
          <p:cNvGrpSpPr/>
          <p:nvPr/>
        </p:nvGrpSpPr>
        <p:grpSpPr>
          <a:xfrm>
            <a:off x="3296880" y="836640"/>
            <a:ext cx="3384312" cy="3702960"/>
            <a:chOff x="3296880" y="836640"/>
            <a:chExt cx="3384312" cy="3702960"/>
          </a:xfrm>
        </p:grpSpPr>
        <p:sp>
          <p:nvSpPr>
            <p:cNvPr id="729" name="CustomShape 10"/>
            <p:cNvSpPr/>
            <p:nvPr/>
          </p:nvSpPr>
          <p:spPr>
            <a:xfrm rot="10800000">
              <a:off x="3520080" y="1021680"/>
              <a:ext cx="3161112" cy="6832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5828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 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   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651 611,0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30" name="CustomShape 11"/>
            <p:cNvSpPr/>
            <p:nvPr/>
          </p:nvSpPr>
          <p:spPr>
            <a:xfrm>
              <a:off x="3296880" y="836640"/>
              <a:ext cx="1038600" cy="1038600"/>
            </a:xfrm>
            <a:prstGeom prst="ellipse">
              <a:avLst/>
            </a:prstGeom>
            <a:blipFill rotWithShape="0">
              <a:blip r:embed="rId3" cstate="print"/>
              <a:stretch>
                <a:fillRect l="-40956" r="-4095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" name="CustomShape 12"/>
            <p:cNvSpPr/>
            <p:nvPr/>
          </p:nvSpPr>
          <p:spPr>
            <a:xfrm rot="10800000">
              <a:off x="3807720" y="2370960"/>
              <a:ext cx="2873472" cy="6832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5828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666 680,4 тыс. руб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32" name="CustomShape 13"/>
            <p:cNvSpPr/>
            <p:nvPr/>
          </p:nvSpPr>
          <p:spPr>
            <a:xfrm>
              <a:off x="3368880" y="2205000"/>
              <a:ext cx="1038600" cy="1038600"/>
            </a:xfrm>
            <a:prstGeom prst="ellipse">
              <a:avLst/>
            </a:prstGeom>
            <a:blipFill rotWithShape="0">
              <a:blip r:embed="rId3" cstate="print"/>
              <a:stretch>
                <a:fillRect l="-40956" r="-4095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CustomShape 14"/>
            <p:cNvSpPr/>
            <p:nvPr/>
          </p:nvSpPr>
          <p:spPr>
            <a:xfrm rot="10800000">
              <a:off x="3807720" y="3720600"/>
              <a:ext cx="2873472" cy="6832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5828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623 588,1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34" name="CustomShape 15"/>
            <p:cNvSpPr/>
            <p:nvPr/>
          </p:nvSpPr>
          <p:spPr>
            <a:xfrm>
              <a:off x="3368880" y="3501000"/>
              <a:ext cx="1038600" cy="1038600"/>
            </a:xfrm>
            <a:prstGeom prst="ellipse">
              <a:avLst/>
            </a:prstGeom>
            <a:blipFill rotWithShape="0">
              <a:blip r:embed="rId3" cstate="print"/>
              <a:stretch>
                <a:fillRect l="-40956" r="-4095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35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36" name="Group 17"/>
          <p:cNvGrpSpPr/>
          <p:nvPr/>
        </p:nvGrpSpPr>
        <p:grpSpPr>
          <a:xfrm>
            <a:off x="357480" y="3175920"/>
            <a:ext cx="2867328" cy="2147400"/>
            <a:chOff x="357480" y="3175920"/>
            <a:chExt cx="2867328" cy="2147400"/>
          </a:xfrm>
        </p:grpSpPr>
        <p:sp>
          <p:nvSpPr>
            <p:cNvPr id="737" name="CustomShape 18"/>
            <p:cNvSpPr/>
            <p:nvPr/>
          </p:nvSpPr>
          <p:spPr>
            <a:xfrm>
              <a:off x="357480" y="31759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38" name="CustomShape 19"/>
            <p:cNvSpPr/>
            <p:nvPr/>
          </p:nvSpPr>
          <p:spPr>
            <a:xfrm>
              <a:off x="1280520" y="3357000"/>
              <a:ext cx="1547280" cy="7020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Организация деятельности муниципальных музеев и зоопарка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39" name="CustomShape 20"/>
            <p:cNvSpPr/>
            <p:nvPr/>
          </p:nvSpPr>
          <p:spPr>
            <a:xfrm>
              <a:off x="1064520" y="4149000"/>
              <a:ext cx="2160288" cy="28811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69 848,4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0" name="CustomShape 21"/>
            <p:cNvSpPr/>
            <p:nvPr/>
          </p:nvSpPr>
          <p:spPr>
            <a:xfrm>
              <a:off x="1064520" y="4509000"/>
              <a:ext cx="2160288" cy="28815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59 603,5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1" name="CustomShape 22"/>
            <p:cNvSpPr/>
            <p:nvPr/>
          </p:nvSpPr>
          <p:spPr>
            <a:xfrm>
              <a:off x="1064520" y="4869000"/>
              <a:ext cx="2160288" cy="28819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61 831,5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42" name="Group 2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43" name="Group 24"/>
          <p:cNvGrpSpPr/>
          <p:nvPr/>
        </p:nvGrpSpPr>
        <p:grpSpPr>
          <a:xfrm>
            <a:off x="2720752" y="4452840"/>
            <a:ext cx="3528456" cy="2147400"/>
            <a:chOff x="3179880" y="4452840"/>
            <a:chExt cx="3528456" cy="2147400"/>
          </a:xfrm>
        </p:grpSpPr>
        <p:sp>
          <p:nvSpPr>
            <p:cNvPr id="744" name="CustomShape 25"/>
            <p:cNvSpPr/>
            <p:nvPr/>
          </p:nvSpPr>
          <p:spPr>
            <a:xfrm>
              <a:off x="3179880" y="44528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45" name="CustomShape 26"/>
            <p:cNvSpPr/>
            <p:nvPr/>
          </p:nvSpPr>
          <p:spPr>
            <a:xfrm>
              <a:off x="4404016" y="4797152"/>
              <a:ext cx="2231280" cy="7020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Организация библиотечного обслуживания пользователей муниципальных библиотек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6" name="CustomShape 27"/>
            <p:cNvSpPr/>
            <p:nvPr/>
          </p:nvSpPr>
          <p:spPr>
            <a:xfrm>
              <a:off x="4557896" y="5564072"/>
              <a:ext cx="2150376" cy="3132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72 749,4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7" name="CustomShape 28"/>
            <p:cNvSpPr/>
            <p:nvPr/>
          </p:nvSpPr>
          <p:spPr>
            <a:xfrm>
              <a:off x="4557896" y="5958672"/>
              <a:ext cx="2150376" cy="2786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77 674,4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8" name="CustomShape 29"/>
            <p:cNvSpPr/>
            <p:nvPr/>
          </p:nvSpPr>
          <p:spPr>
            <a:xfrm>
              <a:off x="4557960" y="6289560"/>
              <a:ext cx="2150376" cy="2682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80 415,1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49" name="Group 3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50" name="Group 31"/>
          <p:cNvGrpSpPr/>
          <p:nvPr/>
        </p:nvGrpSpPr>
        <p:grpSpPr>
          <a:xfrm>
            <a:off x="6414048" y="571680"/>
            <a:ext cx="3363488" cy="2147400"/>
            <a:chOff x="6377040" y="571680"/>
            <a:chExt cx="3363488" cy="2147400"/>
          </a:xfrm>
        </p:grpSpPr>
        <p:sp>
          <p:nvSpPr>
            <p:cNvPr id="751" name="CustomShape 32"/>
            <p:cNvSpPr/>
            <p:nvPr/>
          </p:nvSpPr>
          <p:spPr>
            <a:xfrm>
              <a:off x="6377040" y="57168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52" name="CustomShape 33"/>
            <p:cNvSpPr/>
            <p:nvPr/>
          </p:nvSpPr>
          <p:spPr>
            <a:xfrm>
              <a:off x="7762232" y="695520"/>
              <a:ext cx="1799280" cy="7830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Проведение ремонтных работ зданий и сооружений муниципальных учреждений культуры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53" name="CustomShape 34"/>
            <p:cNvSpPr/>
            <p:nvPr/>
          </p:nvSpPr>
          <p:spPr>
            <a:xfrm>
              <a:off x="7580288" y="1596792"/>
              <a:ext cx="2160240" cy="3200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72 171,1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54" name="CustomShape 35"/>
            <p:cNvSpPr/>
            <p:nvPr/>
          </p:nvSpPr>
          <p:spPr>
            <a:xfrm>
              <a:off x="7580288" y="1989000"/>
              <a:ext cx="2160240" cy="2952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67 316,7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55" name="CustomShape 36"/>
            <p:cNvSpPr/>
            <p:nvPr/>
          </p:nvSpPr>
          <p:spPr>
            <a:xfrm>
              <a:off x="7580288" y="2349000"/>
              <a:ext cx="2160240" cy="2995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3 174,7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56" name="Group 3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57" name="Group 38"/>
          <p:cNvGrpSpPr/>
          <p:nvPr/>
        </p:nvGrpSpPr>
        <p:grpSpPr>
          <a:xfrm>
            <a:off x="6269760" y="2984040"/>
            <a:ext cx="3363760" cy="2184480"/>
            <a:chOff x="6269760" y="2984040"/>
            <a:chExt cx="3363760" cy="2184480"/>
          </a:xfrm>
        </p:grpSpPr>
        <p:sp>
          <p:nvSpPr>
            <p:cNvPr id="758" name="CustomShape 39"/>
            <p:cNvSpPr/>
            <p:nvPr/>
          </p:nvSpPr>
          <p:spPr>
            <a:xfrm>
              <a:off x="6269760" y="29840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59" name="CustomShape 40"/>
            <p:cNvSpPr/>
            <p:nvPr/>
          </p:nvSpPr>
          <p:spPr>
            <a:xfrm>
              <a:off x="7401272" y="3167280"/>
              <a:ext cx="2195280" cy="8233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Реализация культурных проектов муниципальных учреждений культуры, проведение культурно-массовых мероприятий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760" name="CustomShape 41"/>
            <p:cNvSpPr/>
            <p:nvPr/>
          </p:nvSpPr>
          <p:spPr>
            <a:xfrm>
              <a:off x="7401272" y="4077000"/>
              <a:ext cx="2232248" cy="3308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365 416,8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1" name="CustomShape 42"/>
            <p:cNvSpPr/>
            <p:nvPr/>
          </p:nvSpPr>
          <p:spPr>
            <a:xfrm>
              <a:off x="7393072" y="4459680"/>
              <a:ext cx="2232248" cy="3369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389 358,5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2" name="CustomShape 43"/>
            <p:cNvSpPr/>
            <p:nvPr/>
          </p:nvSpPr>
          <p:spPr>
            <a:xfrm>
              <a:off x="7401272" y="4869000"/>
              <a:ext cx="2232248" cy="2995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401 072,8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63" name="Group 4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64" name="Line 45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46"/>
          <p:cNvSpPr/>
          <p:nvPr/>
        </p:nvSpPr>
        <p:spPr>
          <a:xfrm>
            <a:off x="701640" y="0"/>
            <a:ext cx="9203760" cy="129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2024-2025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культуру</a:t>
            </a:r>
            <a:r>
              <a:rPr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CustomShape 1"/>
          <p:cNvSpPr/>
          <p:nvPr/>
        </p:nvSpPr>
        <p:spPr>
          <a:xfrm>
            <a:off x="2106720" y="623880"/>
            <a:ext cx="7138440" cy="128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XO Oriel"/>
            </a:endParaRPr>
          </a:p>
        </p:txBody>
      </p:sp>
      <p:sp>
        <p:nvSpPr>
          <p:cNvPr id="767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64E2DEE-1C2E-45CD-8D5E-813909EE996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36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768" name="Picture 4"/>
          <p:cNvPicPr/>
          <p:nvPr/>
        </p:nvPicPr>
        <p:blipFill>
          <a:blip r:embed="rId2" cstate="print"/>
          <a:stretch/>
        </p:blipFill>
        <p:spPr>
          <a:xfrm>
            <a:off x="354600" y="117720"/>
            <a:ext cx="3151440" cy="236160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71" name="CustomShape 3"/>
          <p:cNvSpPr/>
          <p:nvPr/>
        </p:nvSpPr>
        <p:spPr>
          <a:xfrm>
            <a:off x="3962520" y="722160"/>
            <a:ext cx="5390280" cy="5803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функционирует: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12 культурно-досуговых учреждений;</a:t>
            </a:r>
            <a:endParaRPr lang="ru-RU" sz="1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1 библиотека (с филиалами); </a:t>
            </a:r>
            <a:endParaRPr lang="ru-RU" sz="1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2 исторических музея и зоопарк;</a:t>
            </a:r>
            <a:endParaRPr lang="ru-RU" sz="1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1 театр для детей и молодежи.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4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400" b="0" strike="noStrike" spc="-1" dirty="0">
              <a:latin typeface="XO Oriel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на культуру в расчете на 1 жителя Старооскольского городского округа в </a:t>
            </a:r>
            <a:r>
              <a:rPr lang="ru-RU" sz="2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2023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     </a:t>
            </a:r>
            <a:endParaRPr lang="ru-RU" sz="2400" b="1" strike="noStrike" spc="-1" dirty="0" smtClean="0">
              <a:solidFill>
                <a:srgbClr val="0070C0"/>
              </a:solidFill>
              <a:latin typeface="Century Gothic"/>
              <a:ea typeface="DejaVu Sans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2 540,4 рублей</a:t>
            </a:r>
            <a:endParaRPr lang="ru-RU" sz="2400" b="0" strike="noStrike" spc="-1" dirty="0">
              <a:latin typeface="XO Oriel"/>
            </a:endParaRPr>
          </a:p>
        </p:txBody>
      </p:sp>
      <p:pic>
        <p:nvPicPr>
          <p:cNvPr id="12290" name="Picture 2" descr="https://lexusone.ru/wp-content/uploads/2019/08/IMG_2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2132856"/>
            <a:ext cx="3960440" cy="2376264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69" name="Picture 6"/>
          <p:cNvPicPr/>
          <p:nvPr/>
        </p:nvPicPr>
        <p:blipFill>
          <a:blip r:embed="rId4" cstate="print"/>
          <a:stretch/>
        </p:blipFill>
        <p:spPr>
          <a:xfrm>
            <a:off x="306360" y="4102200"/>
            <a:ext cx="3374280" cy="255744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79" name="CustomShape 8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80" name="Group 9"/>
          <p:cNvGrpSpPr/>
          <p:nvPr/>
        </p:nvGrpSpPr>
        <p:grpSpPr>
          <a:xfrm>
            <a:off x="3512848" y="836712"/>
            <a:ext cx="3312320" cy="3744415"/>
            <a:chOff x="3728912" y="764641"/>
            <a:chExt cx="3312312" cy="3873652"/>
          </a:xfrm>
        </p:grpSpPr>
        <p:sp>
          <p:nvSpPr>
            <p:cNvPr id="781" name="CustomShape 10"/>
            <p:cNvSpPr/>
            <p:nvPr/>
          </p:nvSpPr>
          <p:spPr>
            <a:xfrm rot="10800000">
              <a:off x="4233240" y="981000"/>
              <a:ext cx="2735984" cy="7516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50400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 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1 464 216,8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782" name="CustomShape 11"/>
            <p:cNvSpPr/>
            <p:nvPr/>
          </p:nvSpPr>
          <p:spPr>
            <a:xfrm>
              <a:off x="3728912" y="764641"/>
              <a:ext cx="1008110" cy="993293"/>
            </a:xfrm>
            <a:prstGeom prst="ellipse">
              <a:avLst/>
            </a:prstGeom>
            <a:blipFill rotWithShape="0">
              <a:blip r:embed="rId2" cstate="print"/>
              <a:stretch>
                <a:fillRect l="267926" r="26792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" name="CustomShape 12"/>
            <p:cNvSpPr/>
            <p:nvPr/>
          </p:nvSpPr>
          <p:spPr>
            <a:xfrm rot="10800000">
              <a:off x="4305240" y="2421360"/>
              <a:ext cx="2735984" cy="7516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50400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1 501 320,6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784" name="CustomShape 13"/>
            <p:cNvSpPr/>
            <p:nvPr/>
          </p:nvSpPr>
          <p:spPr>
            <a:xfrm>
              <a:off x="3774632" y="2219041"/>
              <a:ext cx="1008110" cy="993293"/>
            </a:xfrm>
            <a:prstGeom prst="ellipse">
              <a:avLst/>
            </a:prstGeom>
            <a:blipFill rotWithShape="0">
              <a:blip r:embed="rId2" cstate="print"/>
              <a:stretch>
                <a:fillRect l="267926" r="26792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" name="CustomShape 14"/>
            <p:cNvSpPr/>
            <p:nvPr/>
          </p:nvSpPr>
          <p:spPr>
            <a:xfrm rot="10800000">
              <a:off x="4305240" y="3861360"/>
              <a:ext cx="2735984" cy="7516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50400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endParaRPr lang="ru-RU" sz="14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1 490 641,6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786" name="CustomShape 15"/>
            <p:cNvSpPr/>
            <p:nvPr/>
          </p:nvSpPr>
          <p:spPr>
            <a:xfrm>
              <a:off x="3800912" y="3645000"/>
              <a:ext cx="1008110" cy="993293"/>
            </a:xfrm>
            <a:prstGeom prst="ellipse">
              <a:avLst/>
            </a:prstGeom>
            <a:blipFill rotWithShape="0">
              <a:blip r:embed="rId2" cstate="print"/>
              <a:stretch>
                <a:fillRect l="267926" r="26792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7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88" name="Group 17"/>
          <p:cNvGrpSpPr/>
          <p:nvPr/>
        </p:nvGrpSpPr>
        <p:grpSpPr>
          <a:xfrm>
            <a:off x="357480" y="3175920"/>
            <a:ext cx="3371384" cy="2147400"/>
            <a:chOff x="357480" y="3175920"/>
            <a:chExt cx="3371384" cy="2147400"/>
          </a:xfrm>
        </p:grpSpPr>
        <p:sp>
          <p:nvSpPr>
            <p:cNvPr id="789" name="CustomShape 18"/>
            <p:cNvSpPr/>
            <p:nvPr/>
          </p:nvSpPr>
          <p:spPr>
            <a:xfrm>
              <a:off x="357480" y="31759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3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90" name="CustomShape 19"/>
            <p:cNvSpPr/>
            <p:nvPr/>
          </p:nvSpPr>
          <p:spPr>
            <a:xfrm>
              <a:off x="2000672" y="3356992"/>
              <a:ext cx="1223280" cy="5155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Социальное обслуживание населения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1" name="CustomShape 20"/>
            <p:cNvSpPr/>
            <p:nvPr/>
          </p:nvSpPr>
          <p:spPr>
            <a:xfrm>
              <a:off x="1457280" y="3940920"/>
              <a:ext cx="2271584" cy="3211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135 722,3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2" name="CustomShape 21"/>
            <p:cNvSpPr/>
            <p:nvPr/>
          </p:nvSpPr>
          <p:spPr>
            <a:xfrm>
              <a:off x="1457280" y="4343040"/>
              <a:ext cx="2271584" cy="3297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142 994,8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3" name="CustomShape 22"/>
            <p:cNvSpPr/>
            <p:nvPr/>
          </p:nvSpPr>
          <p:spPr>
            <a:xfrm>
              <a:off x="1457280" y="4800960"/>
              <a:ext cx="2271584" cy="3171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143 871,1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94" name="Group 2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95" name="Group 24"/>
          <p:cNvGrpSpPr/>
          <p:nvPr/>
        </p:nvGrpSpPr>
        <p:grpSpPr>
          <a:xfrm>
            <a:off x="3179880" y="4452840"/>
            <a:ext cx="3573320" cy="2147400"/>
            <a:chOff x="3179880" y="4452840"/>
            <a:chExt cx="3573320" cy="2147400"/>
          </a:xfrm>
        </p:grpSpPr>
        <p:sp>
          <p:nvSpPr>
            <p:cNvPr id="796" name="CustomShape 25"/>
            <p:cNvSpPr/>
            <p:nvPr/>
          </p:nvSpPr>
          <p:spPr>
            <a:xfrm>
              <a:off x="3179880" y="44528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97" name="CustomShape 26"/>
            <p:cNvSpPr/>
            <p:nvPr/>
          </p:nvSpPr>
          <p:spPr>
            <a:xfrm>
              <a:off x="4953000" y="4869160"/>
              <a:ext cx="1368152" cy="576208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Другие вопросы в области социальной политики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8" name="CustomShape 27"/>
            <p:cNvSpPr/>
            <p:nvPr/>
          </p:nvSpPr>
          <p:spPr>
            <a:xfrm>
              <a:off x="4565160" y="5542560"/>
              <a:ext cx="2188040" cy="26270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50 820,8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.    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9" name="CustomShape 28"/>
            <p:cNvSpPr/>
            <p:nvPr/>
          </p:nvSpPr>
          <p:spPr>
            <a:xfrm>
              <a:off x="4565160" y="5875200"/>
              <a:ext cx="2188040" cy="26967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55 321,2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00" name="CustomShape 29"/>
            <p:cNvSpPr/>
            <p:nvPr/>
          </p:nvSpPr>
          <p:spPr>
            <a:xfrm>
              <a:off x="4557960" y="6237312"/>
              <a:ext cx="2188040" cy="262356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57 158,3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801" name="Group 3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02" name="Group 31"/>
          <p:cNvGrpSpPr/>
          <p:nvPr/>
        </p:nvGrpSpPr>
        <p:grpSpPr>
          <a:xfrm>
            <a:off x="6685560" y="639000"/>
            <a:ext cx="3081600" cy="2147400"/>
            <a:chOff x="6685560" y="639000"/>
            <a:chExt cx="3081600" cy="2147400"/>
          </a:xfrm>
        </p:grpSpPr>
        <p:sp>
          <p:nvSpPr>
            <p:cNvPr id="803" name="CustomShape 32"/>
            <p:cNvSpPr/>
            <p:nvPr/>
          </p:nvSpPr>
          <p:spPr>
            <a:xfrm>
              <a:off x="6685560" y="63900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04" name="CustomShape 33"/>
            <p:cNvSpPr/>
            <p:nvPr/>
          </p:nvSpPr>
          <p:spPr>
            <a:xfrm>
              <a:off x="7989152" y="722160"/>
              <a:ext cx="1428344" cy="47459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Социальное обеспечение населения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05" name="CustomShape 34"/>
            <p:cNvSpPr/>
            <p:nvPr/>
          </p:nvSpPr>
          <p:spPr>
            <a:xfrm>
              <a:off x="7617296" y="1260000"/>
              <a:ext cx="2149864" cy="361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908 106,4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06" name="CustomShape 35"/>
            <p:cNvSpPr/>
            <p:nvPr/>
          </p:nvSpPr>
          <p:spPr>
            <a:xfrm>
              <a:off x="7617296" y="1711800"/>
              <a:ext cx="2149864" cy="3708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936 028,6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07" name="CustomShape 36"/>
            <p:cNvSpPr/>
            <p:nvPr/>
          </p:nvSpPr>
          <p:spPr>
            <a:xfrm>
              <a:off x="7617296" y="2226240"/>
              <a:ext cx="2149864" cy="3567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9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58 559,3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</p:grpSp>
      <p:grpSp>
        <p:nvGrpSpPr>
          <p:cNvPr id="808" name="Group 3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09" name="Group 38"/>
          <p:cNvGrpSpPr/>
          <p:nvPr/>
        </p:nvGrpSpPr>
        <p:grpSpPr>
          <a:xfrm>
            <a:off x="6269760" y="2984040"/>
            <a:ext cx="3355560" cy="2147400"/>
            <a:chOff x="6269760" y="2984040"/>
            <a:chExt cx="3355560" cy="2147400"/>
          </a:xfrm>
        </p:grpSpPr>
        <p:sp>
          <p:nvSpPr>
            <p:cNvPr id="810" name="CustomShape 39"/>
            <p:cNvSpPr/>
            <p:nvPr/>
          </p:nvSpPr>
          <p:spPr>
            <a:xfrm>
              <a:off x="6269760" y="29840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11" name="CustomShape 40"/>
            <p:cNvSpPr/>
            <p:nvPr/>
          </p:nvSpPr>
          <p:spPr>
            <a:xfrm>
              <a:off x="7905328" y="3284984"/>
              <a:ext cx="1368152" cy="350648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Охрана семьи и детства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812" name="CustomShape 41"/>
            <p:cNvSpPr/>
            <p:nvPr/>
          </p:nvSpPr>
          <p:spPr>
            <a:xfrm>
              <a:off x="7569360" y="3758400"/>
              <a:ext cx="2051280" cy="3744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348 229,3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13" name="CustomShape 42"/>
            <p:cNvSpPr/>
            <p:nvPr/>
          </p:nvSpPr>
          <p:spPr>
            <a:xfrm>
              <a:off x="7574040" y="4200120"/>
              <a:ext cx="2051280" cy="3844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345 638,0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14" name="CustomShape 43"/>
            <p:cNvSpPr/>
            <p:nvPr/>
          </p:nvSpPr>
          <p:spPr>
            <a:xfrm>
              <a:off x="7574040" y="4709880"/>
              <a:ext cx="2051280" cy="370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309 714,9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</p:grpSp>
      <p:grpSp>
        <p:nvGrpSpPr>
          <p:cNvPr id="815" name="Group 4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816" name="Line 45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46"/>
          <p:cNvSpPr/>
          <p:nvPr/>
        </p:nvSpPr>
        <p:spPr>
          <a:xfrm>
            <a:off x="498600" y="0"/>
            <a:ext cx="9406800" cy="7647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1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 </a:t>
            </a:r>
            <a:r>
              <a:rPr lang="ru-RU" sz="1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1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2024-2025 </a:t>
            </a:r>
            <a:r>
              <a:rPr lang="ru-RU" sz="1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социальную политику</a:t>
            </a:r>
            <a:endParaRPr lang="ru-RU" sz="1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grpSp>
        <p:nvGrpSpPr>
          <p:cNvPr id="772" name="Group 1"/>
          <p:cNvGrpSpPr/>
          <p:nvPr/>
        </p:nvGrpSpPr>
        <p:grpSpPr>
          <a:xfrm>
            <a:off x="255240" y="564120"/>
            <a:ext cx="3248704" cy="2147400"/>
            <a:chOff x="255240" y="564120"/>
            <a:chExt cx="3248704" cy="2147400"/>
          </a:xfrm>
        </p:grpSpPr>
        <p:sp>
          <p:nvSpPr>
            <p:cNvPr id="773" name="CustomShape 2"/>
            <p:cNvSpPr/>
            <p:nvPr/>
          </p:nvSpPr>
          <p:spPr>
            <a:xfrm>
              <a:off x="255240" y="5641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74" name="CustomShape 3"/>
            <p:cNvSpPr/>
            <p:nvPr/>
          </p:nvSpPr>
          <p:spPr>
            <a:xfrm>
              <a:off x="1784648" y="764704"/>
              <a:ext cx="1295280" cy="3218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Пенсионное обеспечение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75" name="CustomShape 4"/>
            <p:cNvSpPr/>
            <p:nvPr/>
          </p:nvSpPr>
          <p:spPr>
            <a:xfrm>
              <a:off x="1352600" y="1141560"/>
              <a:ext cx="2151344" cy="3780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1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 </a:t>
              </a:r>
              <a:r>
                <a:rPr lang="ru-RU" sz="105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21 338,0 тыс.руб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</a:t>
              </a:r>
              <a:endParaRPr lang="ru-RU" sz="1050" b="0" strike="noStrike" spc="-1" dirty="0">
                <a:latin typeface="XO Oriel"/>
              </a:endParaRPr>
            </a:p>
          </p:txBody>
        </p:sp>
        <p:sp>
          <p:nvSpPr>
            <p:cNvPr id="776" name="CustomShape 5"/>
            <p:cNvSpPr/>
            <p:nvPr/>
          </p:nvSpPr>
          <p:spPr>
            <a:xfrm>
              <a:off x="1352600" y="1614960"/>
              <a:ext cx="2151344" cy="3693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1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50" spc="-1" dirty="0">
                  <a:solidFill>
                    <a:srgbClr val="000000"/>
                  </a:solidFill>
                  <a:latin typeface="Century Gothic"/>
                </a:rPr>
                <a:t>21 338,0 тыс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050" b="0" strike="noStrike" spc="-1" dirty="0">
                <a:latin typeface="XO Oriel"/>
              </a:endParaRPr>
            </a:p>
          </p:txBody>
        </p:sp>
        <p:sp>
          <p:nvSpPr>
            <p:cNvPr id="777" name="CustomShape 6"/>
            <p:cNvSpPr/>
            <p:nvPr/>
          </p:nvSpPr>
          <p:spPr>
            <a:xfrm>
              <a:off x="1352600" y="2119576"/>
              <a:ext cx="2151344" cy="3733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1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2025 год </a:t>
              </a: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</a:t>
              </a:r>
              <a:r>
                <a:rPr lang="ru-RU" sz="1050" spc="-1" dirty="0">
                  <a:solidFill>
                    <a:srgbClr val="000000"/>
                  </a:solidFill>
                  <a:latin typeface="Century Gothic"/>
                </a:rPr>
                <a:t>21 338,0 тыс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50" b="0" strike="noStrike" spc="-1" dirty="0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"/>
          <p:cNvSpPr/>
          <p:nvPr/>
        </p:nvSpPr>
        <p:spPr>
          <a:xfrm>
            <a:off x="2106720" y="623880"/>
            <a:ext cx="7138440" cy="128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XO Oriel"/>
            </a:endParaRPr>
          </a:p>
        </p:txBody>
      </p:sp>
      <p:sp>
        <p:nvSpPr>
          <p:cNvPr id="819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583AA45-421A-43D9-AC4E-623BB59CA97F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38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820" name="Picture 4"/>
          <p:cNvPicPr/>
          <p:nvPr/>
        </p:nvPicPr>
        <p:blipFill>
          <a:blip r:embed="rId2" cstate="print"/>
          <a:stretch/>
        </p:blipFill>
        <p:spPr>
          <a:xfrm>
            <a:off x="354600" y="234720"/>
            <a:ext cx="3151440" cy="212688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21" name="Picture 6"/>
          <p:cNvPicPr/>
          <p:nvPr/>
        </p:nvPicPr>
        <p:blipFill>
          <a:blip r:embed="rId3" cstate="print"/>
          <a:stretch/>
        </p:blipFill>
        <p:spPr>
          <a:xfrm>
            <a:off x="306360" y="4235760"/>
            <a:ext cx="3374280" cy="229068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22" name="Picture 8"/>
          <p:cNvPicPr/>
          <p:nvPr/>
        </p:nvPicPr>
        <p:blipFill>
          <a:blip r:embed="rId4" cstate="print"/>
          <a:stretch/>
        </p:blipFill>
        <p:spPr>
          <a:xfrm>
            <a:off x="448200" y="2220480"/>
            <a:ext cx="3090960" cy="219204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23" name="CustomShape 3"/>
          <p:cNvSpPr/>
          <p:nvPr/>
        </p:nvSpPr>
        <p:spPr>
          <a:xfrm>
            <a:off x="3962520" y="722160"/>
            <a:ext cx="5390280" cy="5515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функционирует: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6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Муниципальное бюджетное учреждение «Комплексный центр социального обслуживания населения»</a:t>
            </a:r>
            <a:endParaRPr lang="ru-RU" sz="16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6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600" b="0" strike="noStrike" spc="-1" dirty="0">
              <a:latin typeface="XO Oriel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</a:t>
            </a:r>
            <a:r>
              <a:rPr lang="ru-RU" sz="20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асходы Старооскольского городского округа на социальную политику в расчете на 1 жителя Старооскольского городского округа в </a:t>
            </a:r>
            <a:r>
              <a:rPr lang="ru-RU" sz="20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 </a:t>
            </a:r>
            <a:r>
              <a:rPr lang="ru-RU" sz="2000" b="1" strike="noStrike" spc="-1" dirty="0">
                <a:solidFill>
                  <a:srgbClr val="3F762B"/>
                </a:solidFill>
                <a:latin typeface="Century Gothic"/>
                <a:ea typeface="DejaVu Sans"/>
              </a:rPr>
              <a:t>                </a:t>
            </a:r>
            <a:endParaRPr lang="ru-RU" sz="2000" b="1" strike="noStrike" spc="-1" dirty="0" smtClean="0">
              <a:solidFill>
                <a:srgbClr val="3F762B"/>
              </a:solidFill>
              <a:latin typeface="Century Gothic"/>
              <a:ea typeface="DejaVu Sans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0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5 708,4 рублей</a:t>
            </a:r>
            <a:endParaRPr lang="ru-RU" sz="20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Рисунок 8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3394376" y="2714760"/>
            <a:ext cx="3142800" cy="185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5" name="Рисунок 7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6825208" y="1340768"/>
            <a:ext cx="2788560" cy="151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6" name="Рисунок 6"/>
          <p:cNvPicPr/>
          <p:nvPr/>
        </p:nvPicPr>
        <p:blipFill>
          <a:blip r:embed="rId5" cstate="print">
            <a:lum bright="-20000" contrast="-40000"/>
          </a:blip>
          <a:stretch/>
        </p:blipFill>
        <p:spPr>
          <a:xfrm>
            <a:off x="6811840" y="3140968"/>
            <a:ext cx="282168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8" name="Рисунок 3"/>
          <p:cNvPicPr/>
          <p:nvPr/>
        </p:nvPicPr>
        <p:blipFill>
          <a:blip r:embed="rId6" cstate="print">
            <a:lum bright="-20000" contrast="-40000"/>
          </a:blip>
          <a:stretch/>
        </p:blipFill>
        <p:spPr>
          <a:xfrm>
            <a:off x="344488" y="4941168"/>
            <a:ext cx="280188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0" name="CustomShape 1"/>
          <p:cNvSpPr/>
          <p:nvPr/>
        </p:nvSpPr>
        <p:spPr>
          <a:xfrm>
            <a:off x="7894800" y="6332400"/>
            <a:ext cx="313632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C2750945-D01D-4A6C-8E03-940C063F33FD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ctr">
                <a:lnSpc>
                  <a:spcPct val="100000"/>
                </a:lnSpc>
              </a:pPr>
              <a:t>39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31" name="CustomShape 2"/>
          <p:cNvSpPr/>
          <p:nvPr/>
        </p:nvSpPr>
        <p:spPr>
          <a:xfrm>
            <a:off x="363600" y="49320"/>
            <a:ext cx="9541800" cy="102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на национальную экономику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 и на плановый период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2024-2025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32" name="Line 3"/>
          <p:cNvSpPr/>
          <p:nvPr/>
        </p:nvSpPr>
        <p:spPr>
          <a:xfrm>
            <a:off x="258480" y="124452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4"/>
          <p:cNvSpPr/>
          <p:nvPr/>
        </p:nvSpPr>
        <p:spPr>
          <a:xfrm>
            <a:off x="3368824" y="2708920"/>
            <a:ext cx="3168352" cy="1872208"/>
          </a:xfrm>
          <a:prstGeom prst="rect">
            <a:avLst/>
          </a:prstGeom>
          <a:noFill/>
          <a:ln>
            <a:noFill/>
            <a:round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/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1 031 698,1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b="1" spc="-1" smtClean="0">
                <a:solidFill>
                  <a:srgbClr val="FFFFFF"/>
                </a:solidFill>
                <a:latin typeface="Century Gothic"/>
                <a:ea typeface="DejaVu Sans"/>
              </a:rPr>
              <a:t>988 492,2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/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740 542,6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834" name="CustomShape 5"/>
          <p:cNvSpPr/>
          <p:nvPr/>
        </p:nvSpPr>
        <p:spPr>
          <a:xfrm>
            <a:off x="6825208" y="3139888"/>
            <a:ext cx="2814996" cy="1657264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Сельское хозяйство </a:t>
            </a:r>
            <a:r>
              <a:rPr lang="ru-RU" sz="1600" b="1" spc="-1" dirty="0">
                <a:solidFill>
                  <a:srgbClr val="FFFFFF"/>
                </a:solidFill>
                <a:latin typeface="Century Gothic"/>
                <a:ea typeface="DejaVu Sans"/>
              </a:rPr>
              <a:t>и </a:t>
            </a:r>
            <a:r>
              <a:rPr lang="ru-RU" sz="16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рыболовство </a:t>
            </a:r>
          </a:p>
          <a:p>
            <a:pPr algn="ctr">
              <a:lnSpc>
                <a:spcPct val="100000"/>
              </a:lnSpc>
            </a:pPr>
            <a:endParaRPr lang="ru-RU" sz="800" b="1" spc="-1" dirty="0" smtClean="0">
              <a:solidFill>
                <a:srgbClr val="FFFFFF"/>
              </a:solidFill>
              <a:latin typeface="Century Gothic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</a:rPr>
              <a:t>2023 год – 722,3 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</a:rPr>
              <a:t>2024 год – 579,1 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</a:rPr>
              <a:t>2025 год – 460,8 тыс. руб.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835" name="CustomShape 6"/>
          <p:cNvSpPr/>
          <p:nvPr/>
        </p:nvSpPr>
        <p:spPr>
          <a:xfrm>
            <a:off x="6825208" y="1340768"/>
            <a:ext cx="2790000" cy="1517040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Другие вопросы в области национальной экономики </a:t>
            </a: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150 194,2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161 355,6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186 830,3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</p:txBody>
      </p:sp>
      <p:sp>
        <p:nvSpPr>
          <p:cNvPr id="837" name="CustomShape 8"/>
          <p:cNvSpPr/>
          <p:nvPr/>
        </p:nvSpPr>
        <p:spPr>
          <a:xfrm>
            <a:off x="344488" y="4941168"/>
            <a:ext cx="2802960" cy="1512168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latin typeface="Century Gothic"/>
                <a:ea typeface="DejaVu Sans"/>
              </a:rPr>
              <a:t>Лесное </a:t>
            </a:r>
            <a:r>
              <a:rPr lang="ru-RU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хозяйство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– 43 575,0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год – 45 650,0 тыс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. 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– 47 338,0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endParaRPr lang="ru-RU" sz="1300" b="0" strike="noStrike" spc="-1" dirty="0">
              <a:latin typeface="XO Oriel"/>
            </a:endParaRPr>
          </a:p>
        </p:txBody>
      </p:sp>
      <p:pic>
        <p:nvPicPr>
          <p:cNvPr id="9218" name="Picture 2" descr="https://media.professionali.ru/processor/topics/original/2020/03/05/874496.jpg"/>
          <p:cNvPicPr>
            <a:picLocks noChangeAspect="1" noChangeArrowheads="1"/>
          </p:cNvPicPr>
          <p:nvPr/>
        </p:nvPicPr>
        <p:blipFill>
          <a:blip r:embed="rId7" cstate="print">
            <a:lum bright="-20000" contrast="-40000"/>
          </a:blip>
          <a:srcRect t="11538" b="7692"/>
          <a:stretch>
            <a:fillRect/>
          </a:stretch>
        </p:blipFill>
        <p:spPr bwMode="auto">
          <a:xfrm>
            <a:off x="344488" y="1340768"/>
            <a:ext cx="280831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0" name="CustomShape 10"/>
          <p:cNvSpPr/>
          <p:nvPr/>
        </p:nvSpPr>
        <p:spPr>
          <a:xfrm>
            <a:off x="344488" y="1340768"/>
            <a:ext cx="2808312" cy="129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ru-RU" b="1" spc="-1" dirty="0">
                <a:solidFill>
                  <a:srgbClr val="FFFFFF"/>
                </a:solidFill>
                <a:latin typeface="Century Gothic"/>
                <a:ea typeface="DejaVu Sans"/>
              </a:rPr>
              <a:t>Общеэкономические </a:t>
            </a:r>
            <a:r>
              <a:rPr lang="ru-RU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вопросы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558,0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586,0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610,0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</p:txBody>
      </p:sp>
      <p:pic>
        <p:nvPicPr>
          <p:cNvPr id="829" name="Рисунок 2"/>
          <p:cNvPicPr/>
          <p:nvPr/>
        </p:nvPicPr>
        <p:blipFill>
          <a:blip r:embed="rId8" cstate="print">
            <a:lum bright="-20000" contrast="-40000"/>
          </a:blip>
          <a:stretch/>
        </p:blipFill>
        <p:spPr>
          <a:xfrm>
            <a:off x="344488" y="3140968"/>
            <a:ext cx="280831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6" name="CustomShape 7"/>
          <p:cNvSpPr/>
          <p:nvPr/>
        </p:nvSpPr>
        <p:spPr>
          <a:xfrm>
            <a:off x="344488" y="3140968"/>
            <a:ext cx="2808312" cy="1512168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Транспорт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221 445,5 тыс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.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руб.</a:t>
            </a:r>
            <a:endParaRPr lang="ru-RU" sz="1400" b="0" strike="noStrike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год – 190 628,5 тыс. руб.</a:t>
            </a:r>
            <a:endParaRPr lang="ru-RU" sz="1400" b="0" strike="noStrike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193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850,5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pic>
        <p:nvPicPr>
          <p:cNvPr id="9220" name="Picture 4" descr="https://www.krassever.ru/statics/images/arcticles/092020/15092020x75cb78a4.jpg"/>
          <p:cNvPicPr>
            <a:picLocks noChangeAspect="1" noChangeArrowheads="1"/>
          </p:cNvPicPr>
          <p:nvPr/>
        </p:nvPicPr>
        <p:blipFill>
          <a:blip r:embed="rId9" cstate="print">
            <a:lum bright="-20000" contrast="-40000"/>
          </a:blip>
          <a:srcRect t="7517" b="13606"/>
          <a:stretch>
            <a:fillRect/>
          </a:stretch>
        </p:blipFill>
        <p:spPr bwMode="auto">
          <a:xfrm>
            <a:off x="6825208" y="4941168"/>
            <a:ext cx="2808312" cy="1511088"/>
          </a:xfrm>
          <a:prstGeom prst="rect">
            <a:avLst/>
          </a:prstGeom>
          <a:noFill/>
        </p:spPr>
      </p:pic>
      <p:sp>
        <p:nvSpPr>
          <p:cNvPr id="838" name="CustomShape 9"/>
          <p:cNvSpPr/>
          <p:nvPr/>
        </p:nvSpPr>
        <p:spPr>
          <a:xfrm>
            <a:off x="6843520" y="4941168"/>
            <a:ext cx="2790000" cy="1512168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r>
              <a:rPr lang="ru-RU" b="1" spc="-1" dirty="0">
                <a:solidFill>
                  <a:srgbClr val="FFFFFF"/>
                </a:solidFill>
                <a:latin typeface="Century Gothic"/>
                <a:ea typeface="DejaVu Sans"/>
              </a:rPr>
              <a:t>Дорожное </a:t>
            </a:r>
            <a:r>
              <a:rPr lang="ru-RU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хозяйство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ru-RU" sz="13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</a:t>
            </a:r>
            <a:r>
              <a:rPr lang="ru-RU" sz="13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3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615 203,1 </a:t>
            </a:r>
            <a:r>
              <a:rPr lang="ru-RU" sz="13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год – 589 693,0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2025 год –  311 453,0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A64084-27CA-4C9D-A635-93536A3EDAAF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632520" y="0"/>
            <a:ext cx="8914680" cy="137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Основы составления проекта бюджета Старооскольского городского округа</a:t>
            </a:r>
            <a:endParaRPr lang="ru-RU" sz="2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pic>
        <p:nvPicPr>
          <p:cNvPr id="309" name="Picture 18"/>
          <p:cNvPicPr/>
          <p:nvPr/>
        </p:nvPicPr>
        <p:blipFill>
          <a:blip r:embed="rId2" cstate="print"/>
          <a:stretch/>
        </p:blipFill>
        <p:spPr>
          <a:xfrm>
            <a:off x="351000" y="4768920"/>
            <a:ext cx="1950480" cy="17740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310" name="Line 3"/>
          <p:cNvSpPr/>
          <p:nvPr/>
        </p:nvSpPr>
        <p:spPr>
          <a:xfrm>
            <a:off x="365040" y="107928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4"/>
          <p:cNvSpPr/>
          <p:nvPr/>
        </p:nvSpPr>
        <p:spPr>
          <a:xfrm>
            <a:off x="574560" y="3855240"/>
            <a:ext cx="8495640" cy="456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Составление бюджета Старооскольского городского округа</a:t>
            </a:r>
            <a:endParaRPr lang="ru-RU" sz="2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173880" y="1209600"/>
            <a:ext cx="1757160" cy="260388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Бюджетное послание Президента Российской Федерации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13" name="CustomShape 6"/>
          <p:cNvSpPr/>
          <p:nvPr/>
        </p:nvSpPr>
        <p:spPr>
          <a:xfrm>
            <a:off x="2112840" y="1206360"/>
            <a:ext cx="1883520" cy="259164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Прогноз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социально-экономического развития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городского округа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14" name="CustomShape 7"/>
          <p:cNvSpPr/>
          <p:nvPr/>
        </p:nvSpPr>
        <p:spPr>
          <a:xfrm>
            <a:off x="7993080" y="1206360"/>
            <a:ext cx="1712160" cy="260748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999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Муниципальные программы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15" name="CustomShape 8"/>
          <p:cNvSpPr/>
          <p:nvPr/>
        </p:nvSpPr>
        <p:spPr>
          <a:xfrm>
            <a:off x="6114960" y="1208160"/>
            <a:ext cx="1739160" cy="260604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7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Основные направления бюджетной политики и налоговой политики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316" name="Picture 17"/>
          <p:cNvPicPr/>
          <p:nvPr/>
        </p:nvPicPr>
        <p:blipFill>
          <a:blip r:embed="rId3" cstate="print"/>
          <a:stretch/>
        </p:blipFill>
        <p:spPr>
          <a:xfrm>
            <a:off x="2679840" y="4768920"/>
            <a:ext cx="2029680" cy="17470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317" name="Picture 19"/>
          <p:cNvPicPr/>
          <p:nvPr/>
        </p:nvPicPr>
        <p:blipFill>
          <a:blip r:embed="rId4" cstate="print"/>
          <a:stretch/>
        </p:blipFill>
        <p:spPr>
          <a:xfrm>
            <a:off x="5037120" y="4788000"/>
            <a:ext cx="2063160" cy="17280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318" name="Picture 20"/>
          <p:cNvPicPr/>
          <p:nvPr/>
        </p:nvPicPr>
        <p:blipFill>
          <a:blip r:embed="rId5" cstate="print"/>
          <a:stretch/>
        </p:blipFill>
        <p:spPr>
          <a:xfrm>
            <a:off x="7450200" y="4788000"/>
            <a:ext cx="2028240" cy="17280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319" name="CustomShape 9"/>
          <p:cNvSpPr/>
          <p:nvPr/>
        </p:nvSpPr>
        <p:spPr>
          <a:xfrm>
            <a:off x="4159080" y="1206360"/>
            <a:ext cx="1786680" cy="2607480"/>
          </a:xfrm>
          <a:prstGeom prst="downArrowCallout">
            <a:avLst>
              <a:gd name="adj1" fmla="val 25000"/>
              <a:gd name="adj2" fmla="val 25469"/>
              <a:gd name="adj3" fmla="val 22434"/>
              <a:gd name="adj4" fmla="val 6675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Бюджетный прогноз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Рисунок 3"/>
          <p:cNvPicPr/>
          <p:nvPr/>
        </p:nvPicPr>
        <p:blipFill>
          <a:blip r:embed="rId2" cstate="print">
            <a:lum bright="-20000" contrast="-40000"/>
          </a:blip>
          <a:stretch/>
        </p:blipFill>
        <p:spPr>
          <a:xfrm>
            <a:off x="560512" y="4221088"/>
            <a:ext cx="3240360" cy="22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2" name="Рисунок 4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560512" y="1516336"/>
            <a:ext cx="3240360" cy="205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3" name="Рисунок 2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5385048" y="4221088"/>
            <a:ext cx="3569400" cy="227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5" name="CustomShape 1"/>
          <p:cNvSpPr/>
          <p:nvPr/>
        </p:nvSpPr>
        <p:spPr>
          <a:xfrm>
            <a:off x="344488" y="116632"/>
            <a:ext cx="9289032" cy="1008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1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 </a:t>
            </a: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1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- </a:t>
            </a:r>
            <a:r>
              <a:rPr lang="ru-RU" sz="21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2025 </a:t>
            </a: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дорожное хозяйство</a:t>
            </a:r>
            <a:endParaRPr lang="ru-RU" sz="21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46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CD52969-8794-4744-BBD4-985E75665B0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40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47" name="Line 3"/>
          <p:cNvSpPr/>
          <p:nvPr/>
        </p:nvSpPr>
        <p:spPr>
          <a:xfrm>
            <a:off x="268200" y="118872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5"/>
          <p:cNvSpPr/>
          <p:nvPr/>
        </p:nvSpPr>
        <p:spPr>
          <a:xfrm>
            <a:off x="560512" y="1539000"/>
            <a:ext cx="3240360" cy="2056680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Работы по обеспечению безопасного дорожного движения (дорожная разметка, содержание светофоров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)</a:t>
            </a:r>
          </a:p>
          <a:p>
            <a:pPr algn="ctr"/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endParaRPr lang="ru-RU" sz="1400" b="1" spc="-1" dirty="0">
              <a:solidFill>
                <a:srgbClr val="FFFFFF"/>
              </a:solidFill>
              <a:latin typeface="Century Gothic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2023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</a:rPr>
              <a:t>– 22 152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,7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0,0 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2025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0,0 тыс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851" name="CustomShape 7"/>
          <p:cNvSpPr/>
          <p:nvPr/>
        </p:nvSpPr>
        <p:spPr>
          <a:xfrm>
            <a:off x="560512" y="4221088"/>
            <a:ext cx="3240360" cy="2304256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Капитальный ремонт и ремонт автомобильных дорог общего пользования населенных пунктов, ремонт мостов,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путепроводов</a:t>
            </a: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  <a:p>
            <a:pPr algn="ctr"/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2023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367 658,1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  <a:p>
            <a:pPr algn="ctr"/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344 395,2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  <a:p>
            <a:pPr algn="ctr"/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2025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53 402,2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852" name="CustomShape 8"/>
          <p:cNvSpPr/>
          <p:nvPr/>
        </p:nvSpPr>
        <p:spPr>
          <a:xfrm>
            <a:off x="5385048" y="4221088"/>
            <a:ext cx="3600400" cy="21529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Содержание улично-дорожной сети, мостов и путепроводов</a:t>
            </a:r>
            <a:endParaRPr lang="ru-RU" sz="2000" b="1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2023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225 392,3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233 145,1 тыс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. руб.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2025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235 898,1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</p:txBody>
      </p:sp>
      <p:pic>
        <p:nvPicPr>
          <p:cNvPr id="7170" name="Picture 2" descr="https://www.krassever.ru/statics/images/arcticles/092020/15092020x75cb78a4.jpg"/>
          <p:cNvPicPr>
            <a:picLocks noChangeAspect="1" noChangeArrowheads="1"/>
          </p:cNvPicPr>
          <p:nvPr/>
        </p:nvPicPr>
        <p:blipFill>
          <a:blip r:embed="rId5" cstate="print">
            <a:lum bright="-20000" contrast="-40000"/>
          </a:blip>
          <a:srcRect t="7377" b="13934"/>
          <a:stretch>
            <a:fillRect/>
          </a:stretch>
        </p:blipFill>
        <p:spPr bwMode="auto">
          <a:xfrm>
            <a:off x="4953000" y="1412776"/>
            <a:ext cx="439248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8" name="CustomShape 4"/>
          <p:cNvSpPr/>
          <p:nvPr/>
        </p:nvSpPr>
        <p:spPr>
          <a:xfrm>
            <a:off x="4953000" y="1412776"/>
            <a:ext cx="4392488" cy="2304256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    </a:t>
            </a:r>
            <a:endParaRPr lang="ru-RU" sz="1800" b="0" strike="noStrike" spc="-1" dirty="0" smtClean="0">
              <a:solidFill>
                <a:srgbClr val="FFFFFF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strike="noStrike" spc="-1" dirty="0" smtClean="0">
              <a:solidFill>
                <a:srgbClr val="FFFFFF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2023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615 203,1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тыс.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руб.</a:t>
            </a:r>
            <a:endParaRPr lang="ru-RU" sz="2300" b="1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589 693,0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тыс.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руб.</a:t>
            </a:r>
            <a:endParaRPr lang="ru-RU" sz="2300" b="1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2025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311 453,0 тыс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. руб.</a:t>
            </a:r>
            <a:endParaRPr lang="ru-RU" sz="2300" b="1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1CC1A4F-2E55-43C5-9DAF-CFB5335626A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41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54" name="CustomShape 2"/>
          <p:cNvSpPr/>
          <p:nvPr/>
        </p:nvSpPr>
        <p:spPr>
          <a:xfrm>
            <a:off x="353880" y="539640"/>
            <a:ext cx="9143280" cy="3415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2400" b="0" strike="noStrike" spc="-1" dirty="0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 на дорожное хозяйство в расчете на 1 жителя Старооскольского городского округа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в </a:t>
            </a:r>
            <a:r>
              <a:rPr lang="ru-RU" sz="2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2023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 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1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4 022,2 рублей</a:t>
            </a:r>
            <a:endParaRPr lang="ru-RU" sz="2400" b="1" spc="-1" dirty="0">
              <a:solidFill>
                <a:srgbClr val="C00000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</p:txBody>
      </p:sp>
      <p:pic>
        <p:nvPicPr>
          <p:cNvPr id="855" name="Picture 3"/>
          <p:cNvPicPr/>
          <p:nvPr/>
        </p:nvPicPr>
        <p:blipFill>
          <a:blip r:embed="rId2" cstate="print"/>
          <a:stretch/>
        </p:blipFill>
        <p:spPr>
          <a:xfrm>
            <a:off x="403200" y="3879720"/>
            <a:ext cx="2647080" cy="2064600"/>
          </a:xfrm>
          <a:prstGeom prst="rect">
            <a:avLst/>
          </a:prstGeom>
          <a:ln w="9360">
            <a:noFill/>
          </a:ln>
        </p:spPr>
      </p:pic>
      <p:pic>
        <p:nvPicPr>
          <p:cNvPr id="856" name="Picture 5"/>
          <p:cNvPicPr/>
          <p:nvPr/>
        </p:nvPicPr>
        <p:blipFill>
          <a:blip r:embed="rId3" cstate="print"/>
          <a:stretch/>
        </p:blipFill>
        <p:spPr>
          <a:xfrm>
            <a:off x="3222720" y="3895560"/>
            <a:ext cx="3047400" cy="2034360"/>
          </a:xfrm>
          <a:prstGeom prst="rect">
            <a:avLst/>
          </a:prstGeom>
          <a:ln w="9360">
            <a:noFill/>
          </a:ln>
        </p:spPr>
      </p:pic>
      <p:pic>
        <p:nvPicPr>
          <p:cNvPr id="857" name="Picture 4"/>
          <p:cNvPicPr/>
          <p:nvPr/>
        </p:nvPicPr>
        <p:blipFill>
          <a:blip r:embed="rId4" cstate="print"/>
          <a:stretch/>
        </p:blipFill>
        <p:spPr>
          <a:xfrm>
            <a:off x="6442200" y="3909960"/>
            <a:ext cx="3025080" cy="2034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Рисунок 7"/>
          <p:cNvPicPr/>
          <p:nvPr/>
        </p:nvPicPr>
        <p:blipFill>
          <a:blip r:embed="rId2" cstate="print">
            <a:lum bright="-20000" contrast="-40000"/>
          </a:blip>
          <a:stretch/>
        </p:blipFill>
        <p:spPr>
          <a:xfrm>
            <a:off x="488504" y="3573016"/>
            <a:ext cx="266429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9" name="Рисунок 6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6753200" y="3573016"/>
            <a:ext cx="266429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0" name="Рисунок 3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3659672" y="3573016"/>
            <a:ext cx="2661480" cy="183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1" name="Рисунок 1"/>
          <p:cNvPicPr/>
          <p:nvPr/>
        </p:nvPicPr>
        <p:blipFill>
          <a:blip r:embed="rId5" cstate="print">
            <a:lum bright="-20000" contrast="-40000"/>
          </a:blip>
          <a:stretch/>
        </p:blipFill>
        <p:spPr>
          <a:xfrm>
            <a:off x="2864768" y="1412776"/>
            <a:ext cx="3843232" cy="175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62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B062238-C7F7-44E2-8CF6-CBC6CBC57C0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42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63" name="CustomShape 2"/>
          <p:cNvSpPr/>
          <p:nvPr/>
        </p:nvSpPr>
        <p:spPr>
          <a:xfrm>
            <a:off x="363600" y="116632"/>
            <a:ext cx="9541800" cy="697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2024-2025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жилищно-коммунальное хозяйство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64" name="Line 3"/>
          <p:cNvSpPr/>
          <p:nvPr/>
        </p:nvSpPr>
        <p:spPr>
          <a:xfrm>
            <a:off x="492120" y="1231560"/>
            <a:ext cx="9204120" cy="360"/>
          </a:xfrm>
          <a:prstGeom prst="line">
            <a:avLst/>
          </a:prstGeom>
          <a:ln w="47520">
            <a:solidFill>
              <a:schemeClr val="accent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4"/>
          <p:cNvSpPr/>
          <p:nvPr/>
        </p:nvSpPr>
        <p:spPr>
          <a:xfrm>
            <a:off x="2864768" y="1412776"/>
            <a:ext cx="3816424" cy="1728192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20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653 038,7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20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577 416,1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20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514 274,1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20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66" name="CustomShape 5"/>
          <p:cNvSpPr/>
          <p:nvPr/>
        </p:nvSpPr>
        <p:spPr>
          <a:xfrm>
            <a:off x="488504" y="3573016"/>
            <a:ext cx="2664296" cy="1800200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хозяйство  </a:t>
            </a: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20 026,8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– </a:t>
            </a:r>
            <a:r>
              <a:rPr lang="ru-RU" sz="1400" b="1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20 343,0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20 087,6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</a:t>
            </a:r>
            <a:endParaRPr lang="ru-RU" sz="1400" b="1" spc="-1" dirty="0" smtClean="0">
              <a:solidFill>
                <a:schemeClr val="bg1">
                  <a:lumMod val="95000"/>
                </a:schemeClr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67" name="CustomShape 6"/>
          <p:cNvSpPr/>
          <p:nvPr/>
        </p:nvSpPr>
        <p:spPr>
          <a:xfrm>
            <a:off x="6753200" y="3573016"/>
            <a:ext cx="2664296" cy="1800200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вопросы в области жилищно-коммунального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хозяйства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35 831,6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год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37 506,2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38 867,2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68" name="CustomShape 7"/>
          <p:cNvSpPr/>
          <p:nvPr/>
        </p:nvSpPr>
        <p:spPr>
          <a:xfrm>
            <a:off x="3584848" y="3573016"/>
            <a:ext cx="2736304" cy="1872208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Благоустройство </a:t>
            </a:r>
            <a:endParaRPr lang="ru-RU" sz="14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597 180,3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519 566,9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455 319,3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ru-RU" sz="1400" b="1" spc="-1" dirty="0" smtClean="0">
              <a:solidFill>
                <a:schemeClr val="bg1">
                  <a:lumMod val="95000"/>
                </a:schemeClr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4454B01-919B-4565-859F-3A28556EF8F2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43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70" name="CustomShape 2"/>
          <p:cNvSpPr/>
          <p:nvPr/>
        </p:nvSpPr>
        <p:spPr>
          <a:xfrm>
            <a:off x="719280" y="569880"/>
            <a:ext cx="9186120" cy="361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 lnSpcReduction="20000"/>
          </a:bodyPr>
          <a:lstStyle/>
          <a:p>
            <a:pPr marL="91440" indent="-9072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созданы и функционирую учреждения жилищно-коммунального хозяйства: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91440" indent="-90720">
              <a:lnSpc>
                <a:spcPct val="10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МБУ «</a:t>
            </a:r>
            <a:r>
              <a:rPr lang="ru-RU" sz="24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Зеленстрой</a:t>
            </a: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»;</a:t>
            </a:r>
            <a:endParaRPr lang="ru-RU" sz="2400" b="0" strike="noStrike" spc="-1" dirty="0">
              <a:latin typeface="XO Oriel"/>
            </a:endParaRPr>
          </a:p>
          <a:p>
            <a:pPr marL="91440" indent="-90720">
              <a:lnSpc>
                <a:spcPct val="10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МКУ «Управление жизнеобеспечением и развитием Старооскольского городского округа»</a:t>
            </a:r>
            <a:endParaRPr lang="ru-RU" sz="2400" b="0" strike="noStrike" spc="-1" dirty="0">
              <a:latin typeface="XO Oriel"/>
            </a:endParaRPr>
          </a:p>
          <a:p>
            <a:pPr marL="91440" indent="-90720">
              <a:lnSpc>
                <a:spcPct val="10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МБУ «СГМПО КХ»</a:t>
            </a:r>
            <a:endParaRPr lang="ru-RU" sz="2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3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на жилищно-коммунальное хозяйство в расчете на 1 жителя Старооскольского городского округа в </a:t>
            </a:r>
            <a:r>
              <a:rPr lang="ru-RU" sz="23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2023 </a:t>
            </a:r>
            <a:r>
              <a:rPr lang="ru-RU" sz="23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</a:t>
            </a:r>
            <a:r>
              <a:rPr lang="ru-RU" sz="23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2300" b="1" strike="noStrike" spc="-1" dirty="0" smtClean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360" algn="ctr">
              <a:spcBef>
                <a:spcPts val="1001"/>
              </a:spcBef>
            </a:pPr>
            <a:r>
              <a:rPr lang="ru-RU" sz="2700" b="1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2 546,0 рублей</a:t>
            </a:r>
            <a:endParaRPr lang="ru-RU" sz="2700" b="1" spc="-1" dirty="0">
              <a:solidFill>
                <a:srgbClr val="C00000"/>
              </a:solidFill>
              <a:latin typeface="Century Gothic"/>
              <a:ea typeface="DejaVu Sans"/>
            </a:endParaRPr>
          </a:p>
        </p:txBody>
      </p:sp>
      <p:pic>
        <p:nvPicPr>
          <p:cNvPr id="871" name="Picture 2"/>
          <p:cNvPicPr/>
          <p:nvPr/>
        </p:nvPicPr>
        <p:blipFill>
          <a:blip r:embed="rId2" cstate="print"/>
          <a:stretch/>
        </p:blipFill>
        <p:spPr>
          <a:xfrm>
            <a:off x="520560" y="4241880"/>
            <a:ext cx="2764800" cy="198828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  <p:pic>
        <p:nvPicPr>
          <p:cNvPr id="872" name="Picture 4"/>
          <p:cNvPicPr/>
          <p:nvPr/>
        </p:nvPicPr>
        <p:blipFill>
          <a:blip r:embed="rId3" cstate="print"/>
          <a:stretch/>
        </p:blipFill>
        <p:spPr>
          <a:xfrm>
            <a:off x="3665520" y="4241880"/>
            <a:ext cx="2714040" cy="203436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  <p:pic>
        <p:nvPicPr>
          <p:cNvPr id="873" name="Picture 13"/>
          <p:cNvPicPr/>
          <p:nvPr/>
        </p:nvPicPr>
        <p:blipFill>
          <a:blip r:embed="rId4" cstate="print"/>
          <a:stretch/>
        </p:blipFill>
        <p:spPr>
          <a:xfrm>
            <a:off x="6761160" y="4241880"/>
            <a:ext cx="2977560" cy="203436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Рисунок 8"/>
          <p:cNvPicPr/>
          <p:nvPr/>
        </p:nvPicPr>
        <p:blipFill>
          <a:blip r:embed="rId2" cstate="print">
            <a:lum bright="-20000" contrast="-40000"/>
          </a:blip>
          <a:stretch/>
        </p:blipFill>
        <p:spPr>
          <a:xfrm>
            <a:off x="3184160" y="1189080"/>
            <a:ext cx="3569040" cy="211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5" name="Рисунок 7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5422192" y="3446640"/>
            <a:ext cx="3779280" cy="196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6" name="Рисунок 3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737512" y="3429000"/>
            <a:ext cx="3693240" cy="197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7" name="CustomShape 1"/>
          <p:cNvSpPr/>
          <p:nvPr/>
        </p:nvSpPr>
        <p:spPr>
          <a:xfrm>
            <a:off x="167696" y="44624"/>
            <a:ext cx="9609840" cy="109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2024-2025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организацию транспортного обслуживания населения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78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5C77F0B-02BD-4694-B74E-5D464478889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44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79" name="Line 3"/>
          <p:cNvSpPr/>
          <p:nvPr/>
        </p:nvSpPr>
        <p:spPr>
          <a:xfrm>
            <a:off x="268200" y="118872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0" name="CustomShape 4"/>
          <p:cNvSpPr/>
          <p:nvPr/>
        </p:nvSpPr>
        <p:spPr>
          <a:xfrm>
            <a:off x="3152800" y="1196752"/>
            <a:ext cx="3672408" cy="2088232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b="1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023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221 445,5 тыс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190 628,5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193 850,5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</a:t>
            </a:r>
          </a:p>
        </p:txBody>
      </p:sp>
      <p:sp>
        <p:nvSpPr>
          <p:cNvPr id="881" name="CustomShape 5"/>
          <p:cNvSpPr/>
          <p:nvPr/>
        </p:nvSpPr>
        <p:spPr>
          <a:xfrm>
            <a:off x="731904" y="3429000"/>
            <a:ext cx="3717040" cy="2016224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Предоставление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субсидий МБУ «Пассажирское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»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125 130,0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129 313,0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132 535,0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82" name="CustomShape 6"/>
          <p:cNvSpPr/>
          <p:nvPr/>
        </p:nvSpPr>
        <p:spPr>
          <a:xfrm>
            <a:off x="5457056" y="3445928"/>
            <a:ext cx="3714480" cy="1927288"/>
          </a:xfrm>
          <a:prstGeom prst="rect">
            <a:avLst/>
          </a:prstGeom>
          <a:noFill/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Организация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проезда льготной категории пенсионеров в общественном транспорте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</a:t>
            </a: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96 315,5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61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315,5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61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315,9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CustomShape 1"/>
          <p:cNvSpPr/>
          <p:nvPr/>
        </p:nvSpPr>
        <p:spPr>
          <a:xfrm>
            <a:off x="488504" y="0"/>
            <a:ext cx="9186120" cy="81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Программа муниципальных внутренних заимствований Старооскольского городского округа </a:t>
            </a:r>
            <a:r>
              <a:rPr lang="ru-RU" sz="2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в 2023-2025 </a:t>
            </a:r>
            <a:r>
              <a:rPr lang="ru-RU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годах</a:t>
            </a:r>
            <a:endParaRPr lang="ru-RU" sz="26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84" name="CustomShape 2"/>
          <p:cNvSpPr/>
          <p:nvPr/>
        </p:nvSpPr>
        <p:spPr>
          <a:xfrm>
            <a:off x="848544" y="5301208"/>
            <a:ext cx="8855256" cy="1445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По разделу «Обслуживание государственного и муниципального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долга» запланировано: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в 2023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– 30 774,0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тыс.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руб.;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в 2024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– </a:t>
            </a:r>
            <a:r>
              <a:rPr lang="ru-RU" sz="1400" b="1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30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 774,0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тыс. руб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.; </a:t>
            </a:r>
            <a:b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</a:b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в 2025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–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30 749,0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тыс. руб. 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graphicFrame>
        <p:nvGraphicFramePr>
          <p:cNvPr id="885" name="Table 3"/>
          <p:cNvGraphicFramePr/>
          <p:nvPr>
            <p:extLst>
              <p:ext uri="{D42A27DB-BD31-4B8C-83A1-F6EECF244321}">
                <p14:modId xmlns:p14="http://schemas.microsoft.com/office/powerpoint/2010/main" val="2815344633"/>
              </p:ext>
            </p:extLst>
          </p:nvPr>
        </p:nvGraphicFramePr>
        <p:xfrm>
          <a:off x="517680" y="1162080"/>
          <a:ext cx="9013320" cy="3857880"/>
        </p:xfrm>
        <a:graphic>
          <a:graphicData uri="http://schemas.openxmlformats.org/drawingml/2006/table">
            <a:tbl>
              <a:tblPr/>
              <a:tblGrid>
                <a:gridCol w="399960"/>
                <a:gridCol w="5413320"/>
                <a:gridCol w="1066680"/>
                <a:gridCol w="1066680"/>
                <a:gridCol w="1066680"/>
              </a:tblGrid>
              <a:tr h="48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3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3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Виды заимствований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 в валюте 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375 017,8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358 130,0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639 012,9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Получение кредитов от кредитных организаций бюджетом Старооскольского городского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округа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725 017,8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708 130,0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989 012,9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8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бюджетами  городских округов кредитов  от кредитных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организаций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- 350 000,0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350 000,0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350 000,0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 в валюте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indent="-216000" algn="ctr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None/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-269 000,0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74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Получение кредитов от других бюджетов бюджетной системы Российской Федерации бюджетом Старооскольского городского округа 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328 830,0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бюджетом Старооскольского городского округа кредитов от других бюджетов бюджетной системы Российской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- 328 830,0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- 269 000,0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муниципальных внутренних заимствований Старооскольского городского округа, направленных на погашение дефицита бюджета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375 017,8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358 130,0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370 012,9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495360" y="863640"/>
            <a:ext cx="8914680" cy="24213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1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6000" b="1" i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Благодарим за внимание!</a:t>
            </a:r>
            <a:endParaRPr lang="ru-RU" sz="6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6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87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CFA6A67-6687-4BF3-9D71-C478F26E6F5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46</a:t>
            </a:fld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95360" y="0"/>
            <a:ext cx="8914680" cy="137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Основные показатели социально – экономического развития Старооскольского городского округа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5E8DFF-4517-4888-BD84-52C6255DAE2C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681120" y="863640"/>
            <a:ext cx="8802000" cy="259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 dirty="0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1800" b="1" strike="noStrike" spc="-1" dirty="0">
                <a:solidFill>
                  <a:srgbClr val="0A1407"/>
                </a:solidFill>
                <a:latin typeface="Century Gothic"/>
                <a:ea typeface="DejaVu Sans"/>
              </a:rPr>
              <a:t>-  </a:t>
            </a:r>
            <a:r>
              <a:rPr lang="ru-RU" sz="1800" b="1" strike="noStrike" spc="-1" dirty="0" smtClean="0">
                <a:solidFill>
                  <a:srgbClr val="0A1407"/>
                </a:solidFill>
                <a:latin typeface="Century Gothic"/>
                <a:ea typeface="DejaVu Sans"/>
              </a:rPr>
              <a:t>256,5 </a:t>
            </a:r>
            <a:r>
              <a:rPr lang="ru-RU" sz="1800" b="1" strike="noStrike" spc="-1" dirty="0">
                <a:solidFill>
                  <a:srgbClr val="0A1407"/>
                </a:solidFill>
                <a:latin typeface="Century Gothic"/>
                <a:ea typeface="DejaVu Sans"/>
              </a:rPr>
              <a:t>тыс. чел. - численность населения на </a:t>
            </a:r>
            <a:r>
              <a:rPr lang="ru-RU" sz="1800" b="1" strike="noStrike" spc="-1" dirty="0" smtClean="0">
                <a:solidFill>
                  <a:srgbClr val="0A1407"/>
                </a:solidFill>
                <a:latin typeface="Century Gothic"/>
                <a:ea typeface="DejaVu Sans"/>
              </a:rPr>
              <a:t>01.01.2023 </a:t>
            </a:r>
            <a:r>
              <a:rPr lang="ru-RU" sz="1800" b="1" strike="noStrike" spc="-1" dirty="0">
                <a:solidFill>
                  <a:srgbClr val="0A1407"/>
                </a:solidFill>
                <a:latin typeface="Century Gothic"/>
                <a:ea typeface="DejaVu Sans"/>
              </a:rPr>
              <a:t>года</a:t>
            </a:r>
            <a:endParaRPr lang="ru-RU" sz="1800" b="0" strike="noStrike" spc="-1" dirty="0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ru-RU" sz="1800" b="0" strike="noStrike" spc="-1" dirty="0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- 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49 599,8 </a:t>
            </a:r>
            <a:r>
              <a:rPr lang="ru-RU" sz="1800" b="1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руб. – среднемесячная заработная плата по крупным и средним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организации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23" name="Line 4"/>
          <p:cNvSpPr/>
          <p:nvPr/>
        </p:nvSpPr>
        <p:spPr>
          <a:xfrm>
            <a:off x="350640" y="909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4" name="Picture 9"/>
          <p:cNvPicPr/>
          <p:nvPr/>
        </p:nvPicPr>
        <p:blipFill>
          <a:blip r:embed="rId2" cstate="print"/>
          <a:stretch/>
        </p:blipFill>
        <p:spPr>
          <a:xfrm>
            <a:off x="2117880" y="3384000"/>
            <a:ext cx="2804400" cy="29710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5" name="Picture 10"/>
          <p:cNvPicPr/>
          <p:nvPr/>
        </p:nvPicPr>
        <p:blipFill>
          <a:blip r:embed="rId3" cstate="print"/>
          <a:stretch/>
        </p:blipFill>
        <p:spPr>
          <a:xfrm>
            <a:off x="5852880" y="3384000"/>
            <a:ext cx="2761560" cy="29725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584280" y="39600"/>
            <a:ext cx="8914680" cy="90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Основные параметры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2023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год 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8EAB616-119F-4500-9F4B-8230D22DFEE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28" name="CustomShape 3"/>
          <p:cNvSpPr/>
          <p:nvPr/>
        </p:nvSpPr>
        <p:spPr>
          <a:xfrm rot="16200000">
            <a:off x="4032000" y="2396160"/>
            <a:ext cx="1728000" cy="312516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5400000" vert="vert" wrap="none" lIns="45000" tIns="90000" rIns="45000" bIns="9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БЮДЖЕТ</a:t>
            </a:r>
            <a:endParaRPr lang="ru-RU" sz="2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29" name="CustomShape 4"/>
          <p:cNvSpPr/>
          <p:nvPr/>
        </p:nvSpPr>
        <p:spPr>
          <a:xfrm>
            <a:off x="3706920" y="1509840"/>
            <a:ext cx="2398208" cy="136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10 738 526,2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0" name="CustomShape 5"/>
          <p:cNvSpPr/>
          <p:nvPr/>
        </p:nvSpPr>
        <p:spPr>
          <a:xfrm>
            <a:off x="3675240" y="5087880"/>
            <a:ext cx="2357880" cy="1439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Расходы бюджета –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11 132 869,0 тыс</a:t>
            </a: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1" name="CustomShape 6"/>
          <p:cNvSpPr/>
          <p:nvPr/>
        </p:nvSpPr>
        <p:spPr>
          <a:xfrm>
            <a:off x="412920" y="1393920"/>
            <a:ext cx="2669400" cy="1367640"/>
          </a:xfrm>
          <a:prstGeom prst="homePlate">
            <a:avLst>
              <a:gd name="adj" fmla="val 4129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A1407"/>
                </a:solidFill>
                <a:latin typeface="Times New Roman"/>
                <a:ea typeface="DejaVu Sans"/>
              </a:rPr>
              <a:t>3 419 212,0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2" name="CustomShape 7"/>
          <p:cNvSpPr/>
          <p:nvPr/>
        </p:nvSpPr>
        <p:spPr>
          <a:xfrm>
            <a:off x="444600" y="5070600"/>
            <a:ext cx="2813760" cy="1367640"/>
          </a:xfrm>
          <a:prstGeom prst="homePlate">
            <a:avLst>
              <a:gd name="adj" fmla="val 4132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6 785 788,2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3" name="CustomShape 8"/>
          <p:cNvSpPr/>
          <p:nvPr/>
        </p:nvSpPr>
        <p:spPr>
          <a:xfrm>
            <a:off x="495360" y="3203640"/>
            <a:ext cx="2753640" cy="1367640"/>
          </a:xfrm>
          <a:prstGeom prst="homePlate">
            <a:avLst>
              <a:gd name="adj" fmla="val 4132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533 526,0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4" name="CustomShape 9"/>
          <p:cNvSpPr/>
          <p:nvPr/>
        </p:nvSpPr>
        <p:spPr>
          <a:xfrm rot="10800000">
            <a:off x="6505120" y="2831767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Образование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6 283 682,4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5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1"/>
          <p:cNvSpPr/>
          <p:nvPr/>
        </p:nvSpPr>
        <p:spPr>
          <a:xfrm rot="10800000">
            <a:off x="6486400" y="4437112"/>
            <a:ext cx="3147120" cy="661320"/>
          </a:xfrm>
          <a:prstGeom prst="homePlate">
            <a:avLst>
              <a:gd name="adj" fmla="val 9605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1 464 216,8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7" name="CustomShape 12"/>
          <p:cNvSpPr/>
          <p:nvPr/>
        </p:nvSpPr>
        <p:spPr>
          <a:xfrm rot="10800000">
            <a:off x="6505120" y="3645024"/>
            <a:ext cx="3128400" cy="639000"/>
          </a:xfrm>
          <a:prstGeom prst="homePlate">
            <a:avLst>
              <a:gd name="adj" fmla="val 9960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Культура и кинематография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651 611,0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8" name="CustomShape 13"/>
          <p:cNvSpPr/>
          <p:nvPr/>
        </p:nvSpPr>
        <p:spPr>
          <a:xfrm rot="10800000">
            <a:off x="6479920" y="1196752"/>
            <a:ext cx="3153600" cy="653400"/>
          </a:xfrm>
          <a:prstGeom prst="homePlate">
            <a:avLst>
              <a:gd name="adj" fmla="val 10250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Дорожное 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615 203,1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9" name="CustomShape 14"/>
          <p:cNvSpPr/>
          <p:nvPr/>
        </p:nvSpPr>
        <p:spPr>
          <a:xfrm rot="10800000">
            <a:off x="6479920" y="5272119"/>
            <a:ext cx="3153600" cy="677160"/>
          </a:xfrm>
          <a:prstGeom prst="homePlate">
            <a:avLst>
              <a:gd name="adj" fmla="val 10304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Физическая культура и спорт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540 026,1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40" name="CustomShape 15"/>
          <p:cNvSpPr/>
          <p:nvPr/>
        </p:nvSpPr>
        <p:spPr>
          <a:xfrm rot="10800000">
            <a:off x="6465168" y="6109673"/>
            <a:ext cx="3177360" cy="597600"/>
          </a:xfrm>
          <a:prstGeom prst="homePlate">
            <a:avLst>
              <a:gd name="adj" fmla="val 1096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расходы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925 090,9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41" name="CustomShape 16"/>
          <p:cNvSpPr/>
          <p:nvPr/>
        </p:nvSpPr>
        <p:spPr>
          <a:xfrm rot="10800000">
            <a:off x="6505120" y="1988840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653 038,7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0A5A3B7-ECA9-4D3B-8481-20918D737E86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44" name="CustomShape 3"/>
          <p:cNvSpPr/>
          <p:nvPr/>
        </p:nvSpPr>
        <p:spPr>
          <a:xfrm rot="16200000">
            <a:off x="4032000" y="2396160"/>
            <a:ext cx="1728000" cy="312516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5400000" vert="vert" wrap="none" lIns="45000" tIns="90000" rIns="45000" bIns="9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БЮДЖЕТ</a:t>
            </a:r>
            <a:endParaRPr lang="ru-RU" sz="2400" b="0" strike="noStrike" spc="-1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47" name="CustomShape 6"/>
          <p:cNvSpPr/>
          <p:nvPr/>
        </p:nvSpPr>
        <p:spPr>
          <a:xfrm>
            <a:off x="412920" y="1393920"/>
            <a:ext cx="2669400" cy="1367640"/>
          </a:xfrm>
          <a:prstGeom prst="homePlate">
            <a:avLst>
              <a:gd name="adj" fmla="val 4129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3 620 535,0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8" name="CustomShape 7"/>
          <p:cNvSpPr/>
          <p:nvPr/>
        </p:nvSpPr>
        <p:spPr>
          <a:xfrm>
            <a:off x="444600" y="5070600"/>
            <a:ext cx="2813760" cy="1367640"/>
          </a:xfrm>
          <a:prstGeom prst="homePlate">
            <a:avLst>
              <a:gd name="adj" fmla="val 4132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6 400 263,3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9" name="CustomShape 8"/>
          <p:cNvSpPr/>
          <p:nvPr/>
        </p:nvSpPr>
        <p:spPr>
          <a:xfrm>
            <a:off x="495360" y="3203640"/>
            <a:ext cx="2753640" cy="1367640"/>
          </a:xfrm>
          <a:prstGeom prst="homePlate">
            <a:avLst>
              <a:gd name="adj" fmla="val 4132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509 690,0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51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4"/>
          <p:cNvSpPr/>
          <p:nvPr/>
        </p:nvSpPr>
        <p:spPr>
          <a:xfrm>
            <a:off x="3706920" y="1509840"/>
            <a:ext cx="2398208" cy="136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10 530 488,3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3675240" y="5087880"/>
            <a:ext cx="2357880" cy="1439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Расходы бюджета –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10 907 943,3 тыс</a:t>
            </a: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0" name="CustomShape 9"/>
          <p:cNvSpPr/>
          <p:nvPr/>
        </p:nvSpPr>
        <p:spPr>
          <a:xfrm rot="10800000">
            <a:off x="6505120" y="2831767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Образование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 </a:t>
            </a:r>
            <a:r>
              <a:rPr lang="ru-RU" sz="1400" b="1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265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864,7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1" name="CustomShape 11"/>
          <p:cNvSpPr/>
          <p:nvPr/>
        </p:nvSpPr>
        <p:spPr>
          <a:xfrm rot="10800000">
            <a:off x="6486400" y="4437112"/>
            <a:ext cx="3147120" cy="661320"/>
          </a:xfrm>
          <a:prstGeom prst="homePlate">
            <a:avLst>
              <a:gd name="adj" fmla="val 9605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1 501 320,6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2" name="CustomShape 12"/>
          <p:cNvSpPr/>
          <p:nvPr/>
        </p:nvSpPr>
        <p:spPr>
          <a:xfrm rot="10800000">
            <a:off x="6505120" y="3645024"/>
            <a:ext cx="3128400" cy="639000"/>
          </a:xfrm>
          <a:prstGeom prst="homePlate">
            <a:avLst>
              <a:gd name="adj" fmla="val 9960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Культура и кинематография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666 680,4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3" name="CustomShape 13"/>
          <p:cNvSpPr/>
          <p:nvPr/>
        </p:nvSpPr>
        <p:spPr>
          <a:xfrm rot="10800000">
            <a:off x="6479920" y="1196752"/>
            <a:ext cx="3153600" cy="653400"/>
          </a:xfrm>
          <a:prstGeom prst="homePlate">
            <a:avLst>
              <a:gd name="adj" fmla="val 10250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Дорожное 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589 693,0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4" name="CustomShape 14"/>
          <p:cNvSpPr/>
          <p:nvPr/>
        </p:nvSpPr>
        <p:spPr>
          <a:xfrm rot="10800000">
            <a:off x="6479920" y="5272119"/>
            <a:ext cx="3153600" cy="677160"/>
          </a:xfrm>
          <a:prstGeom prst="homePlate">
            <a:avLst>
              <a:gd name="adj" fmla="val 10304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Физическая культура и спорт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274 204,1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5" name="CustomShape 15"/>
          <p:cNvSpPr/>
          <p:nvPr/>
        </p:nvSpPr>
        <p:spPr>
          <a:xfrm rot="10800000">
            <a:off x="6465168" y="6109673"/>
            <a:ext cx="3177360" cy="597600"/>
          </a:xfrm>
          <a:prstGeom prst="homePlate">
            <a:avLst>
              <a:gd name="adj" fmla="val 1096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расходы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1 032 764,4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6" name="CustomShape 16"/>
          <p:cNvSpPr/>
          <p:nvPr/>
        </p:nvSpPr>
        <p:spPr>
          <a:xfrm rot="10800000">
            <a:off x="6505120" y="1988840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577 416,1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7" name="CustomShape 1"/>
          <p:cNvSpPr/>
          <p:nvPr/>
        </p:nvSpPr>
        <p:spPr>
          <a:xfrm>
            <a:off x="584280" y="39600"/>
            <a:ext cx="8914680" cy="90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Основные параметры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2024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год 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7F3FC1E-D0B9-4326-8594-3B21D2D6DC4A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60" name="CustomShape 3"/>
          <p:cNvSpPr/>
          <p:nvPr/>
        </p:nvSpPr>
        <p:spPr>
          <a:xfrm rot="16200000">
            <a:off x="4033080" y="2396160"/>
            <a:ext cx="1728000" cy="312516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5400000" vert="vert" wrap="none" lIns="45000" tIns="90000" rIns="45000" bIns="9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БЮДЖЕТ</a:t>
            </a:r>
            <a:endParaRPr lang="ru-RU" sz="2400" b="0" strike="noStrike" spc="-1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63" name="CustomShape 6"/>
          <p:cNvSpPr/>
          <p:nvPr/>
        </p:nvSpPr>
        <p:spPr>
          <a:xfrm>
            <a:off x="412920" y="1393920"/>
            <a:ext cx="2669400" cy="1367640"/>
          </a:xfrm>
          <a:prstGeom prst="homePlate">
            <a:avLst>
              <a:gd name="adj" fmla="val 4129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3 819 154,0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452520" y="5072040"/>
            <a:ext cx="2813760" cy="1367640"/>
          </a:xfrm>
          <a:prstGeom prst="homePlate">
            <a:avLst>
              <a:gd name="adj" fmla="val 4132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6 116 326,3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5" name="CustomShape 8"/>
          <p:cNvSpPr/>
          <p:nvPr/>
        </p:nvSpPr>
        <p:spPr>
          <a:xfrm>
            <a:off x="495360" y="3203640"/>
            <a:ext cx="2753640" cy="1367640"/>
          </a:xfrm>
          <a:prstGeom prst="homePlate">
            <a:avLst>
              <a:gd name="adj" fmla="val 4132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511 469,0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7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4"/>
          <p:cNvSpPr/>
          <p:nvPr/>
        </p:nvSpPr>
        <p:spPr>
          <a:xfrm>
            <a:off x="3706920" y="1509840"/>
            <a:ext cx="2398208" cy="136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10 446 949,3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3675240" y="5087880"/>
            <a:ext cx="2357880" cy="1439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Расходы бюджета –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10 836 662,2 тыс</a:t>
            </a: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0" name="CustomShape 9"/>
          <p:cNvSpPr/>
          <p:nvPr/>
        </p:nvSpPr>
        <p:spPr>
          <a:xfrm rot="10800000">
            <a:off x="6505120" y="2831767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Образование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6 412 402,6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1" name="CustomShape 11"/>
          <p:cNvSpPr/>
          <p:nvPr/>
        </p:nvSpPr>
        <p:spPr>
          <a:xfrm rot="10800000">
            <a:off x="6486400" y="4437112"/>
            <a:ext cx="3147120" cy="661320"/>
          </a:xfrm>
          <a:prstGeom prst="homePlate">
            <a:avLst>
              <a:gd name="adj" fmla="val 9605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1 490 641,6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2" name="CustomShape 12"/>
          <p:cNvSpPr/>
          <p:nvPr/>
        </p:nvSpPr>
        <p:spPr>
          <a:xfrm rot="10800000">
            <a:off x="6505120" y="3645024"/>
            <a:ext cx="3128400" cy="639000"/>
          </a:xfrm>
          <a:prstGeom prst="homePlate">
            <a:avLst>
              <a:gd name="adj" fmla="val 9960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Культура и кинематография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623 588,1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3" name="CustomShape 13"/>
          <p:cNvSpPr/>
          <p:nvPr/>
        </p:nvSpPr>
        <p:spPr>
          <a:xfrm rot="10800000">
            <a:off x="6479920" y="1196752"/>
            <a:ext cx="3153600" cy="653400"/>
          </a:xfrm>
          <a:prstGeom prst="homePlate">
            <a:avLst>
              <a:gd name="adj" fmla="val 10250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Дорожное 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311 453,0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4" name="CustomShape 14"/>
          <p:cNvSpPr/>
          <p:nvPr/>
        </p:nvSpPr>
        <p:spPr>
          <a:xfrm rot="10800000">
            <a:off x="6479920" y="5272119"/>
            <a:ext cx="3153600" cy="677160"/>
          </a:xfrm>
          <a:prstGeom prst="homePlate">
            <a:avLst>
              <a:gd name="adj" fmla="val 10304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Физическая культура и спорт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281 728,1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5" name="CustomShape 15"/>
          <p:cNvSpPr/>
          <p:nvPr/>
        </p:nvSpPr>
        <p:spPr>
          <a:xfrm rot="10800000">
            <a:off x="6465168" y="6109673"/>
            <a:ext cx="3177360" cy="597600"/>
          </a:xfrm>
          <a:prstGeom prst="homePlate">
            <a:avLst>
              <a:gd name="adj" fmla="val 1096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расходы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1 202 574,7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6" name="CustomShape 16"/>
          <p:cNvSpPr/>
          <p:nvPr/>
        </p:nvSpPr>
        <p:spPr>
          <a:xfrm rot="10800000">
            <a:off x="6505120" y="1988840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514 274,1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7" name="CustomShape 1"/>
          <p:cNvSpPr/>
          <p:nvPr/>
        </p:nvSpPr>
        <p:spPr>
          <a:xfrm>
            <a:off x="584280" y="39600"/>
            <a:ext cx="8914680" cy="90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Основные параметры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2025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год 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344488" y="92160"/>
            <a:ext cx="9561512" cy="565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Доходы бюджета Старооскольского городского округа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1280592" y="548680"/>
            <a:ext cx="8255072" cy="12241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  <a:endParaRPr lang="ru-RU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E31FE35-E9FD-4C53-84DB-619EB410F8EC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77" name="Line 4"/>
          <p:cNvSpPr/>
          <p:nvPr/>
        </p:nvSpPr>
        <p:spPr>
          <a:xfrm>
            <a:off x="465120" y="54900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5"/>
          <p:cNvSpPr/>
          <p:nvPr/>
        </p:nvSpPr>
        <p:spPr>
          <a:xfrm>
            <a:off x="3782880" y="1647720"/>
            <a:ext cx="2340720" cy="10962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bg1"/>
                </a:solidFill>
                <a:latin typeface="Times New Roman"/>
                <a:ea typeface="DejaVu Sans"/>
              </a:rPr>
              <a:t>Доходы бюджета</a:t>
            </a:r>
            <a:endParaRPr lang="ru-RU" sz="2400" b="0" strike="noStrike" spc="-1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79" name="CustomShape 6"/>
          <p:cNvSpPr/>
          <p:nvPr/>
        </p:nvSpPr>
        <p:spPr>
          <a:xfrm>
            <a:off x="465120" y="3406680"/>
            <a:ext cx="2542320" cy="2669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 – поступления в бюджет от уплаты налогов, установленных Налоговым кодексом РФ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0" name="CustomShape 7"/>
          <p:cNvSpPr/>
          <p:nvPr/>
        </p:nvSpPr>
        <p:spPr>
          <a:xfrm>
            <a:off x="3657600" y="3424320"/>
            <a:ext cx="2588400" cy="2607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 – поступления от уплаты пошлин и сборов, установленных законодательством РФ, штрафов за нарушение законодательства, доходов от использования и продажи имущества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1" name="CustomShape 8"/>
          <p:cNvSpPr/>
          <p:nvPr/>
        </p:nvSpPr>
        <p:spPr>
          <a:xfrm>
            <a:off x="6872400" y="3402000"/>
            <a:ext cx="2751840" cy="2644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 - это поступления из бюджетов других уровней (межбюджетные трансферты) и финансовая помощь от физических и юридических лиц</a:t>
            </a:r>
            <a:r>
              <a:rPr lang="ru-RU" sz="1600" b="1" strike="noStrike" spc="-1">
                <a:solidFill>
                  <a:srgbClr val="8AB833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2" name="CustomShape 9"/>
          <p:cNvSpPr/>
          <p:nvPr/>
        </p:nvSpPr>
        <p:spPr>
          <a:xfrm rot="2313000">
            <a:off x="6291360" y="2345760"/>
            <a:ext cx="2047320" cy="675720"/>
          </a:xfrm>
          <a:prstGeom prst="curvedDownArrow">
            <a:avLst>
              <a:gd name="adj1" fmla="val 49208"/>
              <a:gd name="adj2" fmla="val 96397"/>
              <a:gd name="adj3" fmla="val 8341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83" name="CustomShape 10"/>
          <p:cNvSpPr/>
          <p:nvPr/>
        </p:nvSpPr>
        <p:spPr>
          <a:xfrm rot="7897200">
            <a:off x="1724400" y="2286360"/>
            <a:ext cx="1789920" cy="748440"/>
          </a:xfrm>
          <a:prstGeom prst="curvedUpArrow">
            <a:avLst>
              <a:gd name="adj1" fmla="val 33834"/>
              <a:gd name="adj2" fmla="val 72801"/>
              <a:gd name="adj3" fmla="val 7467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84" name="CustomShape 11"/>
          <p:cNvSpPr/>
          <p:nvPr/>
        </p:nvSpPr>
        <p:spPr>
          <a:xfrm>
            <a:off x="4622760" y="2832120"/>
            <a:ext cx="766080" cy="569160"/>
          </a:xfrm>
          <a:prstGeom prst="downArrow">
            <a:avLst>
              <a:gd name="adj1" fmla="val 50000"/>
              <a:gd name="adj2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22049</TotalTime>
  <Words>6211</Words>
  <Application>Microsoft Office PowerPoint</Application>
  <PresentationFormat>Лист A4 (210x297 мм)</PresentationFormat>
  <Paragraphs>795</Paragraphs>
  <Slides>46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46</vt:i4>
      </vt:variant>
    </vt:vector>
  </HeadingPairs>
  <TitlesOfParts>
    <vt:vector size="63" baseType="lpstr">
      <vt:lpstr>Arial Unicode MS</vt:lpstr>
      <vt:lpstr>Arial</vt:lpstr>
      <vt:lpstr>Bookman Old Style</vt:lpstr>
      <vt:lpstr>Calibri</vt:lpstr>
      <vt:lpstr>Century Gothic</vt:lpstr>
      <vt:lpstr>DejaVu Sans</vt:lpstr>
      <vt:lpstr>StarSymbol</vt:lpstr>
      <vt:lpstr>Symbol</vt:lpstr>
      <vt:lpstr>Times New Roman</vt:lpstr>
      <vt:lpstr>Tinos</vt:lpstr>
      <vt:lpstr>Wingdings</vt:lpstr>
      <vt:lpstr>Wingdings 3</vt:lpstr>
      <vt:lpstr>XO Oriel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Метелёва Елена</cp:lastModifiedBy>
  <cp:revision>1708</cp:revision>
  <cp:lastPrinted>2023-01-27T06:52:30Z</cp:lastPrinted>
  <dcterms:created xsi:type="dcterms:W3CDTF">2013-10-23T10:56:41Z</dcterms:created>
  <dcterms:modified xsi:type="dcterms:W3CDTF">2023-01-31T06:26:37Z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46</vt:i4>
  </property>
</Properties>
</file>