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sldIdLst>
    <p:sldId id="256" r:id="rId2"/>
    <p:sldId id="265" r:id="rId3"/>
    <p:sldId id="261" r:id="rId4"/>
    <p:sldId id="257" r:id="rId5"/>
    <p:sldId id="258" r:id="rId6"/>
    <p:sldId id="259" r:id="rId7"/>
    <p:sldId id="262" r:id="rId8"/>
    <p:sldId id="266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07" autoAdjust="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16950D-FB2E-4D5D-B309-40778FAFCF53}" type="doc">
      <dgm:prSet loTypeId="urn:microsoft.com/office/officeart/2005/8/layout/vList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9756192-4C30-4F3C-8917-6A53F6BDCE19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Общие подходы к формированию предельных 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объемов бюджетных ассигнований</a:t>
          </a:r>
        </a:p>
        <a:p>
          <a:pPr algn="ctr" rtl="0">
            <a:lnSpc>
              <a:spcPct val="100000"/>
            </a:lnSpc>
            <a:spcAft>
              <a:spcPts val="0"/>
            </a:spcAft>
          </a:pPr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 2019 - 2021 годы</a:t>
          </a:r>
          <a:endParaRPr lang="ru-RU" sz="24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E48A6A0-3C6C-4282-9041-34A2C04727B3}" type="parTrans" cxnId="{F3C58A42-B9E9-40C3-898E-467906DB315A}">
      <dgm:prSet/>
      <dgm:spPr/>
      <dgm:t>
        <a:bodyPr/>
        <a:lstStyle/>
        <a:p>
          <a:endParaRPr lang="ru-RU"/>
        </a:p>
      </dgm:t>
    </dgm:pt>
    <dgm:pt modelId="{FDDAD3DD-CDDD-46C5-8DCA-1543249AA832}" type="sibTrans" cxnId="{F3C58A42-B9E9-40C3-898E-467906DB315A}">
      <dgm:prSet/>
      <dgm:spPr/>
      <dgm:t>
        <a:bodyPr/>
        <a:lstStyle/>
        <a:p>
          <a:endParaRPr lang="ru-RU"/>
        </a:p>
      </dgm:t>
    </dgm:pt>
    <dgm:pt modelId="{5D7986CD-EBC1-49D6-BBF1-81CE5D409BAF}" type="pres">
      <dgm:prSet presAssocID="{E816950D-FB2E-4D5D-B309-40778FAFCF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A12DC9-5DC3-4E04-8FA2-EF089B84533E}" type="pres">
      <dgm:prSet presAssocID="{B9756192-4C30-4F3C-8917-6A53F6BDCE19}" presName="parentText" presStyleLbl="node1" presStyleIdx="0" presStyleCnt="1" custLinFactNeighborX="1219" custLinFactNeighborY="147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863A78-7260-4172-8F81-CCD83F89B139}" type="presOf" srcId="{E816950D-FB2E-4D5D-B309-40778FAFCF53}" destId="{5D7986CD-EBC1-49D6-BBF1-81CE5D409BAF}" srcOrd="0" destOrd="0" presId="urn:microsoft.com/office/officeart/2005/8/layout/vList2"/>
    <dgm:cxn modelId="{F3C58A42-B9E9-40C3-898E-467906DB315A}" srcId="{E816950D-FB2E-4D5D-B309-40778FAFCF53}" destId="{B9756192-4C30-4F3C-8917-6A53F6BDCE19}" srcOrd="0" destOrd="0" parTransId="{6E48A6A0-3C6C-4282-9041-34A2C04727B3}" sibTransId="{FDDAD3DD-CDDD-46C5-8DCA-1543249AA832}"/>
    <dgm:cxn modelId="{A7B30AFB-6232-475F-9F04-0A6751D5335B}" type="presOf" srcId="{B9756192-4C30-4F3C-8917-6A53F6BDCE19}" destId="{A7A12DC9-5DC3-4E04-8FA2-EF089B84533E}" srcOrd="0" destOrd="0" presId="urn:microsoft.com/office/officeart/2005/8/layout/vList2"/>
    <dgm:cxn modelId="{A8EFE4EA-41C8-4718-92CC-872623F6A540}" type="presParOf" srcId="{5D7986CD-EBC1-49D6-BBF1-81CE5D409BAF}" destId="{A7A12DC9-5DC3-4E04-8FA2-EF089B8453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3EEB12-456E-4987-B604-F1898BBEEC9E}" type="doc">
      <dgm:prSet loTypeId="urn:microsoft.com/office/officeart/2005/8/layout/vList2" loCatId="list" qsTypeId="urn:microsoft.com/office/officeart/2005/8/quickstyle/simple1#11" qsCatId="simple" csTypeId="urn:microsoft.com/office/officeart/2005/8/colors/accent1_2#11" csCatId="accent1" phldr="1"/>
      <dgm:spPr/>
      <dgm:t>
        <a:bodyPr/>
        <a:lstStyle/>
        <a:p>
          <a:endParaRPr lang="ru-RU"/>
        </a:p>
      </dgm:t>
    </dgm:pt>
    <dgm:pt modelId="{78F769D4-3328-4A3C-95F7-F421F5A44900}" type="pres">
      <dgm:prSet presAssocID="{6F3EEB12-456E-4987-B604-F1898BBEEC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75B374E-3E00-4A66-8892-56753A3F50EE}" type="presOf" srcId="{6F3EEB12-456E-4987-B604-F1898BBEEC9E}" destId="{78F769D4-3328-4A3C-95F7-F421F5A4490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096324-DBC2-4A4F-BDF6-A8AA9C8CAB3B}" type="doc">
      <dgm:prSet loTypeId="urn:microsoft.com/office/officeart/2005/8/layout/vList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3BAB219B-CCFE-4A3F-A261-D99336E1DB86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Остальные расходы</a:t>
          </a:r>
          <a:endParaRPr lang="ru-RU" sz="18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415DDA2-C544-4045-B04A-2D64FE929A1D}" type="parTrans" cxnId="{FCBF5C2B-15B5-4B33-99C0-B6DF15F55DFB}">
      <dgm:prSet/>
      <dgm:spPr/>
      <dgm:t>
        <a:bodyPr/>
        <a:lstStyle/>
        <a:p>
          <a:endParaRPr lang="ru-RU"/>
        </a:p>
      </dgm:t>
    </dgm:pt>
    <dgm:pt modelId="{8FA15C03-D9F7-42BE-BD00-FE4E708B9862}" type="sibTrans" cxnId="{FCBF5C2B-15B5-4B33-99C0-B6DF15F55DFB}">
      <dgm:prSet/>
      <dgm:spPr/>
      <dgm:t>
        <a:bodyPr/>
        <a:lstStyle/>
        <a:p>
          <a:endParaRPr lang="ru-RU"/>
        </a:p>
      </dgm:t>
    </dgm:pt>
    <dgm:pt modelId="{C61EDF1C-408B-4514-B429-6536DD30C3DB}" type="pres">
      <dgm:prSet presAssocID="{7C096324-DBC2-4A4F-BDF6-A8AA9C8CAB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4BB479-ED14-4557-B510-7071343FC9DF}" type="pres">
      <dgm:prSet presAssocID="{3BAB219B-CCFE-4A3F-A261-D99336E1DB86}" presName="parentText" presStyleLbl="node1" presStyleIdx="0" presStyleCnt="1" custScaleY="255614" custLinFactY="-2626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8D6DED-5A33-4BB4-9243-22703BA113E1}" type="presOf" srcId="{7C096324-DBC2-4A4F-BDF6-A8AA9C8CAB3B}" destId="{C61EDF1C-408B-4514-B429-6536DD30C3DB}" srcOrd="0" destOrd="0" presId="urn:microsoft.com/office/officeart/2005/8/layout/vList2"/>
    <dgm:cxn modelId="{FCBF5C2B-15B5-4B33-99C0-B6DF15F55DFB}" srcId="{7C096324-DBC2-4A4F-BDF6-A8AA9C8CAB3B}" destId="{3BAB219B-CCFE-4A3F-A261-D99336E1DB86}" srcOrd="0" destOrd="0" parTransId="{5415DDA2-C544-4045-B04A-2D64FE929A1D}" sibTransId="{8FA15C03-D9F7-42BE-BD00-FE4E708B9862}"/>
    <dgm:cxn modelId="{353A65E7-B817-4610-90B1-4961DF0ED312}" type="presOf" srcId="{3BAB219B-CCFE-4A3F-A261-D99336E1DB86}" destId="{2C4BB479-ED14-4557-B510-7071343FC9DF}" srcOrd="0" destOrd="0" presId="urn:microsoft.com/office/officeart/2005/8/layout/vList2"/>
    <dgm:cxn modelId="{6D57571F-4A98-4499-86EA-AEBE4FD8ADE6}" type="presParOf" srcId="{C61EDF1C-408B-4514-B429-6536DD30C3DB}" destId="{2C4BB479-ED14-4557-B510-7071343FC9D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84B0B3-7D5B-44B1-BE53-CE20FB6AE29A}" type="doc">
      <dgm:prSet loTypeId="urn:microsoft.com/office/officeart/2005/8/layout/vList2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9557EDEE-6ED5-4500-BFC2-235F427891D2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Фонды оплаты труда</a:t>
          </a:r>
          <a:endParaRPr lang="ru-RU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D6236D3-C377-45F4-8270-596005D1A089}" type="parTrans" cxnId="{5472E422-B4A6-4CEF-9B5D-DECA033A2CBE}">
      <dgm:prSet/>
      <dgm:spPr/>
      <dgm:t>
        <a:bodyPr/>
        <a:lstStyle/>
        <a:p>
          <a:endParaRPr lang="ru-RU"/>
        </a:p>
      </dgm:t>
    </dgm:pt>
    <dgm:pt modelId="{8EBE1F70-A7E9-444F-A796-8AE73775F503}" type="sibTrans" cxnId="{5472E422-B4A6-4CEF-9B5D-DECA033A2CBE}">
      <dgm:prSet/>
      <dgm:spPr/>
      <dgm:t>
        <a:bodyPr/>
        <a:lstStyle/>
        <a:p>
          <a:endParaRPr lang="ru-RU"/>
        </a:p>
      </dgm:t>
    </dgm:pt>
    <dgm:pt modelId="{F67850EC-D74F-4F2B-9BFD-722845B8158D}" type="pres">
      <dgm:prSet presAssocID="{D584B0B3-7D5B-44B1-BE53-CE20FB6AE2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36F751-DBD2-4BB4-AC88-F3A9B607D0E6}" type="pres">
      <dgm:prSet presAssocID="{9557EDEE-6ED5-4500-BFC2-235F427891D2}" presName="parentText" presStyleLbl="node1" presStyleIdx="0" presStyleCnt="1" custLinFactNeighborX="13773" custLinFactNeighborY="-129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72E422-B4A6-4CEF-9B5D-DECA033A2CBE}" srcId="{D584B0B3-7D5B-44B1-BE53-CE20FB6AE29A}" destId="{9557EDEE-6ED5-4500-BFC2-235F427891D2}" srcOrd="0" destOrd="0" parTransId="{5D6236D3-C377-45F4-8270-596005D1A089}" sibTransId="{8EBE1F70-A7E9-444F-A796-8AE73775F503}"/>
    <dgm:cxn modelId="{CF66F0D1-F068-4006-BD38-BEE026AE94DE}" type="presOf" srcId="{9557EDEE-6ED5-4500-BFC2-235F427891D2}" destId="{AD36F751-DBD2-4BB4-AC88-F3A9B607D0E6}" srcOrd="0" destOrd="0" presId="urn:microsoft.com/office/officeart/2005/8/layout/vList2"/>
    <dgm:cxn modelId="{262124F1-5F24-4EE1-8F76-0C06BC8FCB42}" type="presOf" srcId="{D584B0B3-7D5B-44B1-BE53-CE20FB6AE29A}" destId="{F67850EC-D74F-4F2B-9BFD-722845B8158D}" srcOrd="0" destOrd="0" presId="urn:microsoft.com/office/officeart/2005/8/layout/vList2"/>
    <dgm:cxn modelId="{78767607-3144-4D4D-A12E-F7D126EEE1D1}" type="presParOf" srcId="{F67850EC-D74F-4F2B-9BFD-722845B8158D}" destId="{AD36F751-DBD2-4BB4-AC88-F3A9B607D0E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EA7895-8FDF-4FAB-BB06-C70329D17137}" type="doc">
      <dgm:prSet loTypeId="urn:microsoft.com/office/officeart/2005/8/layout/vList2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EDB79F04-BC20-4DDF-953C-D573C4920C5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Коммунальные платежи</a:t>
          </a:r>
          <a:endParaRPr lang="ru-RU" sz="18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88DAAC2-2BEF-46D6-B4D9-9435DD7EB6CD}" type="parTrans" cxnId="{105E0D2F-F2DF-406B-92FD-E02322F93080}">
      <dgm:prSet/>
      <dgm:spPr/>
      <dgm:t>
        <a:bodyPr/>
        <a:lstStyle/>
        <a:p>
          <a:endParaRPr lang="ru-RU"/>
        </a:p>
      </dgm:t>
    </dgm:pt>
    <dgm:pt modelId="{F6DD9B84-BD33-40BF-B71C-9DC2F20223F4}" type="sibTrans" cxnId="{105E0D2F-F2DF-406B-92FD-E02322F93080}">
      <dgm:prSet/>
      <dgm:spPr/>
      <dgm:t>
        <a:bodyPr/>
        <a:lstStyle/>
        <a:p>
          <a:endParaRPr lang="ru-RU"/>
        </a:p>
      </dgm:t>
    </dgm:pt>
    <dgm:pt modelId="{3B603D8C-ECF3-4951-AB56-E23F64C9D066}" type="pres">
      <dgm:prSet presAssocID="{3CEA7895-8FDF-4FAB-BB06-C70329D1713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09A3C3-7FF6-41A5-A95E-FB87AD0E1045}" type="pres">
      <dgm:prSet presAssocID="{EDB79F04-BC20-4DDF-953C-D573C4920C53}" presName="parentText" presStyleLbl="node1" presStyleIdx="0" presStyleCnt="1" custScaleY="247489" custLinFactY="-38437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5E0D2F-F2DF-406B-92FD-E02322F93080}" srcId="{3CEA7895-8FDF-4FAB-BB06-C70329D17137}" destId="{EDB79F04-BC20-4DDF-953C-D573C4920C53}" srcOrd="0" destOrd="0" parTransId="{488DAAC2-2BEF-46D6-B4D9-9435DD7EB6CD}" sibTransId="{F6DD9B84-BD33-40BF-B71C-9DC2F20223F4}"/>
    <dgm:cxn modelId="{1F58FFEF-6F64-41B4-870A-2601E068D207}" type="presOf" srcId="{EDB79F04-BC20-4DDF-953C-D573C4920C53}" destId="{E009A3C3-7FF6-41A5-A95E-FB87AD0E1045}" srcOrd="0" destOrd="0" presId="urn:microsoft.com/office/officeart/2005/8/layout/vList2"/>
    <dgm:cxn modelId="{EC346C3A-5DB3-4102-B104-722944355F71}" type="presOf" srcId="{3CEA7895-8FDF-4FAB-BB06-C70329D17137}" destId="{3B603D8C-ECF3-4951-AB56-E23F64C9D066}" srcOrd="0" destOrd="0" presId="urn:microsoft.com/office/officeart/2005/8/layout/vList2"/>
    <dgm:cxn modelId="{3F3B4010-0586-4D01-B667-4F8090AFC3A3}" type="presParOf" srcId="{3B603D8C-ECF3-4951-AB56-E23F64C9D066}" destId="{E009A3C3-7FF6-41A5-A95E-FB87AD0E10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FD90F0-FB10-4FE2-8249-F0FD0EE09617}" type="doc">
      <dgm:prSet loTypeId="urn:microsoft.com/office/officeart/2005/8/layout/vList2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F0E68988-2DFA-4699-9D06-6E5B40A24DC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 rtl="0"/>
          <a:r>
            <a:rPr lang="ru-RU" sz="11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Индексация фонда оплаты труда прочих категорий работников муниципальных  учреждений, не попавших под Указы Президента РФ от  07.05.2012 г., </a:t>
          </a:r>
        </a:p>
        <a:p>
          <a:pPr algn="ctr" rtl="0"/>
          <a:r>
            <a:rPr lang="ru-RU" sz="11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 1.10.2019 г. на 4,3%,</a:t>
          </a:r>
        </a:p>
        <a:p>
          <a:pPr algn="ctr" rtl="0"/>
          <a:r>
            <a:rPr lang="ru-RU" sz="11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с 1.10.2020 г. на 3,8%,</a:t>
          </a:r>
        </a:p>
        <a:p>
          <a:pPr algn="ctr" rtl="0"/>
          <a:r>
            <a:rPr lang="ru-RU" sz="11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с 1.10.2021 г. на 4,0</a:t>
          </a:r>
          <a:r>
            <a:rPr lang="ru-RU" sz="11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% </a:t>
          </a:r>
          <a:endParaRPr lang="ru-RU" sz="11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BEB7BB-AC25-4E6A-B958-CFE6E9C0319A}" type="parTrans" cxnId="{BC7756D2-43C6-46C3-A8B1-74ACA9CA5A08}">
      <dgm:prSet/>
      <dgm:spPr/>
      <dgm:t>
        <a:bodyPr/>
        <a:lstStyle/>
        <a:p>
          <a:endParaRPr lang="ru-RU"/>
        </a:p>
      </dgm:t>
    </dgm:pt>
    <dgm:pt modelId="{BD7A3C89-0440-4A5E-A6F6-42A095B3AD10}" type="sibTrans" cxnId="{BC7756D2-43C6-46C3-A8B1-74ACA9CA5A08}">
      <dgm:prSet/>
      <dgm:spPr/>
      <dgm:t>
        <a:bodyPr/>
        <a:lstStyle/>
        <a:p>
          <a:endParaRPr lang="ru-RU"/>
        </a:p>
      </dgm:t>
    </dgm:pt>
    <dgm:pt modelId="{F8CC715A-29AB-407B-9355-CE807ECD92DF}" type="pres">
      <dgm:prSet presAssocID="{F5FD90F0-FB10-4FE2-8249-F0FD0EE096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6FC403-7454-44D0-A5AA-A3342DE849BA}" type="pres">
      <dgm:prSet presAssocID="{F0E68988-2DFA-4699-9D06-6E5B40A24DC3}" presName="parentText" presStyleLbl="node1" presStyleIdx="0" presStyleCnt="1" custScaleY="414358" custLinFactNeighborX="-53" custLinFactNeighborY="-329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7756D2-43C6-46C3-A8B1-74ACA9CA5A08}" srcId="{F5FD90F0-FB10-4FE2-8249-F0FD0EE09617}" destId="{F0E68988-2DFA-4699-9D06-6E5B40A24DC3}" srcOrd="0" destOrd="0" parTransId="{83BEB7BB-AC25-4E6A-B958-CFE6E9C0319A}" sibTransId="{BD7A3C89-0440-4A5E-A6F6-42A095B3AD10}"/>
    <dgm:cxn modelId="{00731C37-5701-4111-94E1-DEABEA78C117}" type="presOf" srcId="{F0E68988-2DFA-4699-9D06-6E5B40A24DC3}" destId="{866FC403-7454-44D0-A5AA-A3342DE849BA}" srcOrd="0" destOrd="0" presId="urn:microsoft.com/office/officeart/2005/8/layout/vList2"/>
    <dgm:cxn modelId="{93A70BA0-99B0-4C21-85FE-E85BABB90762}" type="presOf" srcId="{F5FD90F0-FB10-4FE2-8249-F0FD0EE09617}" destId="{F8CC715A-29AB-407B-9355-CE807ECD92DF}" srcOrd="0" destOrd="0" presId="urn:microsoft.com/office/officeart/2005/8/layout/vList2"/>
    <dgm:cxn modelId="{0F2C6AF0-A2BD-4BA6-855C-94AD4C888984}" type="presParOf" srcId="{F8CC715A-29AB-407B-9355-CE807ECD92DF}" destId="{866FC403-7454-44D0-A5AA-A3342DE849B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643736A-A394-4A68-A2EC-C92EAE12DD0F}" type="doc">
      <dgm:prSet loTypeId="urn:microsoft.com/office/officeart/2005/8/layout/vList2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F6B87059-6578-4D6C-8B01-27B47672E7D9}" type="pres">
      <dgm:prSet presAssocID="{5643736A-A394-4A68-A2EC-C92EAE12DD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3EC2757-6C49-4871-8B7A-D43DD726301D}" type="presOf" srcId="{5643736A-A394-4A68-A2EC-C92EAE12DD0F}" destId="{F6B87059-6578-4D6C-8B01-27B47672E7D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5DA131D-6409-4D5B-A45A-F9B396614B5D}" type="doc">
      <dgm:prSet loTypeId="urn:microsoft.com/office/officeart/2005/8/layout/vList2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0119E6B5-669C-4131-B235-5D88591FD5E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2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Снижение в сопоставимых условиях объемов потребленных ресурсов в натуральном выражении к уровню предыдущего года </a:t>
          </a:r>
        </a:p>
        <a:p>
          <a:pPr algn="ctr" rtl="0"/>
          <a:endParaRPr lang="ru-RU" sz="1200" b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5E34C28-F779-4200-A200-177F700A10E6}" type="parTrans" cxnId="{FADD467F-83B7-46DE-8E8B-57CEF82DC69C}">
      <dgm:prSet/>
      <dgm:spPr/>
      <dgm:t>
        <a:bodyPr/>
        <a:lstStyle/>
        <a:p>
          <a:endParaRPr lang="ru-RU"/>
        </a:p>
      </dgm:t>
    </dgm:pt>
    <dgm:pt modelId="{F21FCBB6-3DAE-4897-BBAA-DAEA76FA7673}" type="sibTrans" cxnId="{FADD467F-83B7-46DE-8E8B-57CEF82DC69C}">
      <dgm:prSet/>
      <dgm:spPr/>
      <dgm:t>
        <a:bodyPr/>
        <a:lstStyle/>
        <a:p>
          <a:endParaRPr lang="ru-RU"/>
        </a:p>
      </dgm:t>
    </dgm:pt>
    <dgm:pt modelId="{534CC20D-1FDC-4520-A492-5D8653D5BBBE}" type="pres">
      <dgm:prSet presAssocID="{65DA131D-6409-4D5B-A45A-F9B396614B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49EA03-B1E4-43BB-95E1-3B7CC847C17B}" type="pres">
      <dgm:prSet presAssocID="{0119E6B5-669C-4131-B235-5D88591FD5EA}" presName="parentText" presStyleLbl="node1" presStyleIdx="0" presStyleCnt="1" custScaleY="733409" custLinFactNeighborX="-12" custLinFactNeighborY="35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DD467F-83B7-46DE-8E8B-57CEF82DC69C}" srcId="{65DA131D-6409-4D5B-A45A-F9B396614B5D}" destId="{0119E6B5-669C-4131-B235-5D88591FD5EA}" srcOrd="0" destOrd="0" parTransId="{E5E34C28-F779-4200-A200-177F700A10E6}" sibTransId="{F21FCBB6-3DAE-4897-BBAA-DAEA76FA7673}"/>
    <dgm:cxn modelId="{DCEE657E-9C9C-4B8D-AAFA-58D5CAB1FA4C}" type="presOf" srcId="{65DA131D-6409-4D5B-A45A-F9B396614B5D}" destId="{534CC20D-1FDC-4520-A492-5D8653D5BBBE}" srcOrd="0" destOrd="0" presId="urn:microsoft.com/office/officeart/2005/8/layout/vList2"/>
    <dgm:cxn modelId="{78F4A0BD-EB2E-4C7C-A255-A0DD1084AB60}" type="presOf" srcId="{0119E6B5-669C-4131-B235-5D88591FD5EA}" destId="{7D49EA03-B1E4-43BB-95E1-3B7CC847C17B}" srcOrd="0" destOrd="0" presId="urn:microsoft.com/office/officeart/2005/8/layout/vList2"/>
    <dgm:cxn modelId="{05155708-358F-4486-B4E3-7E6645F9D4F9}" type="presParOf" srcId="{534CC20D-1FDC-4520-A492-5D8653D5BBBE}" destId="{7D49EA03-B1E4-43BB-95E1-3B7CC847C17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3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3D70755-538F-4C7D-84F9-D202DD025E66}" type="doc">
      <dgm:prSet loTypeId="urn:microsoft.com/office/officeart/2005/8/layout/vList2" loCatId="list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3B118EAD-3017-4111-BDAC-017404C1B29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1200" b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Формирование бюджетных параметров исходя из необходимости безусловного исполнения действующих обязательств, с учетом их оптимизации и повышения эффективности использования финансовых ресурсов</a:t>
          </a:r>
          <a:endParaRPr lang="ru-RU" sz="1200" b="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4BB147-C683-478B-ACF9-4A4A404CF23F}" type="parTrans" cxnId="{3E62B370-3BC8-4476-B486-B445CEE49A48}">
      <dgm:prSet/>
      <dgm:spPr/>
      <dgm:t>
        <a:bodyPr/>
        <a:lstStyle/>
        <a:p>
          <a:endParaRPr lang="ru-RU"/>
        </a:p>
      </dgm:t>
    </dgm:pt>
    <dgm:pt modelId="{2F2F4F97-EAAC-48A0-8132-2574E73BA208}" type="sibTrans" cxnId="{3E62B370-3BC8-4476-B486-B445CEE49A48}">
      <dgm:prSet/>
      <dgm:spPr/>
      <dgm:t>
        <a:bodyPr/>
        <a:lstStyle/>
        <a:p>
          <a:endParaRPr lang="ru-RU"/>
        </a:p>
      </dgm:t>
    </dgm:pt>
    <dgm:pt modelId="{AF3726AD-4520-4B24-968E-A18C91A49D1E}" type="pres">
      <dgm:prSet presAssocID="{13D70755-538F-4C7D-84F9-D202DD025E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6D1A93-BC67-47EE-8B46-A1EC5A72FC2D}" type="pres">
      <dgm:prSet presAssocID="{3B118EAD-3017-4111-BDAC-017404C1B29B}" presName="parentText" presStyleLbl="node1" presStyleIdx="0" presStyleCnt="1" custAng="0" custScaleX="100749" custScaleY="434531" custLinFactY="200000" custLinFactNeighborX="5981" custLinFactNeighborY="2319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62B370-3BC8-4476-B486-B445CEE49A48}" srcId="{13D70755-538F-4C7D-84F9-D202DD025E66}" destId="{3B118EAD-3017-4111-BDAC-017404C1B29B}" srcOrd="0" destOrd="0" parTransId="{5E4BB147-C683-478B-ACF9-4A4A404CF23F}" sibTransId="{2F2F4F97-EAAC-48A0-8132-2574E73BA208}"/>
    <dgm:cxn modelId="{9D05F4D9-E3AA-4A0A-825E-F2CB3A881D95}" type="presOf" srcId="{13D70755-538F-4C7D-84F9-D202DD025E66}" destId="{AF3726AD-4520-4B24-968E-A18C91A49D1E}" srcOrd="0" destOrd="0" presId="urn:microsoft.com/office/officeart/2005/8/layout/vList2"/>
    <dgm:cxn modelId="{55D50E52-D448-4EA7-8ED8-C9A70FC9A1C4}" type="presOf" srcId="{3B118EAD-3017-4111-BDAC-017404C1B29B}" destId="{626D1A93-BC67-47EE-8B46-A1EC5A72FC2D}" srcOrd="0" destOrd="0" presId="urn:microsoft.com/office/officeart/2005/8/layout/vList2"/>
    <dgm:cxn modelId="{8AA2A8CE-64E9-44FA-80E1-657D365343AE}" type="presParOf" srcId="{AF3726AD-4520-4B24-968E-A18C91A49D1E}" destId="{626D1A93-BC67-47EE-8B46-A1EC5A72FC2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7907DED-6DF9-4736-A972-5CFA3F8AFA52}" type="doc">
      <dgm:prSet loTypeId="urn:microsoft.com/office/officeart/2005/8/layout/vList2" loCatId="list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ru-RU"/>
        </a:p>
      </dgm:t>
    </dgm:pt>
    <dgm:pt modelId="{437866B5-AF66-4566-92A1-B93A55D4A675}" type="pres">
      <dgm:prSet presAssocID="{B7907DED-6DF9-4736-A972-5CFA3F8AFA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4317383-6A35-429B-8E3B-A9922152E49E}" type="presOf" srcId="{B7907DED-6DF9-4736-A972-5CFA3F8AFA52}" destId="{437866B5-AF66-4566-92A1-B93A55D4A6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4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12DC9-5DC3-4E04-8FA2-EF089B84533E}">
      <dsp:nvSpPr>
        <dsp:cNvPr id="0" name=""/>
        <dsp:cNvSpPr/>
      </dsp:nvSpPr>
      <dsp:spPr>
        <a:xfrm>
          <a:off x="0" y="97"/>
          <a:ext cx="9166920" cy="1357200"/>
        </a:xfrm>
        <a:prstGeom prst="round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Общие подходы к формированию предельных </a:t>
          </a:r>
        </a:p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объемов бюджетных ассигнований</a:t>
          </a:r>
        </a:p>
        <a:p>
          <a:pPr lvl="0" algn="ctr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 2019 - 2021 годы</a:t>
          </a:r>
          <a:endParaRPr lang="ru-RU" sz="2400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6253" y="66350"/>
        <a:ext cx="9034414" cy="122469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4BB479-ED14-4557-B510-7071343FC9DF}">
      <dsp:nvSpPr>
        <dsp:cNvPr id="0" name=""/>
        <dsp:cNvSpPr/>
      </dsp:nvSpPr>
      <dsp:spPr>
        <a:xfrm>
          <a:off x="0" y="0"/>
          <a:ext cx="2184130" cy="582044"/>
        </a:xfrm>
        <a:prstGeom prst="round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Остальные расходы</a:t>
          </a:r>
          <a:endParaRPr lang="ru-RU" sz="1800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8413" y="28413"/>
        <a:ext cx="2127304" cy="5252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6F751-DBD2-4BB4-AC88-F3A9B607D0E6}">
      <dsp:nvSpPr>
        <dsp:cNvPr id="0" name=""/>
        <dsp:cNvSpPr/>
      </dsp:nvSpPr>
      <dsp:spPr>
        <a:xfrm>
          <a:off x="0" y="85469"/>
          <a:ext cx="2352180" cy="397800"/>
        </a:xfrm>
        <a:prstGeom prst="round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Фонды оплаты труда</a:t>
          </a:r>
          <a:endParaRPr lang="ru-RU" sz="1700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19419" y="104888"/>
        <a:ext cx="2313342" cy="3589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09A3C3-7FF6-41A5-A95E-FB87AD0E1045}">
      <dsp:nvSpPr>
        <dsp:cNvPr id="0" name=""/>
        <dsp:cNvSpPr/>
      </dsp:nvSpPr>
      <dsp:spPr>
        <a:xfrm>
          <a:off x="0" y="0"/>
          <a:ext cx="2504791" cy="563543"/>
        </a:xfrm>
        <a:prstGeom prst="round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Коммунальные платежи</a:t>
          </a:r>
          <a:endParaRPr lang="ru-RU" sz="1800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7510" y="27510"/>
        <a:ext cx="2449771" cy="5085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6FC403-7454-44D0-A5AA-A3342DE849BA}">
      <dsp:nvSpPr>
        <dsp:cNvPr id="0" name=""/>
        <dsp:cNvSpPr/>
      </dsp:nvSpPr>
      <dsp:spPr>
        <a:xfrm>
          <a:off x="0" y="0"/>
          <a:ext cx="3142153" cy="1427364"/>
        </a:xfrm>
        <a:prstGeom prst="round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Индексация фонда оплаты труда прочих категорий работников муниципальных  учреждений, не попавших под Указы Президента РФ от  07.05.2012 г., 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 1.10.2019 г. на 4,3%,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с 1.10.2020 г. на 3,8%,</a:t>
          </a:r>
        </a:p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с 1.10.2021 г. на 4,0</a:t>
          </a:r>
          <a:r>
            <a:rPr lang="ru-RU" sz="11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% </a:t>
          </a:r>
          <a:endParaRPr lang="ru-RU" sz="11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678" y="69678"/>
        <a:ext cx="3002797" cy="12880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49EA03-B1E4-43BB-95E1-3B7CC847C17B}">
      <dsp:nvSpPr>
        <dsp:cNvPr id="0" name=""/>
        <dsp:cNvSpPr/>
      </dsp:nvSpPr>
      <dsp:spPr>
        <a:xfrm>
          <a:off x="0" y="2524"/>
          <a:ext cx="1643043" cy="2582888"/>
        </a:xfrm>
        <a:prstGeom prst="round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Снижение в сопоставимых условиях объемов потребленных ресурсов в натуральном выражении к уровню предыдущего года 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0207" y="82731"/>
        <a:ext cx="1482629" cy="24224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6D1A93-BC67-47EE-8B46-A1EC5A72FC2D}">
      <dsp:nvSpPr>
        <dsp:cNvPr id="0" name=""/>
        <dsp:cNvSpPr/>
      </dsp:nvSpPr>
      <dsp:spPr>
        <a:xfrm>
          <a:off x="0" y="104823"/>
          <a:ext cx="2634237" cy="1395374"/>
        </a:xfrm>
        <a:prstGeom prst="roundRect">
          <a:avLst/>
        </a:prstGeom>
        <a:gradFill rotWithShape="1">
          <a:gsLst>
            <a:gs pos="20000">
              <a:schemeClr val="accent2">
                <a:tint val="9000"/>
              </a:schemeClr>
            </a:gs>
            <a:gs pos="100000">
              <a:schemeClr val="accent2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2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Формирование бюджетных параметров исходя из необходимости безусловного исполнения действующих обязательств, с учетом их оптимизации и повышения эффективности использования финансовых ресурсов</a:t>
          </a:r>
          <a:endParaRPr lang="ru-RU" sz="1200" b="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8117" y="172940"/>
        <a:ext cx="2498003" cy="125914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D14EF-1BDC-4D12-9283-A6AEFF64F7C3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AE36A-C5CB-47F1-BDC9-8956A3D0B1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605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61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86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4909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917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850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297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AE36A-C5CB-47F1-BDC9-8956A3D0B1D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258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9" Type="http://schemas.openxmlformats.org/officeDocument/2006/relationships/diagramQuickStyle" Target="../diagrams/quickStyle8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34" Type="http://schemas.openxmlformats.org/officeDocument/2006/relationships/diagramQuickStyle" Target="../diagrams/quickStyle7.xml"/><Relationship Id="rId42" Type="http://schemas.openxmlformats.org/officeDocument/2006/relationships/diagramData" Target="../diagrams/data9.xml"/><Relationship Id="rId47" Type="http://schemas.openxmlformats.org/officeDocument/2006/relationships/diagramData" Target="../diagrams/data10.xml"/><Relationship Id="rId50" Type="http://schemas.openxmlformats.org/officeDocument/2006/relationships/diagramColors" Target="../diagrams/colors10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33" Type="http://schemas.openxmlformats.org/officeDocument/2006/relationships/diagramLayout" Target="../diagrams/layout7.xml"/><Relationship Id="rId38" Type="http://schemas.openxmlformats.org/officeDocument/2006/relationships/diagramLayout" Target="../diagrams/layout8.xml"/><Relationship Id="rId46" Type="http://schemas.microsoft.com/office/2007/relationships/diagramDrawing" Target="../diagrams/drawing9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41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32" Type="http://schemas.openxmlformats.org/officeDocument/2006/relationships/diagramData" Target="../diagrams/data7.xml"/><Relationship Id="rId37" Type="http://schemas.openxmlformats.org/officeDocument/2006/relationships/diagramData" Target="../diagrams/data8.xml"/><Relationship Id="rId40" Type="http://schemas.openxmlformats.org/officeDocument/2006/relationships/diagramColors" Target="../diagrams/colors8.xml"/><Relationship Id="rId45" Type="http://schemas.openxmlformats.org/officeDocument/2006/relationships/diagramColors" Target="../diagrams/colors9.xml"/><Relationship Id="rId53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36" Type="http://schemas.microsoft.com/office/2007/relationships/diagramDrawing" Target="../diagrams/drawing7.xml"/><Relationship Id="rId49" Type="http://schemas.openxmlformats.org/officeDocument/2006/relationships/diagramQuickStyle" Target="../diagrams/quickStyle10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4" Type="http://schemas.openxmlformats.org/officeDocument/2006/relationships/diagramQuickStyle" Target="../diagrams/quickStyle9.xml"/><Relationship Id="rId52" Type="http://schemas.openxmlformats.org/officeDocument/2006/relationships/image" Target="../media/image2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Relationship Id="rId35" Type="http://schemas.openxmlformats.org/officeDocument/2006/relationships/diagramColors" Target="../diagrams/colors7.xml"/><Relationship Id="rId43" Type="http://schemas.openxmlformats.org/officeDocument/2006/relationships/diagramLayout" Target="../diagrams/layout9.xml"/><Relationship Id="rId48" Type="http://schemas.openxmlformats.org/officeDocument/2006/relationships/diagramLayout" Target="../diagrams/layout10.xml"/><Relationship Id="rId8" Type="http://schemas.openxmlformats.org/officeDocument/2006/relationships/diagramLayout" Target="../diagrams/layout2.xml"/><Relationship Id="rId51" Type="http://schemas.microsoft.com/office/2007/relationships/diagramDrawing" Target="../diagrams/drawing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epfinoskol.ru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1">
                <a:lumMod val="40000"/>
                <a:lumOff val="60000"/>
              </a:schemeClr>
            </a:gs>
            <a:gs pos="60000">
              <a:schemeClr val="accent2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49149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/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Основные подходы к формированию бюджета Старооскольского городского округа</a:t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Arial" charset="0"/>
              </a:rPr>
              <a:t>на 2019 год и на плановый период 2020 и 2021 годов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297976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70630" y="26410"/>
            <a:ext cx="762000" cy="365125"/>
          </a:xfrm>
        </p:spPr>
        <p:txBody>
          <a:bodyPr/>
          <a:lstStyle/>
          <a:p>
            <a:r>
              <a:rPr lang="en-US" dirty="0" smtClean="0"/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1">
                <a:lumMod val="40000"/>
                <a:lumOff val="60000"/>
              </a:schemeClr>
            </a:gs>
            <a:gs pos="60000">
              <a:schemeClr val="accent2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1673"/>
            <a:ext cx="8978382" cy="179477"/>
          </a:xfrm>
          <a:noFill/>
        </p:spPr>
        <p:txBody>
          <a:bodyPr>
            <a:normAutofit fontScale="9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700" b="1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</a:t>
            </a:r>
            <a:r>
              <a:rPr lang="ru-RU" sz="1875" b="1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75" b="1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подходы по прогнозу доходов на </a:t>
            </a:r>
            <a:r>
              <a:rPr lang="ru-RU" sz="1875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</a:t>
            </a:r>
            <a:r>
              <a:rPr lang="ru-RU" sz="1875" b="1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sz="1875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 </a:t>
            </a:r>
            <a:r>
              <a:rPr lang="ru-RU" sz="1875" b="1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2657" y="4899191"/>
            <a:ext cx="8065513" cy="518965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arenR"/>
            </a:pPr>
            <a:endParaRPr lang="ru-RU" sz="1350" dirty="0">
              <a:solidFill>
                <a:schemeClr val="tx1"/>
              </a:solidFill>
              <a:latin typeface="Bookman Old Style" panose="02050604050505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0536" y="505696"/>
            <a:ext cx="8373266" cy="715581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350" dirty="0">
                <a:solidFill>
                  <a:schemeClr val="bg1"/>
                </a:solidFill>
              </a:rPr>
              <a:t>Планирование доходных источников на основании методик, утвержденных главными администраторами доходов в соответствии с Постановлением Правительства РФ от 23.06.2016 № 574;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460523" y="863487"/>
            <a:ext cx="7151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3925" y="1306230"/>
            <a:ext cx="8366489" cy="507831"/>
          </a:xfrm>
          <a:prstGeom prst="rect">
            <a:avLst/>
          </a:prstGeom>
          <a:gradFill>
            <a:gsLst>
              <a:gs pos="0">
                <a:schemeClr val="accent1">
                  <a:tint val="65000"/>
                  <a:lumMod val="110000"/>
                </a:schemeClr>
              </a:gs>
              <a:gs pos="91000">
                <a:schemeClr val="accent1">
                  <a:tint val="9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350" dirty="0"/>
              <a:t>Прогнозный темп инфляции на </a:t>
            </a:r>
            <a:r>
              <a:rPr lang="ru-RU" sz="1350" dirty="0" smtClean="0"/>
              <a:t>2019 год – 104,3%, на 2020 год – 103,8%, на 2021 год – 104 %;</a:t>
            </a:r>
            <a:endParaRPr lang="ru-RU" sz="1350" dirty="0"/>
          </a:p>
        </p:txBody>
      </p:sp>
      <p:sp>
        <p:nvSpPr>
          <p:cNvPr id="14" name="TextBox 13"/>
          <p:cNvSpPr txBox="1"/>
          <p:nvPr/>
        </p:nvSpPr>
        <p:spPr>
          <a:xfrm>
            <a:off x="423925" y="1900849"/>
            <a:ext cx="8366489" cy="507831"/>
          </a:xfrm>
          <a:prstGeom prst="rect">
            <a:avLst/>
          </a:prstGeom>
          <a:gradFill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350" dirty="0">
                <a:solidFill>
                  <a:schemeClr val="bg1"/>
                </a:solidFill>
              </a:rPr>
              <a:t>Темпы роста фонда оплаты труда в среднем по области на </a:t>
            </a:r>
            <a:r>
              <a:rPr lang="ru-RU" sz="1350" dirty="0" smtClean="0">
                <a:solidFill>
                  <a:schemeClr val="bg1"/>
                </a:solidFill>
              </a:rPr>
              <a:t>2019 </a:t>
            </a:r>
            <a:r>
              <a:rPr lang="ru-RU" sz="1350" dirty="0">
                <a:solidFill>
                  <a:schemeClr val="bg1"/>
                </a:solidFill>
              </a:rPr>
              <a:t>год </a:t>
            </a:r>
            <a:r>
              <a:rPr lang="ru-RU" sz="1350" dirty="0" smtClean="0">
                <a:solidFill>
                  <a:schemeClr val="bg1"/>
                </a:solidFill>
              </a:rPr>
              <a:t>106,3 </a:t>
            </a:r>
            <a:r>
              <a:rPr lang="ru-RU" sz="1350" dirty="0">
                <a:solidFill>
                  <a:schemeClr val="bg1"/>
                </a:solidFill>
              </a:rPr>
              <a:t>процента, на </a:t>
            </a:r>
            <a:r>
              <a:rPr lang="ru-RU" sz="1350" dirty="0" smtClean="0">
                <a:solidFill>
                  <a:schemeClr val="bg1"/>
                </a:solidFill>
              </a:rPr>
              <a:t>2020 </a:t>
            </a:r>
            <a:r>
              <a:rPr lang="ru-RU" sz="1350" dirty="0">
                <a:solidFill>
                  <a:schemeClr val="bg1"/>
                </a:solidFill>
              </a:rPr>
              <a:t>год – </a:t>
            </a:r>
            <a:r>
              <a:rPr lang="ru-RU" sz="1350" dirty="0" smtClean="0">
                <a:solidFill>
                  <a:schemeClr val="bg1"/>
                </a:solidFill>
              </a:rPr>
              <a:t>106,5 </a:t>
            </a:r>
            <a:r>
              <a:rPr lang="ru-RU" sz="1350" dirty="0">
                <a:solidFill>
                  <a:schemeClr val="bg1"/>
                </a:solidFill>
              </a:rPr>
              <a:t>процента, на </a:t>
            </a:r>
            <a:r>
              <a:rPr lang="ru-RU" sz="1350" dirty="0" smtClean="0">
                <a:solidFill>
                  <a:schemeClr val="bg1"/>
                </a:solidFill>
              </a:rPr>
              <a:t>2021 </a:t>
            </a:r>
            <a:r>
              <a:rPr lang="ru-RU" sz="1350" dirty="0">
                <a:solidFill>
                  <a:schemeClr val="bg1"/>
                </a:solidFill>
              </a:rPr>
              <a:t>год – 106,7 процента</a:t>
            </a:r>
            <a:r>
              <a:rPr lang="en-US" sz="1350" dirty="0">
                <a:solidFill>
                  <a:schemeClr val="bg1"/>
                </a:solidFill>
              </a:rPr>
              <a:t>;</a:t>
            </a:r>
            <a:r>
              <a:rPr lang="ru-RU" sz="135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1" name="TextBox 20"/>
          <p:cNvSpPr txBox="1"/>
          <p:nvPr/>
        </p:nvSpPr>
        <p:spPr>
          <a:xfrm rot="10800000" flipV="1">
            <a:off x="413336" y="3202287"/>
            <a:ext cx="8366489" cy="300082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350" dirty="0">
                <a:solidFill>
                  <a:schemeClr val="bg1"/>
                </a:solidFill>
              </a:rPr>
              <a:t>База – оценка поступлений в текущем году</a:t>
            </a:r>
            <a:r>
              <a:rPr lang="ru-RU" sz="1350" dirty="0" smtClean="0">
                <a:solidFill>
                  <a:schemeClr val="bg1"/>
                </a:solidFill>
              </a:rPr>
              <a:t>;</a:t>
            </a:r>
            <a:endParaRPr lang="ru-RU" sz="135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10800000" flipV="1">
            <a:off x="420536" y="3661060"/>
            <a:ext cx="8387667" cy="30008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5000"/>
                  <a:lumMod val="110000"/>
                </a:schemeClr>
              </a:gs>
              <a:gs pos="88000">
                <a:schemeClr val="accent1">
                  <a:tint val="90000"/>
                </a:schemeClr>
              </a:gs>
            </a:gsLst>
            <a:lin ang="5400000" scaled="0"/>
            <a:tileRect/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sz="1350" dirty="0"/>
              <a:t>Ставки, льготы в соответствии с законодательством;</a:t>
            </a:r>
          </a:p>
        </p:txBody>
      </p:sp>
      <p:sp>
        <p:nvSpPr>
          <p:cNvPr id="26" name="TextBox 25"/>
          <p:cNvSpPr txBox="1"/>
          <p:nvPr/>
        </p:nvSpPr>
        <p:spPr>
          <a:xfrm rot="10800000" flipV="1">
            <a:off x="423925" y="4129145"/>
            <a:ext cx="8374245" cy="300082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ru-RU" sz="1350" dirty="0">
                <a:solidFill>
                  <a:schemeClr val="bg1"/>
                </a:solidFill>
              </a:rPr>
              <a:t>Отмена с 1 января 2019 года налога на движимое </a:t>
            </a:r>
            <a:r>
              <a:rPr lang="ru-RU" sz="1350" dirty="0" smtClean="0">
                <a:solidFill>
                  <a:schemeClr val="bg1"/>
                </a:solidFill>
              </a:rPr>
              <a:t>имущество (</a:t>
            </a:r>
            <a:r>
              <a:rPr lang="ru-RU" sz="1350" dirty="0">
                <a:solidFill>
                  <a:schemeClr val="bg1"/>
                </a:solidFill>
              </a:rPr>
              <a:t>№302-ФЗ </a:t>
            </a:r>
            <a:r>
              <a:rPr lang="ru-RU" sz="1350" dirty="0" smtClean="0">
                <a:solidFill>
                  <a:schemeClr val="bg1"/>
                </a:solidFill>
              </a:rPr>
              <a:t>от 3.08.2018г</a:t>
            </a:r>
            <a:r>
              <a:rPr lang="ru-RU" sz="1350" dirty="0">
                <a:solidFill>
                  <a:schemeClr val="bg1"/>
                </a:solidFill>
              </a:rPr>
              <a:t>.);</a:t>
            </a:r>
          </a:p>
        </p:txBody>
      </p:sp>
      <p:sp>
        <p:nvSpPr>
          <p:cNvPr id="27" name="TextBox 26"/>
          <p:cNvSpPr txBox="1"/>
          <p:nvPr/>
        </p:nvSpPr>
        <p:spPr>
          <a:xfrm rot="10800000" flipV="1">
            <a:off x="420536" y="4594547"/>
            <a:ext cx="8387667" cy="5078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5000"/>
                  <a:lumMod val="110000"/>
                </a:schemeClr>
              </a:gs>
              <a:gs pos="88000">
                <a:schemeClr val="accent1">
                  <a:tint val="90000"/>
                </a:schemeClr>
              </a:gs>
            </a:gsLst>
            <a:lin ang="5400000" scaled="0"/>
            <a:tileRect/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 sz="1350"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Прогнозирование налога на имущество физических лиц с учетом ежегодного ограничения роста налога не более 10% (№334-ФЗ от 3.08.2018г.);</a:t>
            </a:r>
          </a:p>
        </p:txBody>
      </p:sp>
      <p:sp>
        <p:nvSpPr>
          <p:cNvPr id="28" name="TextBox 27"/>
          <p:cNvSpPr txBox="1"/>
          <p:nvPr/>
        </p:nvSpPr>
        <p:spPr>
          <a:xfrm rot="10800000" flipV="1">
            <a:off x="413336" y="2535765"/>
            <a:ext cx="8366489" cy="507831"/>
          </a:xfrm>
          <a:prstGeom prst="rect">
            <a:avLst/>
          </a:prstGeom>
          <a:gradFill>
            <a:gsLst>
              <a:gs pos="0">
                <a:schemeClr val="accent1">
                  <a:tint val="65000"/>
                  <a:lumMod val="110000"/>
                </a:schemeClr>
              </a:gs>
              <a:gs pos="91000">
                <a:schemeClr val="accent1">
                  <a:tint val="90000"/>
                </a:schemeClr>
              </a:gs>
            </a:gsLst>
          </a:gra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457200" indent="-457200" algn="just">
              <a:buFont typeface="Wingdings" panose="05000000000000000000" pitchFamily="2" charset="2"/>
              <a:buChar char="Ø"/>
              <a:defRPr sz="1350"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Передача из местных бюджетов в областной бюджет госпошлины за совершение действий при подаче документов в МФЦ; </a:t>
            </a:r>
          </a:p>
        </p:txBody>
      </p:sp>
      <p:sp>
        <p:nvSpPr>
          <p:cNvPr id="29" name="TextBox 28"/>
          <p:cNvSpPr txBox="1"/>
          <p:nvPr/>
        </p:nvSpPr>
        <p:spPr>
          <a:xfrm rot="10800000" flipV="1">
            <a:off x="413336" y="5253826"/>
            <a:ext cx="8387667" cy="1338828"/>
          </a:xfrm>
          <a:prstGeom prst="rect">
            <a:avLst/>
          </a:prstGeom>
          <a:gradFill flip="none" rotWithShape="1">
            <a:gsLst>
              <a:gs pos="0">
                <a:srgbClr val="FFCC99">
                  <a:shade val="30000"/>
                  <a:satMod val="115000"/>
                </a:srgbClr>
              </a:gs>
              <a:gs pos="6000">
                <a:srgbClr val="FFCC99">
                  <a:shade val="67500"/>
                  <a:satMod val="115000"/>
                </a:srgbClr>
              </a:gs>
              <a:gs pos="100000">
                <a:srgbClr val="FFCC99">
                  <a:shade val="100000"/>
                  <a:satMod val="115000"/>
                </a:srgbClr>
              </a:gs>
            </a:gsLst>
            <a:lin ang="16200000" scaled="1"/>
            <a:tileRect/>
          </a:gradFill>
          <a:ln w="28575">
            <a:solidFill>
              <a:schemeClr val="bg1"/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ru-RU"/>
            </a:defPPr>
            <a:lvl1pPr marL="457200" indent="-457200">
              <a:buFont typeface="Wingdings" panose="05000000000000000000" pitchFamily="2" charset="2"/>
              <a:buChar char="Ø"/>
              <a:defRPr sz="1350">
                <a:solidFill>
                  <a:schemeClr val="bg1"/>
                </a:solidFill>
                <a:latin typeface="Bookman Old Style" panose="0205060405050502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Дополнительные источники за счет:                                                                                 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обеспечения полноты уплаты платежей</a:t>
            </a:r>
            <a:r>
              <a:rPr lang="en-US" dirty="0"/>
              <a:t>;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повышения заработной платы и пресечения «теневых» выплат;                                                                                             </a:t>
            </a:r>
            <a:r>
              <a:rPr lang="en-US" dirty="0" smtClean="0"/>
              <a:t>       </a:t>
            </a:r>
            <a:r>
              <a:rPr lang="ru-RU" dirty="0" smtClean="0"/>
              <a:t>- </a:t>
            </a:r>
            <a:r>
              <a:rPr lang="ru-RU" dirty="0"/>
              <a:t>постановки на учет всех потенциальных плательщиков и объектов налогообложения;                                </a:t>
            </a:r>
            <a:r>
              <a:rPr lang="en-US" dirty="0" smtClean="0"/>
              <a:t>  </a:t>
            </a:r>
            <a:r>
              <a:rPr lang="ru-RU" dirty="0" smtClean="0"/>
              <a:t>- </a:t>
            </a:r>
            <a:r>
              <a:rPr lang="ru-RU" dirty="0"/>
              <a:t>погашения задолженности по налоговым и неналоговым платежам;                                        - эффективного использования имущества и земельных ресурсов;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216382" y="-96717"/>
            <a:ext cx="762000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07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1">
                <a:lumMod val="40000"/>
                <a:lumOff val="60000"/>
              </a:schemeClr>
            </a:gs>
            <a:gs pos="60000">
              <a:schemeClr val="accent2">
                <a:lumMod val="60000"/>
                <a:lumOff val="4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57256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Динамика показателей заработной платы отдельных категорий работников в отраслях социальной сферы, в соответствии с «дорожными картами»</a:t>
            </a: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5674678"/>
              </p:ext>
            </p:extLst>
          </p:nvPr>
        </p:nvGraphicFramePr>
        <p:xfrm>
          <a:off x="179512" y="1711748"/>
          <a:ext cx="8856985" cy="4866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0670"/>
                <a:gridCol w="1271891"/>
                <a:gridCol w="1184885"/>
                <a:gridCol w="1258940"/>
                <a:gridCol w="1254307"/>
                <a:gridCol w="1143231"/>
                <a:gridCol w="1083061"/>
              </a:tblGrid>
              <a:tr h="1728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Категории работников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Среднесписочная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числен</a:t>
                      </a:r>
                      <a:r>
                        <a:rPr lang="en-US" sz="1800" baseline="0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ru-RU" sz="1800" baseline="0" dirty="0" err="1" smtClean="0">
                          <a:solidFill>
                            <a:schemeClr val="bg1"/>
                          </a:solidFill>
                        </a:rPr>
                        <a:t>ность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Отчет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2017 года, рублей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Оценка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2018 года, рублей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Прогноз 2019 года,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рублей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Прогноз 2020 года, рублей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Прогноз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2021 года, рублей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2100188">
                <a:tc>
                  <a:txBody>
                    <a:bodyPr/>
                    <a:lstStyle/>
                    <a:p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Педагогичес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кие работники учреждений 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дополнитель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</a:rPr>
                        <a:t>ного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 образования детей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436</a:t>
                      </a:r>
                    </a:p>
                    <a:p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28 404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33 323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35 162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37 237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39 434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  <a:tr h="1037332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Работники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</a:rPr>
                        <a:t> учреждений культуры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650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23 948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27 550</a:t>
                      </a:r>
                    </a:p>
                    <a:p>
                      <a:pPr algn="ctr"/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29 200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30 930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32 750</a:t>
                      </a:r>
                    </a:p>
                    <a:p>
                      <a:pPr algn="ctr"/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39156" y="-19472"/>
            <a:ext cx="762000" cy="365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accent1">
                <a:lumMod val="40000"/>
                <a:lumOff val="60000"/>
              </a:schemeClr>
            </a:gs>
            <a:gs pos="43000">
              <a:schemeClr val="accent3"/>
            </a:gs>
            <a:gs pos="83000">
              <a:schemeClr val="accent3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Схема 42"/>
          <p:cNvGraphicFramePr/>
          <p:nvPr>
            <p:extLst/>
          </p:nvPr>
        </p:nvGraphicFramePr>
        <p:xfrm>
          <a:off x="0" y="0"/>
          <a:ext cx="9166920" cy="1357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6" name="Схема 35"/>
          <p:cNvGraphicFramePr/>
          <p:nvPr/>
        </p:nvGraphicFramePr>
        <p:xfrm>
          <a:off x="4188071" y="1617564"/>
          <a:ext cx="2184130" cy="582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37" name="Схема 36"/>
          <p:cNvGraphicFramePr/>
          <p:nvPr/>
        </p:nvGraphicFramePr>
        <p:xfrm>
          <a:off x="395536" y="1521580"/>
          <a:ext cx="2352180" cy="672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41" name="Схема 40"/>
          <p:cNvGraphicFramePr/>
          <p:nvPr/>
        </p:nvGraphicFramePr>
        <p:xfrm>
          <a:off x="6609449" y="1652683"/>
          <a:ext cx="2504791" cy="564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33" name="Схема 32"/>
          <p:cNvGraphicFramePr/>
          <p:nvPr>
            <p:extLst>
              <p:ext uri="{D42A27DB-BD31-4B8C-83A1-F6EECF244321}">
                <p14:modId xmlns:p14="http://schemas.microsoft.com/office/powerpoint/2010/main" val="232869901"/>
              </p:ext>
            </p:extLst>
          </p:nvPr>
        </p:nvGraphicFramePr>
        <p:xfrm>
          <a:off x="-1" y="2071678"/>
          <a:ext cx="3142153" cy="1428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32" name="Схема 31"/>
          <p:cNvGraphicFramePr/>
          <p:nvPr>
            <p:extLst/>
          </p:nvPr>
        </p:nvGraphicFramePr>
        <p:xfrm>
          <a:off x="17322" y="4138751"/>
          <a:ext cx="3143243" cy="771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graphicFrame>
        <p:nvGraphicFramePr>
          <p:cNvPr id="42" name="Схема 41"/>
          <p:cNvGraphicFramePr/>
          <p:nvPr>
            <p:extLst/>
          </p:nvPr>
        </p:nvGraphicFramePr>
        <p:xfrm>
          <a:off x="7358273" y="2486660"/>
          <a:ext cx="1643043" cy="2585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2" r:lo="rId33" r:qs="rId34" r:cs="rId35"/>
          </a:graphicData>
        </a:graphic>
      </p:graphicFrame>
      <p:sp>
        <p:nvSpPr>
          <p:cNvPr id="87049" name="Line 17"/>
          <p:cNvSpPr>
            <a:spLocks noChangeShapeType="1"/>
          </p:cNvSpPr>
          <p:nvPr/>
        </p:nvSpPr>
        <p:spPr bwMode="auto">
          <a:xfrm>
            <a:off x="3357563" y="1773238"/>
            <a:ext cx="0" cy="46561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8" name="Схема 37"/>
          <p:cNvGraphicFramePr/>
          <p:nvPr>
            <p:extLst>
              <p:ext uri="{D42A27DB-BD31-4B8C-83A1-F6EECF244321}">
                <p14:modId xmlns:p14="http://schemas.microsoft.com/office/powerpoint/2010/main" val="3706822126"/>
              </p:ext>
            </p:extLst>
          </p:nvPr>
        </p:nvGraphicFramePr>
        <p:xfrm>
          <a:off x="4271980" y="4464850"/>
          <a:ext cx="2634237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7" r:lo="rId38" r:qs="rId39" r:cs="rId40"/>
          </a:graphicData>
        </a:graphic>
      </p:graphicFrame>
      <p:graphicFrame>
        <p:nvGraphicFramePr>
          <p:cNvPr id="39" name="Схема 38"/>
          <p:cNvGraphicFramePr/>
          <p:nvPr>
            <p:extLst/>
          </p:nvPr>
        </p:nvGraphicFramePr>
        <p:xfrm>
          <a:off x="4214810" y="4500570"/>
          <a:ext cx="2634237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  <p:sp>
        <p:nvSpPr>
          <p:cNvPr id="87054" name="Line 31"/>
          <p:cNvSpPr>
            <a:spLocks noChangeShapeType="1"/>
          </p:cNvSpPr>
          <p:nvPr/>
        </p:nvSpPr>
        <p:spPr bwMode="auto">
          <a:xfrm>
            <a:off x="7996238" y="1201738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7055" name="Rectangle 37"/>
          <p:cNvSpPr>
            <a:spLocks noChangeArrowheads="1"/>
          </p:cNvSpPr>
          <p:nvPr/>
        </p:nvSpPr>
        <p:spPr bwMode="auto">
          <a:xfrm>
            <a:off x="7885113" y="0"/>
            <a:ext cx="1150937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1400" dirty="0">
              <a:solidFill>
                <a:srgbClr val="000000"/>
              </a:solidFill>
            </a:endParaRPr>
          </a:p>
        </p:txBody>
      </p:sp>
      <p:graphicFrame>
        <p:nvGraphicFramePr>
          <p:cNvPr id="34" name="Схема 33"/>
          <p:cNvGraphicFramePr/>
          <p:nvPr>
            <p:extLst>
              <p:ext uri="{D42A27DB-BD31-4B8C-83A1-F6EECF244321}">
                <p14:modId xmlns:p14="http://schemas.microsoft.com/office/powerpoint/2010/main" val="3849250633"/>
              </p:ext>
            </p:extLst>
          </p:nvPr>
        </p:nvGraphicFramePr>
        <p:xfrm>
          <a:off x="0" y="2071678"/>
          <a:ext cx="3133113" cy="753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7" r:lo="rId48" r:qs="rId49" r:cs="rId50"/>
          </a:graphicData>
        </a:graphic>
      </p:graphicFrame>
      <p:sp>
        <p:nvSpPr>
          <p:cNvPr id="87057" name="Line 39"/>
          <p:cNvSpPr>
            <a:spLocks noChangeShapeType="1"/>
          </p:cNvSpPr>
          <p:nvPr/>
        </p:nvSpPr>
        <p:spPr bwMode="auto">
          <a:xfrm flipH="1">
            <a:off x="3143240" y="2786058"/>
            <a:ext cx="21431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7059" name="Picture 3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973513" y="3857628"/>
            <a:ext cx="268287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62" name="Picture 9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 flipH="1">
            <a:off x="5046659" y="1187148"/>
            <a:ext cx="45719" cy="4368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7063" name="Line 17"/>
          <p:cNvSpPr>
            <a:spLocks noChangeShapeType="1"/>
          </p:cNvSpPr>
          <p:nvPr/>
        </p:nvSpPr>
        <p:spPr bwMode="auto">
          <a:xfrm flipH="1">
            <a:off x="3948688" y="1881188"/>
            <a:ext cx="23236" cy="333376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1331913" y="1412875"/>
            <a:ext cx="6218237" cy="635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072462" y="2214554"/>
            <a:ext cx="0" cy="28257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331913" y="1412875"/>
            <a:ext cx="0" cy="2047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554913" y="1419225"/>
            <a:ext cx="0" cy="2047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068" name="Line 19"/>
          <p:cNvSpPr>
            <a:spLocks noChangeShapeType="1"/>
          </p:cNvSpPr>
          <p:nvPr/>
        </p:nvSpPr>
        <p:spPr bwMode="auto">
          <a:xfrm flipH="1">
            <a:off x="2771775" y="1773238"/>
            <a:ext cx="58578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7069" name="Picture 5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971925" y="1844675"/>
            <a:ext cx="214313" cy="36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Группа 34"/>
          <p:cNvGrpSpPr>
            <a:grpSpLocks/>
          </p:cNvGrpSpPr>
          <p:nvPr/>
        </p:nvGrpSpPr>
        <p:grpSpPr bwMode="auto">
          <a:xfrm>
            <a:off x="0" y="5143512"/>
            <a:ext cx="3130550" cy="1357322"/>
            <a:chOff x="0" y="-207375"/>
            <a:chExt cx="2617130" cy="1189834"/>
          </a:xfrm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0" y="-207375"/>
              <a:ext cx="2617130" cy="118983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39814" y="-9164"/>
              <a:ext cx="2537501" cy="9176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200" dirty="0">
                <a:solidFill>
                  <a:srgbClr val="7D3C4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7071" name="Picture 2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143240" y="5786454"/>
            <a:ext cx="214313" cy="36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4" name="Группа 34"/>
          <p:cNvGrpSpPr/>
          <p:nvPr/>
        </p:nvGrpSpPr>
        <p:grpSpPr>
          <a:xfrm>
            <a:off x="4295217" y="3357562"/>
            <a:ext cx="2634237" cy="1143008"/>
            <a:chOff x="0" y="247039"/>
            <a:chExt cx="2634237" cy="1216800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0" y="247039"/>
              <a:ext cx="2634237" cy="12168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44" name="Скругленный прямоугольник 4"/>
            <p:cNvSpPr/>
            <p:nvPr/>
          </p:nvSpPr>
          <p:spPr>
            <a:xfrm>
              <a:off x="59399" y="306438"/>
              <a:ext cx="2515439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</a:pPr>
              <a:endPara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7" name="Line 39"/>
          <p:cNvSpPr>
            <a:spLocks noChangeShapeType="1"/>
          </p:cNvSpPr>
          <p:nvPr/>
        </p:nvSpPr>
        <p:spPr bwMode="auto">
          <a:xfrm flipH="1">
            <a:off x="4000496" y="2643182"/>
            <a:ext cx="21431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 flipH="1">
            <a:off x="3971925" y="5197678"/>
            <a:ext cx="214313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3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Скругленный прямоугольник 4"/>
          <p:cNvSpPr/>
          <p:nvPr/>
        </p:nvSpPr>
        <p:spPr>
          <a:xfrm>
            <a:off x="31644" y="5027969"/>
            <a:ext cx="3079955" cy="5849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533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34"/>
          <p:cNvGrpSpPr>
            <a:grpSpLocks/>
          </p:cNvGrpSpPr>
          <p:nvPr/>
        </p:nvGrpSpPr>
        <p:grpSpPr bwMode="auto">
          <a:xfrm>
            <a:off x="11602" y="3643315"/>
            <a:ext cx="3130550" cy="2786081"/>
            <a:chOff x="-117707" y="-1961783"/>
            <a:chExt cx="2617130" cy="2080194"/>
          </a:xfrm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-117707" y="-1961783"/>
              <a:ext cx="2617130" cy="101342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55" name="Скругленный прямоугольник 4"/>
            <p:cNvSpPr/>
            <p:nvPr/>
          </p:nvSpPr>
          <p:spPr>
            <a:xfrm rot="10800000" flipV="1">
              <a:off x="-102854" y="-788341"/>
              <a:ext cx="2537501" cy="9067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200" dirty="0" smtClean="0">
                  <a:solidFill>
                    <a:srgbClr val="7D3C4A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Среднемесячная начисленная заработная плата наемных работников в организациях, у ИП и физических лиц по области (среднемесячный доход от трудовой деятельности), (руб.) прогноз на 2019 год - 29 200 р., на 2020 год – 30 930 р., на 2021 год - 32 750 р. </a:t>
              </a:r>
              <a:endParaRPr lang="ru-RU" sz="1200" dirty="0">
                <a:solidFill>
                  <a:srgbClr val="7D3C4A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3143240" y="4357694"/>
            <a:ext cx="214313" cy="36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0" y="3643314"/>
            <a:ext cx="3286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Федеральный закон от 19.06.2000 года </a:t>
            </a:r>
            <a:r>
              <a:rPr lang="en-US" sz="1200" dirty="0" smtClean="0">
                <a:solidFill>
                  <a:schemeClr val="bg1"/>
                </a:solidFill>
              </a:rPr>
              <a:t>       </a:t>
            </a:r>
            <a:r>
              <a:rPr lang="ru-RU" sz="1200" dirty="0" smtClean="0">
                <a:solidFill>
                  <a:schemeClr val="bg1"/>
                </a:solidFill>
              </a:rPr>
              <a:t>№82-ФЗ </a:t>
            </a:r>
            <a:r>
              <a:rPr lang="ru-RU" sz="1200" dirty="0" smtClean="0"/>
              <a:t>«</a:t>
            </a:r>
            <a:r>
              <a:rPr lang="ru-RU" sz="1200" dirty="0" smtClean="0">
                <a:solidFill>
                  <a:schemeClr val="bg1"/>
                </a:solidFill>
              </a:rPr>
              <a:t>О минимальном размере оплаты труда» (в ред. ФЗ от 7.03.2018 г. №41-ФЗ «О внесении изменений в статью 1 ФЗ «О минимальном размере оплаты труда») (с 01.01.2019 г. МРОТ – 11 280,0 руб.)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286248" y="3357562"/>
            <a:ext cx="26432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solidFill>
                  <a:schemeClr val="bg1"/>
                </a:solidFill>
              </a:rPr>
              <a:t>Уплата в полном объеме налогов и сборов в соответствии с законодательством РФ о налогах и сборах</a:t>
            </a:r>
            <a:endParaRPr lang="ru-RU" sz="1300" dirty="0">
              <a:solidFill>
                <a:schemeClr val="bg1"/>
              </a:solidFill>
            </a:endParaRPr>
          </a:p>
        </p:txBody>
      </p:sp>
      <p:grpSp>
        <p:nvGrpSpPr>
          <p:cNvPr id="57" name="Группа 34"/>
          <p:cNvGrpSpPr/>
          <p:nvPr/>
        </p:nvGrpSpPr>
        <p:grpSpPr>
          <a:xfrm>
            <a:off x="4286248" y="2285992"/>
            <a:ext cx="2634237" cy="1000132"/>
            <a:chOff x="0" y="247039"/>
            <a:chExt cx="2634237" cy="1216800"/>
          </a:xfrm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0" y="247039"/>
              <a:ext cx="2634237" cy="12168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59399" y="306438"/>
              <a:ext cx="2515439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</a:pPr>
              <a:endParaRPr lang="ru-RU" sz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4357686" y="2357431"/>
            <a:ext cx="250031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solidFill>
                  <a:schemeClr val="bg1"/>
                </a:solidFill>
              </a:rPr>
              <a:t>Прочие услуги и расходы, не отнесенные к первоочередным, рекомендуется планировать на уровне 2018 года </a:t>
            </a:r>
            <a:endParaRPr lang="ru-RU" sz="1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2735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accent1">
                <a:lumMod val="40000"/>
                <a:lumOff val="60000"/>
              </a:schemeClr>
            </a:gs>
            <a:gs pos="45000">
              <a:schemeClr val="accent2">
                <a:lumMod val="60000"/>
                <a:lumOff val="40000"/>
              </a:schemeClr>
            </a:gs>
            <a:gs pos="83000">
              <a:schemeClr val="accent3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предварительной оценке Комиссии по государственному регулированию цен и тарифов Белгородской области предельный рост тарифов с 1 июля 2019 года прогнозируется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00562" y="2285992"/>
            <a:ext cx="4357718" cy="3429024"/>
          </a:xfrm>
          <a:prstGeom prst="roundRect">
            <a:avLst>
              <a:gd name="adj" fmla="val 15269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endParaRPr lang="ru-RU" sz="1900" b="1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9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Для населения:</a:t>
            </a:r>
            <a:endParaRPr lang="ru-RU" sz="1600" b="1" dirty="0" smtClean="0">
              <a:solidFill>
                <a:schemeClr val="bg1"/>
              </a:solidFill>
              <a:ea typeface="Times New Roman" pitchFamily="18" charset="0"/>
              <a:cs typeface="Times New Roman" pitchFamily="18" charset="0"/>
            </a:endParaRP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endParaRPr lang="ru-RU" sz="12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5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Природный газ:</a:t>
            </a:r>
            <a:endParaRPr lang="ru-RU" sz="15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5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в 2019 году на 103,1%;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5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2020 году – 103,0%;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5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2021 году – 103,0%.</a:t>
            </a:r>
            <a:endParaRPr lang="ru-RU" sz="15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630238" algn="l"/>
              </a:tabLst>
            </a:pPr>
            <a:r>
              <a:rPr lang="ru-RU" sz="15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Электроэнергия, тепловая энергия, водоснабжение и водоотведение</a:t>
            </a:r>
            <a:r>
              <a:rPr lang="ru-RU" sz="15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ежегодно на 104%.</a:t>
            </a:r>
            <a:endParaRPr lang="ru-RU" sz="1500" dirty="0" smtClean="0">
              <a:solidFill>
                <a:schemeClr val="bg1"/>
              </a:solidFill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2285992"/>
            <a:ext cx="3929090" cy="35004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6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Для бюджетных учреждений: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endParaRPr lang="ru-RU" sz="1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Природный газ (по </a:t>
            </a:r>
            <a:r>
              <a:rPr lang="en-US" sz="14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IV</a:t>
            </a:r>
            <a:r>
              <a:rPr lang="ru-RU" sz="14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группе):</a:t>
            </a:r>
            <a:endParaRPr lang="ru-RU" sz="14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в 2019 году на 103,1%;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2020 году – 103,0%;  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2021 году – 103,0%.</a:t>
            </a:r>
            <a:endParaRPr lang="ru-RU" sz="14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Электроэнергия:</a:t>
            </a:r>
            <a:endParaRPr lang="ru-RU" sz="14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В 2019 году на 104,7%;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2020 году – 103,4%; </a:t>
            </a: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2021 году – 103,4%;</a:t>
            </a:r>
            <a:endParaRPr lang="ru-RU" sz="1400" dirty="0" smtClean="0">
              <a:solidFill>
                <a:schemeClr val="bg1"/>
              </a:solidFill>
              <a:cs typeface="Arial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sz="1400" b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Тепловая энергия, водоснабжение и водоотведение</a:t>
            </a:r>
            <a:r>
              <a:rPr lang="ru-RU" sz="1400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 ежегодно на 104%.</a:t>
            </a:r>
            <a:endParaRPr lang="ru-RU" sz="1400" dirty="0" smtClean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72400" y="-90487"/>
            <a:ext cx="7620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4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accent1">
                <a:lumMod val="40000"/>
                <a:lumOff val="60000"/>
              </a:schemeClr>
            </a:gs>
            <a:gs pos="45000">
              <a:schemeClr val="accent2">
                <a:lumMod val="60000"/>
                <a:lumOff val="40000"/>
              </a:schemeClr>
            </a:gs>
            <a:gs pos="83000">
              <a:schemeClr val="accent3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2150"/>
            <a:ext cx="8229600" cy="114300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Внесены изменения в бюджетную классификацию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- Приказ Минфина от 22 июня 2018 г. N 144н «О внесении изменений в указания о порядке применения бюджетной классификации РФ, утвержденные приказом Министерства финансов РФ от 1 июля 2013 г. №65н» </a:t>
            </a:r>
          </a:p>
          <a:p>
            <a:pPr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- Приказ Минфина от 29 ноября 2017 г. N 209н «Об утверждении порядка применения классификации операций сектора государственного управления»</a:t>
            </a:r>
          </a:p>
          <a:p>
            <a:pPr>
              <a:buNone/>
            </a:pPr>
            <a:endParaRPr lang="ru-RU" sz="2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- Приказ Минфина от 8 июня 2018 г. N 132н «Об утверждении порядка формирования и применения кодов бюджетной классификации РФ» (В настоящее время данный документ находится на регистрации в Минюсте России)</a:t>
            </a:r>
          </a:p>
          <a:p>
            <a:pPr>
              <a:buNone/>
            </a:pP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72400" y="-64077"/>
            <a:ext cx="7620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5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accent1">
                <a:lumMod val="40000"/>
                <a:lumOff val="60000"/>
              </a:schemeClr>
            </a:gs>
            <a:gs pos="45000">
              <a:schemeClr val="accent2">
                <a:lumMod val="60000"/>
                <a:lumOff val="40000"/>
              </a:schemeClr>
            </a:gs>
            <a:gs pos="83000">
              <a:schemeClr val="accent3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6985"/>
            <a:ext cx="8229600" cy="1143000"/>
          </a:xfrm>
        </p:spPr>
        <p:txBody>
          <a:bodyPr>
            <a:normAutofit fontScale="90000"/>
            <a:scene3d>
              <a:camera prst="obliqueBottomLef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>
                <a:ln w="6350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</a:rPr>
              <a:t>Методические рекомендации к проекту бюджета</a:t>
            </a:r>
            <a:endParaRPr lang="ru-RU" dirty="0">
              <a:ln w="6350">
                <a:solidFill>
                  <a:schemeClr val="accent1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hlinkClick r:id="rId3"/>
              </a:rPr>
              <a:t>http://depfinoskol.ru</a:t>
            </a:r>
            <a:r>
              <a:rPr lang="ru-RU" dirty="0" smtClean="0"/>
              <a:t> – </a:t>
            </a:r>
            <a:r>
              <a:rPr lang="ru-RU" dirty="0" smtClean="0">
                <a:solidFill>
                  <a:schemeClr val="bg1"/>
                </a:solidFill>
              </a:rPr>
              <a:t>«Бюджет для граждан» – Составление проекта бюджета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- </a:t>
            </a:r>
            <a:r>
              <a:rPr lang="ru-RU" sz="2200" dirty="0" smtClean="0">
                <a:solidFill>
                  <a:schemeClr val="bg1"/>
                </a:solidFill>
              </a:rPr>
              <a:t>Постановление №1561 от 10.08.2018 г. «О подготовке проекта бюджета Старооскольского городского округа на 2019 год и на плановый период 2020 и 2021 годов»</a:t>
            </a:r>
          </a:p>
          <a:p>
            <a:pPr>
              <a:buFontTx/>
              <a:buChar char="-"/>
            </a:pPr>
            <a:endParaRPr lang="ru-RU" sz="22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- Постановление администрации Старооскольского городского от 24 июля 2018 г. N 1392 «О внесение изменений в постановление администрации СГО от 9 октября 2015 года N 3719 "О порядке формирования муниципального задания на оказание муниципальных услуг (выполнение работ) в отношении муниципальных учреждений СГО и финансовом обеспечении выполнения муниципального задания" и положение, утвержденное данным постановлением»</a:t>
            </a:r>
          </a:p>
          <a:p>
            <a:pPr>
              <a:buFontTx/>
              <a:buChar char="-"/>
            </a:pPr>
            <a:endParaRPr lang="ru-RU" sz="22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- Сопоставительные таблицы по изменению бюджетной классификации с 01.01.2019 года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72400" y="-55368"/>
            <a:ext cx="7620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6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accent1">
                <a:lumMod val="40000"/>
                <a:lumOff val="60000"/>
              </a:schemeClr>
            </a:gs>
            <a:gs pos="43000">
              <a:schemeClr val="accent3"/>
            </a:gs>
            <a:gs pos="83000">
              <a:schemeClr val="accent3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расшифровка показателей льготной категории населения, расчеты сумм льгот, пособий, выплат, субвенций и субсидий в разрезе видов и категорий их получателей;</a:t>
            </a:r>
          </a:p>
          <a:p>
            <a:pPr marL="137160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расшифровку  по фонду оплаты труда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перечни муниципальных услуг по видам деятельности;</a:t>
            </a:r>
          </a:p>
          <a:p>
            <a:pPr marL="137160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проекты муниципальных заданий;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паспорта муниципальных программ;</a:t>
            </a: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расшифровку по внебюджетным поступлениям;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Необходимые документы для формирования бюджета Старооскольского городского округа на 2019 год и плановый период 2020 и 2021 годов: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44408" y="-90487"/>
            <a:ext cx="762000" cy="36512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92422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chemeClr val="accent1">
                <a:lumMod val="40000"/>
                <a:lumOff val="60000"/>
              </a:schemeClr>
            </a:gs>
            <a:gs pos="43000">
              <a:schemeClr val="accent3"/>
            </a:gs>
            <a:gs pos="83000">
              <a:schemeClr val="accent3">
                <a:lumMod val="60000"/>
                <a:lumOff val="4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1573</TotalTime>
  <Words>922</Words>
  <Application>Microsoft Office PowerPoint</Application>
  <PresentationFormat>Экран (4:3)</PresentationFormat>
  <Paragraphs>116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Arial</vt:lpstr>
      <vt:lpstr>Book Antiqua</vt:lpstr>
      <vt:lpstr>Bookman Old Style</vt:lpstr>
      <vt:lpstr>Calibri</vt:lpstr>
      <vt:lpstr>Lucida Sans</vt:lpstr>
      <vt:lpstr>Tahoma</vt:lpstr>
      <vt:lpstr>Times New Roman</vt:lpstr>
      <vt:lpstr>Wingdings</vt:lpstr>
      <vt:lpstr>Wingdings 2</vt:lpstr>
      <vt:lpstr>Wingdings 3</vt:lpstr>
      <vt:lpstr>Апекс</vt:lpstr>
      <vt:lpstr>     Основные подходы к формированию бюджета Старооскольского городского округа на 2019 год и на плановый период 2020 и 2021 годов</vt:lpstr>
      <vt:lpstr>Основные подходы по прогнозу доходов на 2019 -2021 годы</vt:lpstr>
      <vt:lpstr>Динамика показателей заработной платы отдельных категорий работников в отраслях социальной сферы, в соответствии с «дорожными картами»</vt:lpstr>
      <vt:lpstr>Презентация PowerPoint</vt:lpstr>
      <vt:lpstr> По предварительной оценке Комиссии по государственному регулированию цен и тарифов Белгородской области предельный рост тарифов с 1 июля 2019 года прогнозируется</vt:lpstr>
      <vt:lpstr>Внесены изменения в бюджетную классификацию </vt:lpstr>
      <vt:lpstr>Методические рекомендации к проекту бюджета</vt:lpstr>
      <vt:lpstr>Необходимые документы для формирования бюджета Старооскольского городского округа на 2019 год и плановый период 2020 и 2021 годов: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Скрыпова Ирина</dc:creator>
  <cp:lastModifiedBy>Махонин Сергей Александрович</cp:lastModifiedBy>
  <cp:revision>57</cp:revision>
  <dcterms:created xsi:type="dcterms:W3CDTF">2018-08-23T13:19:29Z</dcterms:created>
  <dcterms:modified xsi:type="dcterms:W3CDTF">2018-08-28T07:35:25Z</dcterms:modified>
</cp:coreProperties>
</file>