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90" r:id="rId2"/>
    <p:sldId id="291" r:id="rId3"/>
    <p:sldId id="289" r:id="rId4"/>
    <p:sldId id="300" r:id="rId5"/>
    <p:sldId id="301" r:id="rId6"/>
    <p:sldId id="302" r:id="rId7"/>
  </p:sldIdLst>
  <p:sldSz cx="9144000" cy="6858000" type="screen4x3"/>
  <p:notesSz cx="6813550" cy="99456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3374"/>
    <a:srgbClr val="173A8D"/>
    <a:srgbClr val="D9523B"/>
    <a:srgbClr val="A1321F"/>
    <a:srgbClr val="129481"/>
    <a:srgbClr val="1D3C7A"/>
    <a:srgbClr val="0F2741"/>
    <a:srgbClr val="001736"/>
    <a:srgbClr val="C9A093"/>
    <a:srgbClr val="F1F1F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Средний стиль 3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87" autoAdjust="0"/>
    <p:restoredTop sz="99425" autoAdjust="0"/>
  </p:normalViewPr>
  <p:slideViewPr>
    <p:cSldViewPr snapToGrid="0">
      <p:cViewPr varScale="1">
        <p:scale>
          <a:sx n="91" d="100"/>
          <a:sy n="91" d="100"/>
        </p:scale>
        <p:origin x="-77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22BDB0-FDB8-42A2-98AD-B228A9214DC6}" type="doc">
      <dgm:prSet loTypeId="urn:microsoft.com/office/officeart/2005/8/layout/cycle6" loCatId="cycle" qsTypeId="urn:microsoft.com/office/officeart/2005/8/quickstyle/3d2" qsCatId="3D" csTypeId="urn:microsoft.com/office/officeart/2005/8/colors/accent5_2" csCatId="accent5" phldr="1"/>
      <dgm:spPr/>
      <dgm:t>
        <a:bodyPr/>
        <a:lstStyle/>
        <a:p>
          <a:endParaRPr lang="ru-RU"/>
        </a:p>
      </dgm:t>
    </dgm:pt>
    <dgm:pt modelId="{E47C46B8-5252-46F2-9AE3-5AC9992563EA}">
      <dgm:prSet phldrT="[Текст]" custT="1"/>
      <dgm:spPr>
        <a:solidFill>
          <a:srgbClr val="003374"/>
        </a:solidFill>
      </dgm:spPr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r>
            <a:rPr lang="ru-RU" sz="1600" b="0" i="0" dirty="0" smtClean="0">
              <a:latin typeface="+mn-lt"/>
            </a:rPr>
            <a:t>Бюджетный кодекс Российской Федерации</a:t>
          </a:r>
          <a:endParaRPr lang="ru-RU" sz="1600" b="0" i="0" dirty="0">
            <a:latin typeface="+mn-lt"/>
          </a:endParaRPr>
        </a:p>
      </dgm:t>
    </dgm:pt>
    <dgm:pt modelId="{C302270F-9FED-439B-AB98-A7084AC29992}" type="parTrans" cxnId="{834F7815-C865-4401-9001-B26F35E96138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ru-RU" sz="1600" b="0" i="0">
            <a:latin typeface="+mn-lt"/>
          </a:endParaRPr>
        </a:p>
      </dgm:t>
    </dgm:pt>
    <dgm:pt modelId="{38021A00-14BF-4A98-9D8A-71FBEE7B7FEE}" type="sibTrans" cxnId="{834F7815-C865-4401-9001-B26F35E96138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ru-RU" sz="1600" b="0" i="0">
            <a:latin typeface="+mn-lt"/>
          </a:endParaRPr>
        </a:p>
      </dgm:t>
    </dgm:pt>
    <dgm:pt modelId="{66352E25-E702-4970-8478-256229961D13}">
      <dgm:prSet phldrT="[Текст]" custT="1"/>
      <dgm:spPr>
        <a:solidFill>
          <a:srgbClr val="003374"/>
        </a:solidFill>
      </dgm:spPr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r>
            <a:rPr lang="ru-RU" sz="1400" b="0" i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pitchFamily="34" charset="0"/>
            </a:rPr>
            <a:t>Федеральный закон </a:t>
          </a:r>
        </a:p>
        <a:p>
          <a:pPr>
            <a:spcBef>
              <a:spcPts val="0"/>
            </a:spcBef>
            <a:spcAft>
              <a:spcPts val="0"/>
            </a:spcAft>
          </a:pPr>
          <a:r>
            <a:rPr lang="ru-RU" sz="1400" b="0" i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pitchFamily="34" charset="0"/>
            </a:rPr>
            <a:t>от 2</a:t>
          </a:r>
          <a:r>
            <a:rPr lang="en-US" sz="1400" b="0" i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pitchFamily="34" charset="0"/>
            </a:rPr>
            <a:t>8</a:t>
          </a:r>
          <a:r>
            <a:rPr lang="ru-RU" sz="1400" b="0" i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pitchFamily="34" charset="0"/>
            </a:rPr>
            <a:t>.06.2014</a:t>
          </a:r>
          <a:r>
            <a:rPr lang="en-US" sz="1400" b="0" i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pitchFamily="34" charset="0"/>
            </a:rPr>
            <a:t> </a:t>
          </a:r>
          <a:r>
            <a:rPr lang="ru-RU" sz="1400" b="0" i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pitchFamily="34" charset="0"/>
            </a:rPr>
            <a:t>№ 172-ФЗ </a:t>
          </a:r>
          <a:r>
            <a:rPr lang="en-US" sz="1400" b="0" i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pitchFamily="34" charset="0"/>
            </a:rPr>
            <a:t>  </a:t>
          </a:r>
          <a:endParaRPr lang="ru-RU" sz="1400" b="0" i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cs typeface="Arial" pitchFamily="34" charset="0"/>
          </a:endParaRPr>
        </a:p>
        <a:p>
          <a:pPr>
            <a:spcBef>
              <a:spcPts val="0"/>
            </a:spcBef>
            <a:spcAft>
              <a:spcPts val="0"/>
            </a:spcAft>
          </a:pPr>
          <a:r>
            <a:rPr lang="ru-RU" sz="1400" b="0" i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pitchFamily="34" charset="0"/>
            </a:rPr>
            <a:t>«О стратегическом планировании в </a:t>
          </a:r>
        </a:p>
        <a:p>
          <a:pPr>
            <a:spcBef>
              <a:spcPts val="0"/>
            </a:spcBef>
            <a:spcAft>
              <a:spcPts val="0"/>
            </a:spcAft>
          </a:pPr>
          <a:r>
            <a:rPr lang="ru-RU" sz="1400" b="0" i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pitchFamily="34" charset="0"/>
            </a:rPr>
            <a:t>Российской Федерации»</a:t>
          </a:r>
          <a:endParaRPr lang="ru-RU" sz="1400" b="0" i="0" dirty="0">
            <a:latin typeface="+mn-lt"/>
          </a:endParaRPr>
        </a:p>
      </dgm:t>
    </dgm:pt>
    <dgm:pt modelId="{C8755DEC-0CEC-43A4-BE2C-38A1DD261AB5}" type="parTrans" cxnId="{BABE4412-3485-4035-98CD-6859263FA586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ru-RU" sz="1600" b="0" i="0">
            <a:latin typeface="+mn-lt"/>
          </a:endParaRPr>
        </a:p>
      </dgm:t>
    </dgm:pt>
    <dgm:pt modelId="{EEA03E01-C7C1-449F-ACB2-61DE1EE8F02C}" type="sibTrans" cxnId="{BABE4412-3485-4035-98CD-6859263FA586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ru-RU" sz="1600" b="0" i="0">
            <a:latin typeface="+mn-lt"/>
          </a:endParaRPr>
        </a:p>
      </dgm:t>
    </dgm:pt>
    <dgm:pt modelId="{A95C918B-1E79-4FF5-88DD-E2AEA9FD90B6}">
      <dgm:prSet phldrT="[Текст]" custT="1"/>
      <dgm:spPr>
        <a:solidFill>
          <a:srgbClr val="003374"/>
        </a:solidFill>
      </dgm:spPr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r>
            <a:rPr lang="ru-RU" sz="1400" b="0" i="0" dirty="0" smtClean="0">
              <a:latin typeface="+mn-lt"/>
            </a:rPr>
            <a:t>Перечень муниципальных программ Старооскольского городского округа </a:t>
          </a:r>
          <a:r>
            <a:rPr lang="ru-RU" sz="1100" b="0" i="0" dirty="0" smtClean="0">
              <a:latin typeface="+mn-lt"/>
            </a:rPr>
            <a:t>(постановление главы администрации Старооскольского городского округа от 19.03.2014 № 814)</a:t>
          </a:r>
          <a:endParaRPr lang="ru-RU" sz="1100" b="0" i="0" dirty="0">
            <a:latin typeface="+mn-lt"/>
          </a:endParaRPr>
        </a:p>
      </dgm:t>
    </dgm:pt>
    <dgm:pt modelId="{C411D8A4-E992-498F-ABCC-BF752D2C35AA}" type="parTrans" cxnId="{BD6548A3-0BC4-4145-94D7-E50E2519D214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ru-RU" sz="1600" b="0" i="0">
            <a:latin typeface="+mn-lt"/>
          </a:endParaRPr>
        </a:p>
      </dgm:t>
    </dgm:pt>
    <dgm:pt modelId="{89C53FF7-EF38-41D2-BB5A-BB5C027E23C5}" type="sibTrans" cxnId="{BD6548A3-0BC4-4145-94D7-E50E2519D214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ru-RU" sz="1600" b="0" i="0">
            <a:latin typeface="+mn-lt"/>
          </a:endParaRPr>
        </a:p>
      </dgm:t>
    </dgm:pt>
    <dgm:pt modelId="{CF80F8CF-E670-4D76-B9DE-725CBDB51D36}">
      <dgm:prSet phldrT="[Текст]" custT="1"/>
      <dgm:spPr>
        <a:solidFill>
          <a:srgbClr val="003374"/>
        </a:solidFill>
      </dgm:spPr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r>
            <a:rPr lang="ru-RU" sz="1300" b="0" i="0" dirty="0" smtClean="0">
              <a:latin typeface="+mn-lt"/>
            </a:rPr>
            <a:t> Порядок разработки, формирования, реализации и оценки эффективности муниципальных программ Старооскольского городского округа </a:t>
          </a:r>
          <a:r>
            <a:rPr lang="ru-RU" sz="1000" b="0" i="0" dirty="0" smtClean="0">
              <a:latin typeface="+mn-lt"/>
            </a:rPr>
            <a:t>(постановление администрации Старооскольского городского округа от 18.01.2016 № 62)</a:t>
          </a:r>
          <a:endParaRPr lang="ru-RU" sz="1000" b="0" i="0" dirty="0">
            <a:latin typeface="+mn-lt"/>
          </a:endParaRPr>
        </a:p>
      </dgm:t>
    </dgm:pt>
    <dgm:pt modelId="{F26D0FBC-D757-4F8C-8D3F-8CF8339FC27F}" type="parTrans" cxnId="{2C2F600C-A299-4642-89E3-302F997749B1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ru-RU" sz="1600" b="0" i="0">
            <a:latin typeface="+mn-lt"/>
          </a:endParaRPr>
        </a:p>
      </dgm:t>
    </dgm:pt>
    <dgm:pt modelId="{098040BA-4FFB-4C06-B79D-575392E5F88B}" type="sibTrans" cxnId="{2C2F600C-A299-4642-89E3-302F997749B1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ru-RU" sz="1600" b="0" i="0">
            <a:latin typeface="+mn-lt"/>
          </a:endParaRPr>
        </a:p>
      </dgm:t>
    </dgm:pt>
    <dgm:pt modelId="{C2D74CC3-F28B-43B9-B355-99426C0BEDA3}">
      <dgm:prSet phldrT="[Текст]" custT="1"/>
      <dgm:spPr>
        <a:solidFill>
          <a:srgbClr val="003374"/>
        </a:solidFill>
      </dgm:spPr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r>
            <a:rPr lang="ru-RU" sz="1400" b="0" i="0" dirty="0" smtClean="0">
              <a:latin typeface="+mn-lt"/>
            </a:rPr>
            <a:t>Решение Совета депутатов Старооскольского городского округа о бюджете  на очередной финансовый год и  плановый период</a:t>
          </a:r>
          <a:endParaRPr lang="ru-RU" sz="1400" b="0" i="0" dirty="0">
            <a:latin typeface="+mn-lt"/>
          </a:endParaRPr>
        </a:p>
      </dgm:t>
    </dgm:pt>
    <dgm:pt modelId="{6E8E3A87-C4B4-4143-A15E-2CD12EED494E}" type="parTrans" cxnId="{0B17E2D7-6365-43F9-8741-7ADA37AD2F05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ru-RU" sz="1600" b="0" i="0">
            <a:latin typeface="+mn-lt"/>
          </a:endParaRPr>
        </a:p>
      </dgm:t>
    </dgm:pt>
    <dgm:pt modelId="{15E9FE25-971B-4C30-98B9-2A16A8E1AC84}" type="sibTrans" cxnId="{0B17E2D7-6365-43F9-8741-7ADA37AD2F05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ru-RU" sz="1600" b="0" i="0">
            <a:latin typeface="+mn-lt"/>
          </a:endParaRPr>
        </a:p>
      </dgm:t>
    </dgm:pt>
    <dgm:pt modelId="{6AE2DC63-AC30-494B-A13B-4BEE9CE98C68}" type="pres">
      <dgm:prSet presAssocID="{1B22BDB0-FDB8-42A2-98AD-B228A9214DC6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4CFFB05-559C-4BE8-B559-FB3A863495E2}" type="pres">
      <dgm:prSet presAssocID="{E47C46B8-5252-46F2-9AE3-5AC9992563EA}" presName="node" presStyleLbl="node1" presStyleIdx="0" presStyleCnt="5" custScaleX="1252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72E452-5728-4F3F-BF9E-A90D150621E5}" type="pres">
      <dgm:prSet presAssocID="{E47C46B8-5252-46F2-9AE3-5AC9992563EA}" presName="spNode" presStyleCnt="0"/>
      <dgm:spPr/>
    </dgm:pt>
    <dgm:pt modelId="{4F36E5E7-8E1B-4686-BEE5-6E87D954FCB7}" type="pres">
      <dgm:prSet presAssocID="{38021A00-14BF-4A98-9D8A-71FBEE7B7FEE}" presName="sibTrans" presStyleLbl="sibTrans1D1" presStyleIdx="0" presStyleCnt="5"/>
      <dgm:spPr/>
      <dgm:t>
        <a:bodyPr/>
        <a:lstStyle/>
        <a:p>
          <a:endParaRPr lang="ru-RU"/>
        </a:p>
      </dgm:t>
    </dgm:pt>
    <dgm:pt modelId="{2BE68EB3-B02B-4344-B1BA-3A2899FAA36B}" type="pres">
      <dgm:prSet presAssocID="{66352E25-E702-4970-8478-256229961D13}" presName="node" presStyleLbl="node1" presStyleIdx="1" presStyleCnt="5" custScaleX="1355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4ACD6E-F762-4AA5-9881-82D6B4DE4399}" type="pres">
      <dgm:prSet presAssocID="{66352E25-E702-4970-8478-256229961D13}" presName="spNode" presStyleCnt="0"/>
      <dgm:spPr/>
    </dgm:pt>
    <dgm:pt modelId="{CA10812E-4F20-49AE-816B-4493679E4C93}" type="pres">
      <dgm:prSet presAssocID="{EEA03E01-C7C1-449F-ACB2-61DE1EE8F02C}" presName="sibTrans" presStyleLbl="sibTrans1D1" presStyleIdx="1" presStyleCnt="5"/>
      <dgm:spPr/>
      <dgm:t>
        <a:bodyPr/>
        <a:lstStyle/>
        <a:p>
          <a:endParaRPr lang="ru-RU"/>
        </a:p>
      </dgm:t>
    </dgm:pt>
    <dgm:pt modelId="{0B1031EC-5404-4735-BFB3-ECB448DBBD39}" type="pres">
      <dgm:prSet presAssocID="{A95C918B-1E79-4FF5-88DD-E2AEA9FD90B6}" presName="node" presStyleLbl="node1" presStyleIdx="2" presStyleCnt="5" custScaleX="144514" custScaleY="1185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02A0FC-02DA-409E-9C3E-7370DD2C48B2}" type="pres">
      <dgm:prSet presAssocID="{A95C918B-1E79-4FF5-88DD-E2AEA9FD90B6}" presName="spNode" presStyleCnt="0"/>
      <dgm:spPr/>
    </dgm:pt>
    <dgm:pt modelId="{9DA6CC9B-561D-461E-AACB-F842C4DD8AE1}" type="pres">
      <dgm:prSet presAssocID="{89C53FF7-EF38-41D2-BB5A-BB5C027E23C5}" presName="sibTrans" presStyleLbl="sibTrans1D1" presStyleIdx="2" presStyleCnt="5"/>
      <dgm:spPr/>
      <dgm:t>
        <a:bodyPr/>
        <a:lstStyle/>
        <a:p>
          <a:endParaRPr lang="ru-RU"/>
        </a:p>
      </dgm:t>
    </dgm:pt>
    <dgm:pt modelId="{CBBDCD65-0749-4C4B-9FB8-3F7557BA0CA2}" type="pres">
      <dgm:prSet presAssocID="{CF80F8CF-E670-4D76-B9DE-725CBDB51D36}" presName="node" presStyleLbl="node1" presStyleIdx="3" presStyleCnt="5" custScaleX="140108" custScaleY="1166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9156E8-4A26-4CA5-BD53-328BF8A29955}" type="pres">
      <dgm:prSet presAssocID="{CF80F8CF-E670-4D76-B9DE-725CBDB51D36}" presName="spNode" presStyleCnt="0"/>
      <dgm:spPr/>
    </dgm:pt>
    <dgm:pt modelId="{8A0D196D-07D6-478A-A951-8EF33C8DAADB}" type="pres">
      <dgm:prSet presAssocID="{098040BA-4FFB-4C06-B79D-575392E5F88B}" presName="sibTrans" presStyleLbl="sibTrans1D1" presStyleIdx="3" presStyleCnt="5"/>
      <dgm:spPr/>
      <dgm:t>
        <a:bodyPr/>
        <a:lstStyle/>
        <a:p>
          <a:endParaRPr lang="ru-RU"/>
        </a:p>
      </dgm:t>
    </dgm:pt>
    <dgm:pt modelId="{C7E1087B-5815-4CFC-B419-0602F203F62E}" type="pres">
      <dgm:prSet presAssocID="{C2D74CC3-F28B-43B9-B355-99426C0BEDA3}" presName="node" presStyleLbl="node1" presStyleIdx="4" presStyleCnt="5" custScaleX="1288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834ABA-D41E-4D13-9F18-F9472B65C964}" type="pres">
      <dgm:prSet presAssocID="{C2D74CC3-F28B-43B9-B355-99426C0BEDA3}" presName="spNode" presStyleCnt="0"/>
      <dgm:spPr/>
    </dgm:pt>
    <dgm:pt modelId="{4AD2CBCF-749A-4ED7-8745-0BFEE96E8488}" type="pres">
      <dgm:prSet presAssocID="{15E9FE25-971B-4C30-98B9-2A16A8E1AC84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BABE4412-3485-4035-98CD-6859263FA586}" srcId="{1B22BDB0-FDB8-42A2-98AD-B228A9214DC6}" destId="{66352E25-E702-4970-8478-256229961D13}" srcOrd="1" destOrd="0" parTransId="{C8755DEC-0CEC-43A4-BE2C-38A1DD261AB5}" sibTransId="{EEA03E01-C7C1-449F-ACB2-61DE1EE8F02C}"/>
    <dgm:cxn modelId="{687A548B-4319-43DD-80C4-172F666658BE}" type="presOf" srcId="{15E9FE25-971B-4C30-98B9-2A16A8E1AC84}" destId="{4AD2CBCF-749A-4ED7-8745-0BFEE96E8488}" srcOrd="0" destOrd="0" presId="urn:microsoft.com/office/officeart/2005/8/layout/cycle6"/>
    <dgm:cxn modelId="{D28DDB72-82EF-411E-A7FD-6CE203CD19F4}" type="presOf" srcId="{CF80F8CF-E670-4D76-B9DE-725CBDB51D36}" destId="{CBBDCD65-0749-4C4B-9FB8-3F7557BA0CA2}" srcOrd="0" destOrd="0" presId="urn:microsoft.com/office/officeart/2005/8/layout/cycle6"/>
    <dgm:cxn modelId="{CB6A5DE6-0673-408D-926C-9DB3E8A2EAB8}" type="presOf" srcId="{89C53FF7-EF38-41D2-BB5A-BB5C027E23C5}" destId="{9DA6CC9B-561D-461E-AACB-F842C4DD8AE1}" srcOrd="0" destOrd="0" presId="urn:microsoft.com/office/officeart/2005/8/layout/cycle6"/>
    <dgm:cxn modelId="{7D9EB431-F9EA-4923-856E-9F4D8EA4B1B0}" type="presOf" srcId="{EEA03E01-C7C1-449F-ACB2-61DE1EE8F02C}" destId="{CA10812E-4F20-49AE-816B-4493679E4C93}" srcOrd="0" destOrd="0" presId="urn:microsoft.com/office/officeart/2005/8/layout/cycle6"/>
    <dgm:cxn modelId="{1C7D7083-3F30-4835-A667-59C29F5F1959}" type="presOf" srcId="{098040BA-4FFB-4C06-B79D-575392E5F88B}" destId="{8A0D196D-07D6-478A-A951-8EF33C8DAADB}" srcOrd="0" destOrd="0" presId="urn:microsoft.com/office/officeart/2005/8/layout/cycle6"/>
    <dgm:cxn modelId="{76CB1EA4-18A1-467B-9F84-0ABCDAE1F8D1}" type="presOf" srcId="{E47C46B8-5252-46F2-9AE3-5AC9992563EA}" destId="{F4CFFB05-559C-4BE8-B559-FB3A863495E2}" srcOrd="0" destOrd="0" presId="urn:microsoft.com/office/officeart/2005/8/layout/cycle6"/>
    <dgm:cxn modelId="{CD4B6DF5-55EC-4C4B-BB89-1AC48D470816}" type="presOf" srcId="{A95C918B-1E79-4FF5-88DD-E2AEA9FD90B6}" destId="{0B1031EC-5404-4735-BFB3-ECB448DBBD39}" srcOrd="0" destOrd="0" presId="urn:microsoft.com/office/officeart/2005/8/layout/cycle6"/>
    <dgm:cxn modelId="{2C2F600C-A299-4642-89E3-302F997749B1}" srcId="{1B22BDB0-FDB8-42A2-98AD-B228A9214DC6}" destId="{CF80F8CF-E670-4D76-B9DE-725CBDB51D36}" srcOrd="3" destOrd="0" parTransId="{F26D0FBC-D757-4F8C-8D3F-8CF8339FC27F}" sibTransId="{098040BA-4FFB-4C06-B79D-575392E5F88B}"/>
    <dgm:cxn modelId="{5A1FBE66-A6F4-40E0-B218-79CBE6BAB3B5}" type="presOf" srcId="{66352E25-E702-4970-8478-256229961D13}" destId="{2BE68EB3-B02B-4344-B1BA-3A2899FAA36B}" srcOrd="0" destOrd="0" presId="urn:microsoft.com/office/officeart/2005/8/layout/cycle6"/>
    <dgm:cxn modelId="{D03319CA-800B-4D9E-B46B-EEEF3B106A48}" type="presOf" srcId="{C2D74CC3-F28B-43B9-B355-99426C0BEDA3}" destId="{C7E1087B-5815-4CFC-B419-0602F203F62E}" srcOrd="0" destOrd="0" presId="urn:microsoft.com/office/officeart/2005/8/layout/cycle6"/>
    <dgm:cxn modelId="{834F7815-C865-4401-9001-B26F35E96138}" srcId="{1B22BDB0-FDB8-42A2-98AD-B228A9214DC6}" destId="{E47C46B8-5252-46F2-9AE3-5AC9992563EA}" srcOrd="0" destOrd="0" parTransId="{C302270F-9FED-439B-AB98-A7084AC29992}" sibTransId="{38021A00-14BF-4A98-9D8A-71FBEE7B7FEE}"/>
    <dgm:cxn modelId="{D574E947-D91A-4F0C-BE6E-D75105F3AA24}" type="presOf" srcId="{38021A00-14BF-4A98-9D8A-71FBEE7B7FEE}" destId="{4F36E5E7-8E1B-4686-BEE5-6E87D954FCB7}" srcOrd="0" destOrd="0" presId="urn:microsoft.com/office/officeart/2005/8/layout/cycle6"/>
    <dgm:cxn modelId="{BD6548A3-0BC4-4145-94D7-E50E2519D214}" srcId="{1B22BDB0-FDB8-42A2-98AD-B228A9214DC6}" destId="{A95C918B-1E79-4FF5-88DD-E2AEA9FD90B6}" srcOrd="2" destOrd="0" parTransId="{C411D8A4-E992-498F-ABCC-BF752D2C35AA}" sibTransId="{89C53FF7-EF38-41D2-BB5A-BB5C027E23C5}"/>
    <dgm:cxn modelId="{D888093E-469E-4BCE-89E0-4B698EBAF5B7}" type="presOf" srcId="{1B22BDB0-FDB8-42A2-98AD-B228A9214DC6}" destId="{6AE2DC63-AC30-494B-A13B-4BEE9CE98C68}" srcOrd="0" destOrd="0" presId="urn:microsoft.com/office/officeart/2005/8/layout/cycle6"/>
    <dgm:cxn modelId="{0B17E2D7-6365-43F9-8741-7ADA37AD2F05}" srcId="{1B22BDB0-FDB8-42A2-98AD-B228A9214DC6}" destId="{C2D74CC3-F28B-43B9-B355-99426C0BEDA3}" srcOrd="4" destOrd="0" parTransId="{6E8E3A87-C4B4-4143-A15E-2CD12EED494E}" sibTransId="{15E9FE25-971B-4C30-98B9-2A16A8E1AC84}"/>
    <dgm:cxn modelId="{59966CDF-AB06-4665-AC9B-A7832C7E325A}" type="presParOf" srcId="{6AE2DC63-AC30-494B-A13B-4BEE9CE98C68}" destId="{F4CFFB05-559C-4BE8-B559-FB3A863495E2}" srcOrd="0" destOrd="0" presId="urn:microsoft.com/office/officeart/2005/8/layout/cycle6"/>
    <dgm:cxn modelId="{FA1C8E46-6D7C-4E37-991A-205031A5FDC0}" type="presParOf" srcId="{6AE2DC63-AC30-494B-A13B-4BEE9CE98C68}" destId="{1172E452-5728-4F3F-BF9E-A90D150621E5}" srcOrd="1" destOrd="0" presId="urn:microsoft.com/office/officeart/2005/8/layout/cycle6"/>
    <dgm:cxn modelId="{8501CA1B-4E66-42B7-B1BF-3AFD3B213456}" type="presParOf" srcId="{6AE2DC63-AC30-494B-A13B-4BEE9CE98C68}" destId="{4F36E5E7-8E1B-4686-BEE5-6E87D954FCB7}" srcOrd="2" destOrd="0" presId="urn:microsoft.com/office/officeart/2005/8/layout/cycle6"/>
    <dgm:cxn modelId="{33779C75-947F-491C-917B-28A6F7092AA0}" type="presParOf" srcId="{6AE2DC63-AC30-494B-A13B-4BEE9CE98C68}" destId="{2BE68EB3-B02B-4344-B1BA-3A2899FAA36B}" srcOrd="3" destOrd="0" presId="urn:microsoft.com/office/officeart/2005/8/layout/cycle6"/>
    <dgm:cxn modelId="{76819E0C-E0FB-4B63-B3F0-6BBA96C768A9}" type="presParOf" srcId="{6AE2DC63-AC30-494B-A13B-4BEE9CE98C68}" destId="{C44ACD6E-F762-4AA5-9881-82D6B4DE4399}" srcOrd="4" destOrd="0" presId="urn:microsoft.com/office/officeart/2005/8/layout/cycle6"/>
    <dgm:cxn modelId="{AD7C8611-C0D7-4317-B5DA-F6161BAC2749}" type="presParOf" srcId="{6AE2DC63-AC30-494B-A13B-4BEE9CE98C68}" destId="{CA10812E-4F20-49AE-816B-4493679E4C93}" srcOrd="5" destOrd="0" presId="urn:microsoft.com/office/officeart/2005/8/layout/cycle6"/>
    <dgm:cxn modelId="{A0448BD2-2D2A-4BDD-B8FB-0B8EBE2E7C65}" type="presParOf" srcId="{6AE2DC63-AC30-494B-A13B-4BEE9CE98C68}" destId="{0B1031EC-5404-4735-BFB3-ECB448DBBD39}" srcOrd="6" destOrd="0" presId="urn:microsoft.com/office/officeart/2005/8/layout/cycle6"/>
    <dgm:cxn modelId="{36854C7A-82A2-41A5-99AB-0A815E40A509}" type="presParOf" srcId="{6AE2DC63-AC30-494B-A13B-4BEE9CE98C68}" destId="{7902A0FC-02DA-409E-9C3E-7370DD2C48B2}" srcOrd="7" destOrd="0" presId="urn:microsoft.com/office/officeart/2005/8/layout/cycle6"/>
    <dgm:cxn modelId="{9164F979-AE11-492C-A379-EC1678666DC5}" type="presParOf" srcId="{6AE2DC63-AC30-494B-A13B-4BEE9CE98C68}" destId="{9DA6CC9B-561D-461E-AACB-F842C4DD8AE1}" srcOrd="8" destOrd="0" presId="urn:microsoft.com/office/officeart/2005/8/layout/cycle6"/>
    <dgm:cxn modelId="{CCB67619-E438-4EE0-AEAF-B443016D4032}" type="presParOf" srcId="{6AE2DC63-AC30-494B-A13B-4BEE9CE98C68}" destId="{CBBDCD65-0749-4C4B-9FB8-3F7557BA0CA2}" srcOrd="9" destOrd="0" presId="urn:microsoft.com/office/officeart/2005/8/layout/cycle6"/>
    <dgm:cxn modelId="{814C7A26-F623-4012-9112-57254D6F5236}" type="presParOf" srcId="{6AE2DC63-AC30-494B-A13B-4BEE9CE98C68}" destId="{DB9156E8-4A26-4CA5-BD53-328BF8A29955}" srcOrd="10" destOrd="0" presId="urn:microsoft.com/office/officeart/2005/8/layout/cycle6"/>
    <dgm:cxn modelId="{51DE01C3-0AB3-4CC3-BD73-A5E3CB1285C7}" type="presParOf" srcId="{6AE2DC63-AC30-494B-A13B-4BEE9CE98C68}" destId="{8A0D196D-07D6-478A-A951-8EF33C8DAADB}" srcOrd="11" destOrd="0" presId="urn:microsoft.com/office/officeart/2005/8/layout/cycle6"/>
    <dgm:cxn modelId="{493D9971-C347-461C-860E-EBA04706DAD8}" type="presParOf" srcId="{6AE2DC63-AC30-494B-A13B-4BEE9CE98C68}" destId="{C7E1087B-5815-4CFC-B419-0602F203F62E}" srcOrd="12" destOrd="0" presId="urn:microsoft.com/office/officeart/2005/8/layout/cycle6"/>
    <dgm:cxn modelId="{BBC292EF-BC7A-495A-BF57-97E2F3F7FE01}" type="presParOf" srcId="{6AE2DC63-AC30-494B-A13B-4BEE9CE98C68}" destId="{8F834ABA-D41E-4D13-9F18-F9472B65C964}" srcOrd="13" destOrd="0" presId="urn:microsoft.com/office/officeart/2005/8/layout/cycle6"/>
    <dgm:cxn modelId="{B40480CD-C932-4BEC-B130-8752DE10D625}" type="presParOf" srcId="{6AE2DC63-AC30-494B-A13B-4BEE9CE98C68}" destId="{4AD2CBCF-749A-4ED7-8745-0BFEE96E8488}" srcOrd="14" destOrd="0" presId="urn:microsoft.com/office/officeart/2005/8/layout/cycle6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52538" cy="499011"/>
          </a:xfrm>
          <a:prstGeom prst="rect">
            <a:avLst/>
          </a:prstGeom>
        </p:spPr>
        <p:txBody>
          <a:bodyPr vert="horz" lIns="91732" tIns="45866" rIns="91732" bIns="4586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9435" y="0"/>
            <a:ext cx="2952538" cy="499011"/>
          </a:xfrm>
          <a:prstGeom prst="rect">
            <a:avLst/>
          </a:prstGeom>
        </p:spPr>
        <p:txBody>
          <a:bodyPr vert="horz" lIns="91732" tIns="45866" rIns="91732" bIns="45866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pPr/>
              <a:t>8/28/2019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46678"/>
            <a:ext cx="2952538" cy="499010"/>
          </a:xfrm>
          <a:prstGeom prst="rect">
            <a:avLst/>
          </a:prstGeom>
        </p:spPr>
        <p:txBody>
          <a:bodyPr vert="horz" lIns="91732" tIns="45866" rIns="91732" bIns="4586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9435" y="9446678"/>
            <a:ext cx="2952538" cy="499010"/>
          </a:xfrm>
          <a:prstGeom prst="rect">
            <a:avLst/>
          </a:prstGeom>
        </p:spPr>
        <p:txBody>
          <a:bodyPr vert="horz" lIns="91732" tIns="45866" rIns="91732" bIns="45866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52538" cy="497285"/>
          </a:xfrm>
          <a:prstGeom prst="rect">
            <a:avLst/>
          </a:prstGeom>
        </p:spPr>
        <p:txBody>
          <a:bodyPr vert="horz" lIns="91732" tIns="45866" rIns="91732" bIns="45866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9435" y="0"/>
            <a:ext cx="2952538" cy="497285"/>
          </a:xfrm>
          <a:prstGeom prst="rect">
            <a:avLst/>
          </a:prstGeom>
        </p:spPr>
        <p:txBody>
          <a:bodyPr vert="horz" lIns="91732" tIns="45866" rIns="91732" bIns="45866" rtlCol="0"/>
          <a:lstStyle>
            <a:lvl1pPr algn="r">
              <a:defRPr sz="1200"/>
            </a:lvl1pPr>
          </a:lstStyle>
          <a:p>
            <a:fld id="{E75A80BD-AD8A-4A31-93C1-8CF837E4481D}" type="datetimeFigureOut">
              <a:rPr lang="ru-RU" smtClean="0"/>
              <a:pPr/>
              <a:t>28.08.2019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32" tIns="45866" rIns="91732" bIns="45866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356" y="4724203"/>
            <a:ext cx="5450840" cy="4475560"/>
          </a:xfrm>
          <a:prstGeom prst="rect">
            <a:avLst/>
          </a:prstGeom>
        </p:spPr>
        <p:txBody>
          <a:bodyPr vert="horz" lIns="91732" tIns="45866" rIns="91732" bIns="45866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6679"/>
            <a:ext cx="2952538" cy="497285"/>
          </a:xfrm>
          <a:prstGeom prst="rect">
            <a:avLst/>
          </a:prstGeom>
        </p:spPr>
        <p:txBody>
          <a:bodyPr vert="horz" lIns="91732" tIns="45866" rIns="91732" bIns="45866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9435" y="9446679"/>
            <a:ext cx="2952538" cy="497285"/>
          </a:xfrm>
          <a:prstGeom prst="rect">
            <a:avLst/>
          </a:prstGeom>
        </p:spPr>
        <p:txBody>
          <a:bodyPr vert="horz" lIns="91732" tIns="45866" rIns="91732" bIns="45866" rtlCol="0" anchor="b"/>
          <a:lstStyle>
            <a:lvl1pPr algn="r">
              <a:defRPr sz="1200"/>
            </a:lvl1pPr>
          </a:lstStyle>
          <a:p>
            <a:fld id="{71BD2CFC-2C4B-453C-A257-20C866CB7C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0792F-EF4E-4E77-87CA-4DC75EDC7469}" type="datetime1">
              <a:rPr lang="en-US" smtClean="0"/>
              <a:pPr/>
              <a:t>8/28/2019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50845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5EF41-969D-411F-89DA-22411D8A5425}" type="datetime1">
              <a:rPr lang="en-US" smtClean="0"/>
              <a:pPr/>
              <a:t>8/28/2019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CEED1-E741-406C-9207-260D17016830}" type="datetime1">
              <a:rPr lang="en-US" smtClean="0"/>
              <a:pPr/>
              <a:t>8/28/2019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F0E91-D211-4F07-90BE-9BB9B596C775}" type="datetime1">
              <a:rPr lang="en-US" smtClean="0"/>
              <a:pPr/>
              <a:t>8/28/2019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30094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56210-FE15-4AA1-BE27-922BF880F861}" type="datetime1">
              <a:rPr lang="en-US" smtClean="0"/>
              <a:pPr/>
              <a:t>8/28/2019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268C2-9DA4-4995-9153-B16902E0B09A}" type="datetime1">
              <a:rPr lang="en-US" smtClean="0"/>
              <a:pPr/>
              <a:t>8/28/2019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8C94A-1035-418F-BAC4-723BB7DF4164}" type="datetime1">
              <a:rPr lang="en-US" smtClean="0"/>
              <a:pPr/>
              <a:t>8/28/2019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49772-C7AB-4BFB-8769-AF412AFAD93C}" type="datetime1">
              <a:rPr lang="en-US" smtClean="0"/>
              <a:pPr/>
              <a:t>8/28/2019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805A2-D9FD-4228-AD6F-9343E09E692A}" type="datetime1">
              <a:rPr lang="en-US" smtClean="0"/>
              <a:pPr/>
              <a:t>8/28/2019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B41EC-9D54-464D-929A-19B34996A1F2}" type="datetime1">
              <a:rPr lang="en-US" smtClean="0"/>
              <a:pPr/>
              <a:t>8/28/2019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55C10-C492-4075-9924-EB9FFACC518A}" type="datetime1">
              <a:rPr lang="en-US" smtClean="0"/>
              <a:pPr/>
              <a:t>8/28/2019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465729"/>
            <a:ext cx="7869891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44E6A-C55C-424A-A187-074E5876C8AE}" type="datetime1">
              <a:rPr lang="en-US" smtClean="0"/>
              <a:pPr/>
              <a:t>8/28/2019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8906" y="1"/>
            <a:ext cx="7839635" cy="9778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image" Target="../media/image2.jpeg"/><Relationship Id="rId16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86600" y="6492875"/>
            <a:ext cx="2057400" cy="365125"/>
          </a:xfrm>
        </p:spPr>
        <p:txBody>
          <a:bodyPr/>
          <a:lstStyle/>
          <a:p>
            <a:fld id="{1FE8DF1E-33BB-4377-9A26-35481BA06C7C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-10510" y="24582"/>
            <a:ext cx="9144000" cy="1001649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Совещание по вопросу формирования бюджета </a:t>
            </a:r>
            <a:b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Старооскольского городского округа на 2020 года </a:t>
            </a:r>
            <a:b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и на плановый период 2021 и 2022 годов</a:t>
            </a:r>
            <a:endParaRPr lang="en-US" sz="2400" dirty="0">
              <a:solidFill>
                <a:schemeClr val="accent5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1722002"/>
            <a:ext cx="9144000" cy="31442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lt"/>
                <a:ea typeface="+mj-ea"/>
                <a:cs typeface="Times New Roman" panose="02020603050405020304" pitchFamily="18" charset="0"/>
              </a:rPr>
              <a:t>Основные</a:t>
            </a: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lt"/>
                <a:ea typeface="+mj-ea"/>
                <a:cs typeface="Times New Roman" panose="02020603050405020304" pitchFamily="18" charset="0"/>
              </a:rPr>
              <a:t> подходы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lt"/>
                <a:ea typeface="+mj-ea"/>
                <a:cs typeface="Times New Roman" panose="02020603050405020304" pitchFamily="18" charset="0"/>
              </a:rPr>
              <a:t>по корректировке</a:t>
            </a: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lt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lt"/>
                <a:ea typeface="+mj-ea"/>
                <a:cs typeface="Times New Roman" panose="02020603050405020304" pitchFamily="18" charset="0"/>
              </a:rPr>
            </a:b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lt"/>
                <a:ea typeface="+mj-ea"/>
                <a:cs typeface="Times New Roman" panose="02020603050405020304" pitchFamily="18" charset="0"/>
              </a:rPr>
              <a:t>муниципальных программ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b="1" dirty="0" smtClean="0">
                <a:solidFill>
                  <a:schemeClr val="accent5">
                    <a:lumMod val="50000"/>
                  </a:schemeClr>
                </a:solidFill>
                <a:ea typeface="+mj-ea"/>
                <a:cs typeface="Times New Roman" panose="02020603050405020304" pitchFamily="18" charset="0"/>
              </a:rPr>
              <a:t>до</a:t>
            </a: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lt"/>
                <a:ea typeface="+mj-ea"/>
                <a:cs typeface="Times New Roman" panose="02020603050405020304" pitchFamily="18" charset="0"/>
              </a:rPr>
              <a:t> 2025 года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n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47145" y="5421644"/>
            <a:ext cx="8860222" cy="12103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lt"/>
                <a:ea typeface="+mj-ea"/>
                <a:cs typeface="Times New Roman" panose="02020603050405020304" pitchFamily="18" charset="0"/>
              </a:rPr>
              <a:t>Начальник отдела развития муниципальной экономики 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lt"/>
                <a:ea typeface="+mj-ea"/>
                <a:cs typeface="Times New Roman" panose="02020603050405020304" pitchFamily="18" charset="0"/>
              </a:rPr>
              <a:t>управления анализа и прогнозирования 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lt"/>
                <a:ea typeface="+mj-ea"/>
                <a:cs typeface="Times New Roman" panose="02020603050405020304" pitchFamily="18" charset="0"/>
              </a:rPr>
              <a:t>департамента по экономическому развитию 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lt"/>
                <a:ea typeface="+mj-ea"/>
                <a:cs typeface="Times New Roman" panose="02020603050405020304" pitchFamily="18" charset="0"/>
              </a:rPr>
              <a:t>администрации Старооскольского городского округа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>
                <a:solidFill>
                  <a:schemeClr val="accent5">
                    <a:lumMod val="50000"/>
                  </a:schemeClr>
                </a:solidFill>
                <a:ea typeface="+mj-ea"/>
                <a:cs typeface="Times New Roman" panose="02020603050405020304" pitchFamily="18" charset="0"/>
              </a:rPr>
              <a:t>Филонова Ольга Александровна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n-lt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86600" y="6492875"/>
            <a:ext cx="2057400" cy="365125"/>
          </a:xfrm>
        </p:spPr>
        <p:txBody>
          <a:bodyPr/>
          <a:lstStyle/>
          <a:p>
            <a:fld id="{1FE8DF1E-33BB-4377-9A26-35481BA06C7C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22" name="TextBox 3"/>
          <p:cNvSpPr txBox="1">
            <a:spLocks noChangeArrowheads="1"/>
          </p:cNvSpPr>
          <p:nvPr/>
        </p:nvSpPr>
        <p:spPr bwMode="auto">
          <a:xfrm>
            <a:off x="0" y="-1"/>
            <a:ext cx="9144000" cy="867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+mn-lt"/>
                <a:ea typeface="+mj-ea"/>
                <a:cs typeface="Times New Roman" panose="02020603050405020304" pitchFamily="18" charset="0"/>
              </a:rPr>
              <a:t>Действующая нормативная правовая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+mj-ea"/>
                <a:cs typeface="Times New Roman" panose="02020603050405020304" pitchFamily="18" charset="0"/>
              </a:rPr>
              <a:t>база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+mn-lt"/>
              <a:ea typeface="+mj-ea"/>
              <a:cs typeface="Times New Roman" panose="02020603050405020304" pitchFamily="18" charset="0"/>
            </a:endParaRPr>
          </a:p>
          <a:p>
            <a:pPr algn="ctr" eaLnBrk="1" fontAlgn="auto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+mn-lt"/>
                <a:ea typeface="+mj-ea"/>
                <a:cs typeface="Times New Roman" panose="02020603050405020304" pitchFamily="18" charset="0"/>
              </a:rPr>
              <a:t>в сфере реализации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+mj-ea"/>
                <a:cs typeface="Times New Roman" panose="02020603050405020304" pitchFamily="18" charset="0"/>
              </a:rPr>
              <a:t>муниципальных 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+mn-lt"/>
                <a:ea typeface="+mj-ea"/>
                <a:cs typeface="Times New Roman" panose="02020603050405020304" pitchFamily="18" charset="0"/>
              </a:rPr>
              <a:t>программ</a:t>
            </a:r>
          </a:p>
        </p:txBody>
      </p:sp>
      <p:graphicFrame>
        <p:nvGraphicFramePr>
          <p:cNvPr id="23" name="Схема 22"/>
          <p:cNvGraphicFramePr/>
          <p:nvPr/>
        </p:nvGraphicFramePr>
        <p:xfrm>
          <a:off x="-704193" y="1177159"/>
          <a:ext cx="10625959" cy="55179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3403868" y="3127013"/>
            <a:ext cx="234071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17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</a:p>
          <a:p>
            <a:pPr algn="ctr"/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муниципальных программ Старооскольского городского округа</a:t>
            </a:r>
            <a:endParaRPr lang="ru-RU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510" y="24582"/>
            <a:ext cx="9144000" cy="1001649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Перечень муниципальных программ Старооскольского городского округа, реализуемых в 2019 году</a:t>
            </a:r>
            <a:endParaRPr lang="en-US" sz="2800" dirty="0">
              <a:solidFill>
                <a:schemeClr val="accent5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502868" y="6589986"/>
            <a:ext cx="641131" cy="268014"/>
          </a:xfrm>
        </p:spPr>
        <p:txBody>
          <a:bodyPr/>
          <a:lstStyle/>
          <a:p>
            <a:fld id="{1FE8DF1E-33BB-4377-9A26-35481BA06C7C}" type="slidenum">
              <a:rPr lang="en-US" smtClean="0">
                <a:solidFill>
                  <a:schemeClr val="bg2">
                    <a:lumMod val="50000"/>
                  </a:schemeClr>
                </a:solidFill>
              </a:rPr>
              <a:pPr/>
              <a:t>3</a:t>
            </a:fld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472965" y="1313791"/>
          <a:ext cx="3113131" cy="5297213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590071"/>
                <a:gridCol w="2523060"/>
              </a:tblGrid>
              <a:tr h="570034">
                <a:tc>
                  <a:txBody>
                    <a:bodyPr/>
                    <a:lstStyle/>
                    <a:p>
                      <a:pPr algn="l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Наименование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570034">
                <a:tc>
                  <a:txBody>
                    <a:bodyPr/>
                    <a:lstStyle/>
                    <a:p>
                      <a:pPr algn="l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 smtClean="0"/>
                        <a:t>Молодость Белгородчины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570034">
                <a:tc>
                  <a:txBody>
                    <a:bodyPr/>
                    <a:lstStyle/>
                    <a:p>
                      <a:pPr algn="l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 smtClean="0"/>
                        <a:t>Развитие </a:t>
                      </a:r>
                      <a:r>
                        <a:rPr lang="ru-RU" sz="1400" u="none" strike="noStrike" dirty="0"/>
                        <a:t>физической культуры и </a:t>
                      </a:r>
                      <a:r>
                        <a:rPr lang="ru-RU" sz="1400" u="none" strike="noStrike" dirty="0" smtClean="0"/>
                        <a:t>спорта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570034">
                <a:tc>
                  <a:txBody>
                    <a:bodyPr/>
                    <a:lstStyle/>
                    <a:p>
                      <a:pPr algn="l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 smtClean="0"/>
                        <a:t>Развитие деятельности ЗАГС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570034">
                <a:tc>
                  <a:txBody>
                    <a:bodyPr/>
                    <a:lstStyle/>
                    <a:p>
                      <a:pPr algn="l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 smtClean="0"/>
                        <a:t>Формирование </a:t>
                      </a:r>
                      <a:r>
                        <a:rPr lang="ru-RU" sz="1400" u="none" strike="noStrike" dirty="0"/>
                        <a:t>современной городской </a:t>
                      </a:r>
                      <a:r>
                        <a:rPr lang="ru-RU" sz="1400" u="none" strike="noStrike" dirty="0" smtClean="0"/>
                        <a:t>среды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570034">
                <a:tc>
                  <a:txBody>
                    <a:bodyPr/>
                    <a:lstStyle/>
                    <a:p>
                      <a:pPr algn="l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 smtClean="0"/>
                        <a:t>Обеспечение </a:t>
                      </a:r>
                      <a:r>
                        <a:rPr lang="ru-RU" sz="1400" u="none" strike="noStrike" dirty="0"/>
                        <a:t>населения </a:t>
                      </a:r>
                      <a:r>
                        <a:rPr lang="ru-RU" sz="1400" u="none" strike="noStrike" dirty="0" smtClean="0"/>
                        <a:t>жильем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570034">
                <a:tc>
                  <a:txBody>
                    <a:bodyPr/>
                    <a:lstStyle/>
                    <a:p>
                      <a:pPr algn="l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 smtClean="0"/>
                        <a:t>Развитие образования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736941">
                <a:tc>
                  <a:txBody>
                    <a:bodyPr/>
                    <a:lstStyle/>
                    <a:p>
                      <a:pPr algn="l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 smtClean="0"/>
                        <a:t>Совершенствование </a:t>
                      </a:r>
                      <a:r>
                        <a:rPr lang="ru-RU" sz="1400" u="none" strike="noStrike" dirty="0"/>
                        <a:t>имущественно-земельных отношений и лесного </a:t>
                      </a:r>
                      <a:r>
                        <a:rPr lang="ru-RU" sz="1400" u="none" strike="noStrike" dirty="0" smtClean="0"/>
                        <a:t>хозяйства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570034">
                <a:tc>
                  <a:txBody>
                    <a:bodyPr/>
                    <a:lstStyle/>
                    <a:p>
                      <a:pPr algn="l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 smtClean="0"/>
                        <a:t>Развитие </a:t>
                      </a:r>
                      <a:r>
                        <a:rPr lang="ru-RU" sz="1400" u="none" strike="noStrike" dirty="0"/>
                        <a:t>экономического </a:t>
                      </a:r>
                      <a:r>
                        <a:rPr lang="ru-RU" sz="1400" u="none" strike="noStrike" dirty="0" smtClean="0"/>
                        <a:t>потенциала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35" name="Рисунок 34" descr="занятость населени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965" y="3058510"/>
            <a:ext cx="536028" cy="536028"/>
          </a:xfrm>
          <a:prstGeom prst="rect">
            <a:avLst/>
          </a:prstGeom>
        </p:spPr>
      </p:pic>
      <p:pic>
        <p:nvPicPr>
          <p:cNvPr id="36" name="Рисунок 35" descr="физ.культур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965" y="2483069"/>
            <a:ext cx="520385" cy="512379"/>
          </a:xfrm>
          <a:prstGeom prst="rect">
            <a:avLst/>
          </a:prstGeom>
        </p:spPr>
      </p:pic>
      <p:graphicFrame>
        <p:nvGraphicFramePr>
          <p:cNvPr id="37" name="Таблица 36"/>
          <p:cNvGraphicFramePr>
            <a:graphicFrameLocks noGrp="1"/>
          </p:cNvGraphicFramePr>
          <p:nvPr/>
        </p:nvGraphicFramePr>
        <p:xfrm>
          <a:off x="4572000" y="1338447"/>
          <a:ext cx="3216166" cy="5293579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588579"/>
                <a:gridCol w="2627587"/>
              </a:tblGrid>
              <a:tr h="514720">
                <a:tc>
                  <a:txBody>
                    <a:bodyPr/>
                    <a:lstStyle/>
                    <a:p>
                      <a:pPr algn="l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Наименование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514720">
                <a:tc>
                  <a:txBody>
                    <a:bodyPr/>
                    <a:lstStyle/>
                    <a:p>
                      <a:pPr algn="l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Развитие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культуры и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искусства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514720">
                <a:tc>
                  <a:txBody>
                    <a:bodyPr/>
                    <a:lstStyle/>
                    <a:p>
                      <a:pPr algn="l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Развитие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системы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жизнеобеспечения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514720">
                <a:tc>
                  <a:txBody>
                    <a:bodyPr/>
                    <a:lstStyle/>
                    <a:p>
                      <a:pPr algn="l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Содержание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дорожного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хозяйства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514720">
                <a:tc>
                  <a:txBody>
                    <a:bodyPr/>
                    <a:lstStyle/>
                    <a:p>
                      <a:pPr algn="l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Социальная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поддержка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граждан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514720">
                <a:tc>
                  <a:txBody>
                    <a:bodyPr/>
                    <a:lstStyle/>
                    <a:p>
                      <a:pPr algn="l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Развитие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сельского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хозяйства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514720">
                <a:tc>
                  <a:txBody>
                    <a:bodyPr/>
                    <a:lstStyle/>
                    <a:p>
                      <a:pPr algn="l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Обеспечение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безопасности жизнедеятельности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населения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594487">
                <a:tc>
                  <a:txBody>
                    <a:bodyPr/>
                    <a:lstStyle/>
                    <a:p>
                      <a:pPr algn="l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Развитие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системы обеспечения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информацией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655708">
                <a:tc>
                  <a:txBody>
                    <a:bodyPr/>
                    <a:lstStyle/>
                    <a:p>
                      <a:pPr algn="l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Формирование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и развитие системы муниципальной кадровой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политики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440344">
                <a:tc>
                  <a:txBody>
                    <a:bodyPr/>
                    <a:lstStyle/>
                    <a:p>
                      <a:pPr algn="l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Развитие общественного самоуправления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38" name="Рисунок 37" descr="городская сред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965" y="3637236"/>
            <a:ext cx="545826" cy="503839"/>
          </a:xfrm>
          <a:prstGeom prst="rect">
            <a:avLst/>
          </a:prstGeom>
        </p:spPr>
      </p:pic>
      <p:pic>
        <p:nvPicPr>
          <p:cNvPr id="39" name="Рисунок 38" descr="жилье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965" y="4204794"/>
            <a:ext cx="519540" cy="472309"/>
          </a:xfrm>
          <a:prstGeom prst="rect">
            <a:avLst/>
          </a:prstGeom>
        </p:spPr>
      </p:pic>
      <p:pic>
        <p:nvPicPr>
          <p:cNvPr id="40" name="Рисунок 39" descr="образование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2966" y="4762829"/>
            <a:ext cx="557048" cy="505757"/>
          </a:xfrm>
          <a:prstGeom prst="rect">
            <a:avLst/>
          </a:prstGeom>
        </p:spPr>
      </p:pic>
      <p:pic>
        <p:nvPicPr>
          <p:cNvPr id="41" name="Рисунок 40" descr="охрана окружающей среды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2966" y="5394435"/>
            <a:ext cx="539230" cy="522890"/>
          </a:xfrm>
          <a:prstGeom prst="rect">
            <a:avLst/>
          </a:prstGeom>
        </p:spPr>
      </p:pic>
      <p:pic>
        <p:nvPicPr>
          <p:cNvPr id="42" name="Рисунок 41" descr="развитие эк.потенциала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2965" y="6046075"/>
            <a:ext cx="512380" cy="512380"/>
          </a:xfrm>
          <a:prstGeom prst="rect">
            <a:avLst/>
          </a:prstGeom>
        </p:spPr>
      </p:pic>
      <p:pic>
        <p:nvPicPr>
          <p:cNvPr id="55" name="Рисунок 54" descr="культура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96798" y="1856225"/>
            <a:ext cx="508603" cy="508603"/>
          </a:xfrm>
          <a:prstGeom prst="rect">
            <a:avLst/>
          </a:prstGeom>
        </p:spPr>
      </p:pic>
      <p:pic>
        <p:nvPicPr>
          <p:cNvPr id="56" name="Рисунок 55" descr="безопасность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36048" y="4459014"/>
            <a:ext cx="485036" cy="470338"/>
          </a:xfrm>
          <a:prstGeom prst="rect">
            <a:avLst/>
          </a:prstGeom>
        </p:spPr>
      </p:pic>
      <p:pic>
        <p:nvPicPr>
          <p:cNvPr id="57" name="Рисунок 56" descr="информационное общество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29316" y="4987323"/>
            <a:ext cx="510243" cy="477847"/>
          </a:xfrm>
          <a:prstGeom prst="rect">
            <a:avLst/>
          </a:prstGeom>
        </p:spPr>
      </p:pic>
      <p:pic>
        <p:nvPicPr>
          <p:cNvPr id="58" name="Рисунок 57" descr="кадры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93021" y="5593146"/>
            <a:ext cx="557049" cy="539641"/>
          </a:xfrm>
          <a:prstGeom prst="rect">
            <a:avLst/>
          </a:prstGeom>
        </p:spPr>
      </p:pic>
      <p:pic>
        <p:nvPicPr>
          <p:cNvPr id="59" name="Рисунок 58" descr="обеспечение населения информацией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72965" y="1924049"/>
            <a:ext cx="517997" cy="493330"/>
          </a:xfrm>
          <a:prstGeom prst="rect">
            <a:avLst/>
          </a:prstGeom>
        </p:spPr>
      </p:pic>
      <p:pic>
        <p:nvPicPr>
          <p:cNvPr id="60" name="Рисунок 59" descr="поддержка граждан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627509" y="3407980"/>
            <a:ext cx="554092" cy="506598"/>
          </a:xfrm>
          <a:prstGeom prst="rect">
            <a:avLst/>
          </a:prstGeom>
        </p:spPr>
      </p:pic>
      <p:pic>
        <p:nvPicPr>
          <p:cNvPr id="61" name="Рисунок 60" descr="сельское хозяйство.JP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643603" y="3920359"/>
            <a:ext cx="455987" cy="493986"/>
          </a:xfrm>
          <a:prstGeom prst="rect">
            <a:avLst/>
          </a:prstGeom>
        </p:spPr>
      </p:pic>
      <p:pic>
        <p:nvPicPr>
          <p:cNvPr id="62" name="Рисунок 61" descr="транспорт.JP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619790" y="2897734"/>
            <a:ext cx="519770" cy="503777"/>
          </a:xfrm>
          <a:prstGeom prst="rect">
            <a:avLst/>
          </a:prstGeom>
        </p:spPr>
      </p:pic>
      <p:pic>
        <p:nvPicPr>
          <p:cNvPr id="63" name="Рисунок 62" descr="жилье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94007" y="2407526"/>
            <a:ext cx="531101" cy="482819"/>
          </a:xfrm>
          <a:prstGeom prst="rect">
            <a:avLst/>
          </a:prstGeom>
        </p:spPr>
      </p:pic>
      <p:pic>
        <p:nvPicPr>
          <p:cNvPr id="64" name="Рисунок 63" descr="городская сред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0811" y="6180740"/>
            <a:ext cx="488238" cy="45068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7292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86600" y="6492875"/>
            <a:ext cx="2057400" cy="365125"/>
          </a:xfrm>
        </p:spPr>
        <p:txBody>
          <a:bodyPr/>
          <a:lstStyle/>
          <a:p>
            <a:fld id="{1FE8DF1E-33BB-4377-9A26-35481BA06C7C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22" name="TextBox 3"/>
          <p:cNvSpPr txBox="1">
            <a:spLocks noChangeArrowheads="1"/>
          </p:cNvSpPr>
          <p:nvPr/>
        </p:nvSpPr>
        <p:spPr bwMode="auto">
          <a:xfrm>
            <a:off x="0" y="-1"/>
            <a:ext cx="9144000" cy="867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+mj-ea"/>
                <a:cs typeface="Times New Roman" panose="02020603050405020304" pitchFamily="18" charset="0"/>
              </a:rPr>
              <a:t>Мероприятия, направленные на повышение качества реализации муниципальных программ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+mn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136635" y="1524000"/>
            <a:ext cx="8828689" cy="1124607"/>
          </a:xfrm>
          <a:prstGeom prst="round2DiagRect">
            <a:avLst/>
          </a:prstGeom>
          <a:solidFill>
            <a:srgbClr val="00337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b="1" dirty="0" smtClean="0">
                <a:latin typeface="Arial" pitchFamily="34" charset="0"/>
                <a:cs typeface="Arial" pitchFamily="34" charset="0"/>
              </a:rPr>
              <a:t>Своевременное внесение изменений в муниципальные программы на соответствие решению Совета депутатов о бюджете Старооскольского городского округа  на очередной финансовый год и плановый период</a:t>
            </a:r>
            <a:endParaRPr lang="ru-RU" dirty="0" smtClean="0"/>
          </a:p>
        </p:txBody>
      </p:sp>
      <p:sp>
        <p:nvSpPr>
          <p:cNvPr id="9" name="Прямоугольник 8"/>
          <p:cNvSpPr/>
          <p:nvPr/>
        </p:nvSpPr>
        <p:spPr>
          <a:xfrm>
            <a:off x="126124" y="2873928"/>
            <a:ext cx="8807669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300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Государственные (муниципальные) программы подлежат приведению в соответствие с законом (решением) о бюджете</a:t>
            </a:r>
            <a:r>
              <a:rPr lang="en-US" sz="1300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 очередной финансовый год и плановый период </a:t>
            </a:r>
            <a:r>
              <a:rPr lang="ru-RU" sz="1300" b="1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не позднее трех месяцев </a:t>
            </a:r>
            <a:r>
              <a:rPr lang="ru-RU" sz="1300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со дня вступления его в силу (</a:t>
            </a:r>
            <a:r>
              <a:rPr lang="ru-RU" sz="1300" i="1" u="sng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статья 179</a:t>
            </a:r>
            <a:r>
              <a:rPr lang="ru-RU" sz="1300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Бюджетного кодекса Российской Федерации</a:t>
            </a:r>
            <a:r>
              <a:rPr lang="en-US" sz="1300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)</a:t>
            </a:r>
            <a:endParaRPr lang="ru-RU" sz="13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147147" y="3978167"/>
            <a:ext cx="8828689" cy="1182412"/>
          </a:xfrm>
          <a:prstGeom prst="round2DiagRect">
            <a:avLst/>
          </a:prstGeom>
          <a:solidFill>
            <a:srgbClr val="00337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b="1" dirty="0" smtClean="0">
                <a:latin typeface="Arial" pitchFamily="34" charset="0"/>
                <a:cs typeface="Arial" pitchFamily="34" charset="0"/>
              </a:rPr>
              <a:t>Своевременное внесение изменений перечень муниципальных программ</a:t>
            </a:r>
            <a:endParaRPr lang="ru-RU" dirty="0" smtClean="0"/>
          </a:p>
        </p:txBody>
      </p:sp>
      <p:sp>
        <p:nvSpPr>
          <p:cNvPr id="11" name="Прямоугольник 10"/>
          <p:cNvSpPr/>
          <p:nvPr/>
        </p:nvSpPr>
        <p:spPr>
          <a:xfrm>
            <a:off x="147143" y="5369483"/>
            <a:ext cx="8849711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300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Основанием для разработки проекта муниципальной </a:t>
            </a:r>
            <a:r>
              <a:rPr lang="ru-RU" sz="1300" i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программы </a:t>
            </a:r>
            <a:r>
              <a:rPr lang="ru-RU" sz="1300" i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является </a:t>
            </a:r>
            <a:r>
              <a:rPr lang="ru-RU" sz="1300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включение ее в перечень муниципальных программ. Утверждение и финансирование муниципальных программ, не включенных в перечень, не допускается</a:t>
            </a:r>
            <a:endParaRPr lang="ru-RU" sz="1300" i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86600" y="6492875"/>
            <a:ext cx="2057400" cy="365125"/>
          </a:xfrm>
        </p:spPr>
        <p:txBody>
          <a:bodyPr/>
          <a:lstStyle/>
          <a:p>
            <a:fld id="{1FE8DF1E-33BB-4377-9A26-35481BA06C7C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22" name="TextBox 3"/>
          <p:cNvSpPr txBox="1">
            <a:spLocks noChangeArrowheads="1"/>
          </p:cNvSpPr>
          <p:nvPr/>
        </p:nvSpPr>
        <p:spPr bwMode="auto">
          <a:xfrm>
            <a:off x="0" y="-1"/>
            <a:ext cx="9144000" cy="867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+mj-ea"/>
                <a:cs typeface="Times New Roman" panose="02020603050405020304" pitchFamily="18" charset="0"/>
              </a:rPr>
              <a:t>Мероприятия, направленные на повышение качества реализации муниципальных программ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+mn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147145" y="1250731"/>
            <a:ext cx="8828689" cy="1124607"/>
          </a:xfrm>
          <a:prstGeom prst="round2DiagRect">
            <a:avLst/>
          </a:prstGeom>
          <a:solidFill>
            <a:srgbClr val="00337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Выявление рисков нарушения антимонопольного законодательства путем размещения документов в разделе «Антимонопольный комплаенс» на сайте органов местного самоуправления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36634" y="2506067"/>
            <a:ext cx="8807669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Clr>
                <a:srgbClr val="C45C0E"/>
              </a:buClr>
            </a:pPr>
            <a:r>
              <a:rPr lang="ru-RU" sz="1300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целях выявления рисков нарушения антимонопольного законодательства проекты нормативных правовых актов, в том числе о внесении изменений в муниципальные программы, размещаются разработчиком на официальном сайте органов местного самоуправления в информационно-телекоммуникационной сети Интернет в разделе «Антимонопольный комплаенс»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Clr>
                <a:srgbClr val="C45C0E"/>
              </a:buClr>
            </a:pPr>
            <a:r>
              <a:rPr lang="en-US" sz="1300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sz="1300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 территории Старооскольского городского округа организована система антимонопольного </a:t>
            </a:r>
            <a:r>
              <a:rPr lang="ru-RU" sz="1300" i="1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компаленса</a:t>
            </a:r>
            <a:r>
              <a:rPr lang="ru-RU" sz="1300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постановлением администрации Старооскольского городского округа от 26 июня 2019 года № 1830 «Об организации системы внутреннего обеспечения соответствия требованиям антимонопольного законодательства в </a:t>
            </a:r>
            <a:r>
              <a:rPr lang="ru-RU" sz="1300" i="1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админстрации</a:t>
            </a:r>
            <a:r>
              <a:rPr lang="ru-RU" sz="1300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Старооскольского городского округа)</a:t>
            </a: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147146" y="4319752"/>
            <a:ext cx="8828689" cy="788275"/>
          </a:xfrm>
          <a:prstGeom prst="round2DiagRect">
            <a:avLst/>
          </a:prstGeom>
          <a:solidFill>
            <a:srgbClr val="00337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Обеспечение проведения финансово-экономической экспертизы</a:t>
            </a:r>
            <a:endParaRPr lang="ru-RU" dirty="0" smtClean="0"/>
          </a:p>
          <a:p>
            <a:pPr lvl="0"/>
            <a:endParaRPr lang="ru-RU" dirty="0" smtClean="0"/>
          </a:p>
        </p:txBody>
      </p:sp>
      <p:sp>
        <p:nvSpPr>
          <p:cNvPr id="13" name="Прямоугольник 12"/>
          <p:cNvSpPr/>
          <p:nvPr/>
        </p:nvSpPr>
        <p:spPr>
          <a:xfrm>
            <a:off x="168166" y="5207629"/>
            <a:ext cx="8828689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300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Проекты нормативных правовых актов, касающиеся расходных обязательств муниципального образования (включая финансово-экономические обоснования к ним), а также муниципальные программы направляются разработчиком в Контрольно-счетный орган муниципального образования для проведения в соответствии с Федеральным законом финансово-экономической экспертизы</a:t>
            </a:r>
          </a:p>
          <a:p>
            <a:pPr lvl="0" algn="just"/>
            <a:r>
              <a:rPr lang="en-US" sz="1300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sz="1300" i="1" u="sng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подпункт 7 пункта 2 </a:t>
            </a:r>
            <a:r>
              <a:rPr lang="ru-RU" sz="1300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Федерального закона от 07 февраля 2011 года №6-ФЗ «Об общих принципах организации и деятельности контрольно-счетных органов субъектов Российской Федерации и муниципальных образований»)</a:t>
            </a:r>
            <a:endParaRPr lang="en-US" sz="1300" i="1" dirty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86600" y="6492875"/>
            <a:ext cx="2057400" cy="365125"/>
          </a:xfrm>
        </p:spPr>
        <p:txBody>
          <a:bodyPr/>
          <a:lstStyle/>
          <a:p>
            <a:fld id="{1FE8DF1E-33BB-4377-9A26-35481BA06C7C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22" name="TextBox 3"/>
          <p:cNvSpPr txBox="1">
            <a:spLocks noChangeArrowheads="1"/>
          </p:cNvSpPr>
          <p:nvPr/>
        </p:nvSpPr>
        <p:spPr bwMode="auto">
          <a:xfrm>
            <a:off x="0" y="-1"/>
            <a:ext cx="9144000" cy="867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+mj-ea"/>
                <a:cs typeface="Times New Roman" panose="02020603050405020304" pitchFamily="18" charset="0"/>
              </a:rPr>
              <a:t>Мероприятия, направленные на повышение качества реализации муниципальных программ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+mn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147145" y="1250731"/>
            <a:ext cx="8828689" cy="1124607"/>
          </a:xfrm>
          <a:prstGeom prst="round2DiagRect">
            <a:avLst/>
          </a:prstGeom>
          <a:solidFill>
            <a:srgbClr val="00337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Обеспечение обязательной регистрации в федеральном государственном реестре документов стратегического планирования ГАС «Управление»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68167" y="3904347"/>
            <a:ext cx="8828689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Clr>
                <a:srgbClr val="C45C0E"/>
              </a:buClr>
            </a:pPr>
            <a:r>
              <a:rPr lang="ru-RU" sz="1300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Руководители органов исполнительной власти и органов местного самоуправления области несут ответственность за достоверность и своевременность представления информации для государственной регистрации документов стратегического планирования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Clr>
                <a:srgbClr val="C45C0E"/>
              </a:buClr>
            </a:pPr>
            <a:r>
              <a:rPr lang="ru-RU" sz="1300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sz="1300" i="1" u="sng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пункт 3 статьи 12</a:t>
            </a:r>
            <a:r>
              <a:rPr lang="ru-RU" sz="1300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Федерального закона от 28 июня 2014 года №172-ФЗ «О стратегическом планировании в Российской Федерации»</a:t>
            </a:r>
            <a:endParaRPr lang="ru-RU" sz="1300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7145" y="2438400"/>
            <a:ext cx="882869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Clr>
                <a:srgbClr val="C45C0E"/>
              </a:buClr>
            </a:pPr>
            <a:r>
              <a:rPr lang="ru-RU" sz="1300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Обеспечение первичной регистрации курируемых муниципальных программ, внесение в них изменений, а также занесение отчётных данных в федеральном государственном реестре документов стратегического планирования ГАС «Управление»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Clr>
                <a:srgbClr val="C45C0E"/>
              </a:buClr>
            </a:pPr>
            <a:r>
              <a:rPr lang="ru-RU" sz="1300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(постановление Правительства РФ от 25 июня 2015 года №631 «О порядке государственной регистрации документов стратегического планирования и ведения федерального государственного реестра документов стратегического планирования»)</a:t>
            </a:r>
            <a:endParaRPr lang="ru-RU" sz="1300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10205" y="5373287"/>
            <a:ext cx="8734098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Clr>
                <a:srgbClr val="C45C0E"/>
              </a:buClr>
            </a:pPr>
            <a:r>
              <a:rPr lang="ru-RU" sz="1300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Проекты муниципальных программ размещаются для общественного обсуждения в федеральной информационной системе стратегического планирования ГАС «Управление».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Clr>
                <a:srgbClr val="C45C0E"/>
              </a:buClr>
            </a:pPr>
            <a:r>
              <a:rPr lang="ru-RU" sz="1300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Общественное обсуждение проекта о внесении изменений в программу области без изменения периода, на который она разрабатывалась посредством информационной системы стратегического планирования ГАС «Управление» не осуществляется.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Clr>
                <a:srgbClr val="C45C0E"/>
              </a:buClr>
            </a:pPr>
            <a:endParaRPr lang="en-US" sz="1300" i="1" dirty="0" smtClean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Планерка 28012019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Планерка 28012019</Template>
  <TotalTime>2607</TotalTime>
  <Words>657</Words>
  <Application>Microsoft Office PowerPoint</Application>
  <PresentationFormat>Экран (4:3)</PresentationFormat>
  <Paragraphs>68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Планерка 28012019</vt:lpstr>
      <vt:lpstr>Совещание по вопросу формирования бюджета  Старооскольского городского округа на 2020 года  и на плановый период 2021 и 2022 годов</vt:lpstr>
      <vt:lpstr>Слайд 2</vt:lpstr>
      <vt:lpstr>Перечень муниципальных программ Старооскольского городского округа, реализуемых в 2019 году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Информация департамента по экономическому развитию</dc:title>
  <dc:creator>User</dc:creator>
  <cp:lastModifiedBy>User</cp:lastModifiedBy>
  <cp:revision>320</cp:revision>
  <cp:lastPrinted>2019-05-30T08:52:30Z</cp:lastPrinted>
  <dcterms:created xsi:type="dcterms:W3CDTF">2019-01-25T14:25:30Z</dcterms:created>
  <dcterms:modified xsi:type="dcterms:W3CDTF">2019-08-28T07:44:53Z</dcterms:modified>
</cp:coreProperties>
</file>