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8"/>
  </p:notesMasterIdLst>
  <p:sldIdLst>
    <p:sldId id="256" r:id="rId2"/>
    <p:sldId id="265" r:id="rId3"/>
    <p:sldId id="267" r:id="rId4"/>
    <p:sldId id="268" r:id="rId5"/>
    <p:sldId id="269" r:id="rId6"/>
    <p:sldId id="263" r:id="rId7"/>
  </p:sldIdLst>
  <p:sldSz cx="9144000" cy="6858000" type="screen4x3"/>
  <p:notesSz cx="6669088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21" autoAdjust="0"/>
  </p:normalViewPr>
  <p:slideViewPr>
    <p:cSldViewPr>
      <p:cViewPr varScale="1">
        <p:scale>
          <a:sx n="100" d="100"/>
          <a:sy n="100" d="100"/>
        </p:scale>
        <p:origin x="153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D14EF-1BDC-4D12-9283-A6AEFF64F7C3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0AE36A-C5CB-47F1-BDC9-8956A3D0B1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605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AE36A-C5CB-47F1-BDC9-8956A3D0B1D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612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AE36A-C5CB-47F1-BDC9-8956A3D0B1D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86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AE36A-C5CB-47F1-BDC9-8956A3D0B1D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851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AE36A-C5CB-47F1-BDC9-8956A3D0B1D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923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AE36A-C5CB-47F1-BDC9-8956A3D0B1D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952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AE36A-C5CB-47F1-BDC9-8956A3D0B1D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258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4000">
              <a:schemeClr val="accent1">
                <a:lumMod val="40000"/>
                <a:lumOff val="60000"/>
              </a:schemeClr>
            </a:gs>
            <a:gs pos="60000">
              <a:schemeClr val="accent2">
                <a:lumMod val="60000"/>
                <a:lumOff val="4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49149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/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Основные подходы к формированию бюджета Старооскольского городского округа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на 20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20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 год и на плановый период 202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1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 и 202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2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 годов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86322"/>
            <a:ext cx="6400800" cy="297976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270630" y="26410"/>
            <a:ext cx="762000" cy="365125"/>
          </a:xfrm>
        </p:spPr>
        <p:txBody>
          <a:bodyPr/>
          <a:lstStyle/>
          <a:p>
            <a:r>
              <a:rPr lang="en-US" dirty="0" smtClean="0"/>
              <a:t>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4000">
              <a:schemeClr val="accent1">
                <a:lumMod val="40000"/>
                <a:lumOff val="60000"/>
              </a:schemeClr>
            </a:gs>
            <a:gs pos="60000">
              <a:schemeClr val="accent2">
                <a:lumMod val="60000"/>
                <a:lumOff val="4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02361"/>
            <a:ext cx="8978382" cy="284957"/>
          </a:xfrm>
          <a:noFill/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  <a:t>Основные подходы по прогнозу доходов на 20</a:t>
            </a:r>
            <a:r>
              <a:rPr lang="en-US" sz="2000" dirty="0"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  <a:t>20</a:t>
            </a:r>
            <a:r>
              <a:rPr lang="ru-RU" sz="2000" dirty="0"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  <a:t>-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  <a:t>202</a:t>
            </a:r>
            <a:r>
              <a:rPr lang="en-US" sz="2000" dirty="0"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  <a:t>2</a:t>
            </a:r>
            <a:r>
              <a:rPr lang="ru-RU" sz="2000" dirty="0"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  <a:t> годы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2657" y="4899191"/>
            <a:ext cx="8065513" cy="518965"/>
          </a:xfrm>
        </p:spPr>
        <p:txBody>
          <a:bodyPr/>
          <a:lstStyle/>
          <a:p>
            <a:endParaRPr lang="ru-RU" dirty="0" smtClean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ru-RU" sz="1350" dirty="0">
              <a:solidFill>
                <a:schemeClr val="tx1"/>
              </a:solidFill>
              <a:latin typeface="Bookman Old Style" panose="02050604050505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8946" y="3350895"/>
            <a:ext cx="8373266" cy="1323439"/>
          </a:xfrm>
          <a:prstGeom prst="rect">
            <a:avLst/>
          </a:prstGeom>
          <a:gradFill flip="none" rotWithShape="1">
            <a:gsLst>
              <a:gs pos="0">
                <a:srgbClr val="FFCC99">
                  <a:shade val="30000"/>
                  <a:satMod val="115000"/>
                </a:srgbClr>
              </a:gs>
              <a:gs pos="6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lin ang="16200000" scaled="1"/>
            <a:tileRect/>
          </a:gradFill>
          <a:ln w="28575"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ru-RU"/>
            </a:defPPr>
            <a:lvl1pPr marL="457200" indent="-457200" algn="just"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Планирование доходных источников на основании методик, утвержденных главными администраторами доходов в соответствии с Постановлением Правительства РФ от 23.06.2016 № </a:t>
            </a:r>
            <a:r>
              <a:rPr lang="ru-RU" dirty="0" smtClean="0"/>
              <a:t>574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9460523" y="863487"/>
            <a:ext cx="71510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1679" y="977086"/>
            <a:ext cx="8366489" cy="707886"/>
          </a:xfrm>
          <a:prstGeom prst="rect">
            <a:avLst/>
          </a:prstGeom>
          <a:gradFill>
            <a:gsLst>
              <a:gs pos="0">
                <a:schemeClr val="accent1">
                  <a:tint val="65000"/>
                  <a:lumMod val="110000"/>
                </a:schemeClr>
              </a:gs>
              <a:gs pos="91000">
                <a:schemeClr val="accent1">
                  <a:tint val="90000"/>
                </a:schemeClr>
              </a:gs>
            </a:gsLst>
          </a:gra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457200" indent="-457200" algn="just">
              <a:buFont typeface="Wingdings" panose="05000000000000000000" pitchFamily="2" charset="2"/>
              <a:buChar char="Ø"/>
              <a:defRPr>
                <a:solidFill>
                  <a:schemeClr val="bg1"/>
                </a:solidFill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2000" dirty="0"/>
              <a:t>Прогнозный темп инфляции на </a:t>
            </a:r>
            <a:r>
              <a:rPr lang="ru-RU" sz="2000" dirty="0" smtClean="0"/>
              <a:t>20</a:t>
            </a:r>
            <a:r>
              <a:rPr lang="en-US" sz="2000" dirty="0" smtClean="0"/>
              <a:t>20</a:t>
            </a:r>
            <a:r>
              <a:rPr lang="ru-RU" sz="2000" dirty="0" smtClean="0"/>
              <a:t> год – 10</a:t>
            </a:r>
            <a:r>
              <a:rPr lang="en-US" sz="2000" dirty="0" smtClean="0"/>
              <a:t>3</a:t>
            </a:r>
            <a:r>
              <a:rPr lang="ru-RU" sz="2000" dirty="0" smtClean="0"/>
              <a:t>,</a:t>
            </a:r>
            <a:r>
              <a:rPr lang="en-US" sz="2000" dirty="0" smtClean="0"/>
              <a:t>8</a:t>
            </a:r>
            <a:r>
              <a:rPr lang="ru-RU" sz="2000" dirty="0" smtClean="0"/>
              <a:t>%, </a:t>
            </a:r>
            <a:r>
              <a:rPr lang="en-US" sz="2000" dirty="0" smtClean="0"/>
              <a:t>           </a:t>
            </a:r>
            <a:r>
              <a:rPr lang="ru-RU" sz="2000" dirty="0" smtClean="0"/>
              <a:t>на 202</a:t>
            </a:r>
            <a:r>
              <a:rPr lang="en-US" sz="2000" dirty="0" smtClean="0"/>
              <a:t>1</a:t>
            </a:r>
            <a:r>
              <a:rPr lang="ru-RU" sz="2000" dirty="0" smtClean="0"/>
              <a:t> год – 10</a:t>
            </a:r>
            <a:r>
              <a:rPr lang="en-US" sz="2000" dirty="0" smtClean="0"/>
              <a:t>4</a:t>
            </a:r>
            <a:r>
              <a:rPr lang="ru-RU" sz="2000" dirty="0" smtClean="0"/>
              <a:t>,</a:t>
            </a:r>
            <a:r>
              <a:rPr lang="en-US" sz="2000" dirty="0" smtClean="0"/>
              <a:t>0</a:t>
            </a:r>
            <a:r>
              <a:rPr lang="ru-RU" sz="2000" dirty="0" smtClean="0"/>
              <a:t>%, на 202</a:t>
            </a:r>
            <a:r>
              <a:rPr lang="en-US" sz="2000" dirty="0" smtClean="0"/>
              <a:t>2</a:t>
            </a:r>
            <a:r>
              <a:rPr lang="ru-RU" sz="2000" dirty="0" smtClean="0"/>
              <a:t> год – 104</a:t>
            </a:r>
            <a:r>
              <a:rPr lang="en-US" sz="2000" dirty="0" smtClean="0"/>
              <a:t>,0</a:t>
            </a:r>
            <a:r>
              <a:rPr lang="ru-RU" sz="2000" dirty="0" smtClean="0"/>
              <a:t> %</a:t>
            </a:r>
            <a:r>
              <a:rPr lang="en-US" sz="2000" dirty="0"/>
              <a:t>.</a:t>
            </a:r>
            <a:endParaRPr lang="ru-RU" sz="2000" dirty="0"/>
          </a:p>
        </p:txBody>
      </p:sp>
      <p:sp>
        <p:nvSpPr>
          <p:cNvPr id="21" name="TextBox 20"/>
          <p:cNvSpPr txBox="1"/>
          <p:nvPr/>
        </p:nvSpPr>
        <p:spPr>
          <a:xfrm rot="10800000" flipV="1">
            <a:off x="431677" y="5218101"/>
            <a:ext cx="8366489" cy="400110"/>
          </a:xfrm>
          <a:prstGeom prst="rect">
            <a:avLst/>
          </a:prstGeom>
          <a:gradFill>
            <a:gsLst>
              <a:gs pos="0">
                <a:schemeClr val="accent1">
                  <a:tint val="65000"/>
                  <a:lumMod val="110000"/>
                </a:schemeClr>
              </a:gs>
              <a:gs pos="91000">
                <a:schemeClr val="accent1">
                  <a:tint val="90000"/>
                </a:schemeClr>
              </a:gs>
            </a:gsLst>
          </a:gra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457200" indent="-457200" algn="just"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dirty="0"/>
              <a:t>База – оценка поступлений в текущем году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216382" y="-96717"/>
            <a:ext cx="762000" cy="36512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1678" y="2061208"/>
            <a:ext cx="8366489" cy="1015663"/>
          </a:xfrm>
          <a:prstGeom prst="rect">
            <a:avLst/>
          </a:prstGeom>
          <a:gradFill flip="none" rotWithShape="1">
            <a:gsLst>
              <a:gs pos="0">
                <a:srgbClr val="FFCC99">
                  <a:shade val="30000"/>
                  <a:satMod val="115000"/>
                </a:srgbClr>
              </a:gs>
              <a:gs pos="6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lin ang="16200000" scaled="1"/>
            <a:tileRect/>
          </a:gradFill>
          <a:ln w="28575"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ru-RU"/>
            </a:defPPr>
            <a:lvl1pPr marL="457200" indent="-457200" algn="just"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dirty="0"/>
              <a:t>Темп роста фонда оплаты труда на территории </a:t>
            </a:r>
            <a:r>
              <a:rPr lang="ru-RU" dirty="0" err="1"/>
              <a:t>Старооскольского</a:t>
            </a:r>
            <a:r>
              <a:rPr lang="ru-RU" dirty="0"/>
              <a:t> городского округа в 20</a:t>
            </a:r>
            <a:r>
              <a:rPr lang="en-US" dirty="0"/>
              <a:t>20</a:t>
            </a:r>
            <a:r>
              <a:rPr lang="ru-RU" dirty="0"/>
              <a:t> году – 107,7%, в 202</a:t>
            </a:r>
            <a:r>
              <a:rPr lang="en-US" dirty="0"/>
              <a:t>1</a:t>
            </a:r>
            <a:r>
              <a:rPr lang="ru-RU" dirty="0"/>
              <a:t> год – 107,9%, в 202</a:t>
            </a:r>
            <a:r>
              <a:rPr lang="en-US" dirty="0"/>
              <a:t>2</a:t>
            </a:r>
            <a:r>
              <a:rPr lang="ru-RU" dirty="0"/>
              <a:t> год – 107</a:t>
            </a:r>
            <a:r>
              <a:rPr lang="en-US" dirty="0"/>
              <a:t>,</a:t>
            </a:r>
            <a:r>
              <a:rPr lang="ru-RU" dirty="0"/>
              <a:t>9 </a:t>
            </a:r>
            <a:r>
              <a:rPr lang="ru-RU" dirty="0" smtClean="0"/>
              <a:t>%</a:t>
            </a:r>
            <a:r>
              <a:rPr lang="en-US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907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25" y="695320"/>
            <a:ext cx="8978382" cy="179477"/>
          </a:xfrm>
          <a:noFill/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  <a:t>Принятые и предполагаемые новации в части доходов бюджета на 2020-2022 годы</a:t>
            </a:r>
            <a:br>
              <a:rPr lang="ru-RU" sz="2000" dirty="0"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</a:br>
            <a:endParaRPr lang="ru-RU" sz="2000" dirty="0">
              <a:solidFill>
                <a:schemeClr val="bg1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2147" y="734941"/>
            <a:ext cx="8373266" cy="730969"/>
          </a:xfrm>
          <a:prstGeom prst="rect">
            <a:avLst/>
          </a:prstGeom>
          <a:gradFill flip="none" rotWithShape="1">
            <a:gsLst>
              <a:gs pos="0">
                <a:srgbClr val="FFCC99">
                  <a:shade val="30000"/>
                  <a:satMod val="115000"/>
                </a:srgbClr>
              </a:gs>
              <a:gs pos="6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lin ang="16200000" scaled="1"/>
            <a:tileRect/>
          </a:gradFill>
          <a:ln w="28575"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ru-RU"/>
            </a:defPPr>
            <a:lvl1pPr marL="457200" indent="-457200" algn="just">
              <a:buFont typeface="Wingdings" panose="05000000000000000000" pitchFamily="2" charset="2"/>
              <a:buChar char="Ø"/>
              <a:defRPr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1400" b="1" dirty="0">
                <a:solidFill>
                  <a:schemeClr val="bg1"/>
                </a:solidFill>
              </a:rPr>
              <a:t>По налогу на имущество организаций</a:t>
            </a:r>
            <a:r>
              <a:rPr lang="ru-RU" sz="1400" dirty="0">
                <a:solidFill>
                  <a:schemeClr val="bg1"/>
                </a:solidFill>
              </a:rPr>
              <a:t> с 1 января 2019 года вновь предоставлена льгота в отношении движимого имущества.</a:t>
            </a:r>
          </a:p>
          <a:p>
            <a:pPr marL="0" indent="0">
              <a:buNone/>
            </a:pP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60523" y="863487"/>
            <a:ext cx="71510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2340" y="1674269"/>
            <a:ext cx="8366489" cy="523220"/>
          </a:xfrm>
          <a:prstGeom prst="rect">
            <a:avLst/>
          </a:prstGeom>
          <a:gradFill>
            <a:gsLst>
              <a:gs pos="0">
                <a:schemeClr val="accent1">
                  <a:tint val="65000"/>
                  <a:lumMod val="110000"/>
                </a:schemeClr>
              </a:gs>
              <a:gs pos="91000">
                <a:schemeClr val="accent1">
                  <a:tint val="90000"/>
                </a:schemeClr>
              </a:gs>
            </a:gsLst>
          </a:gra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457200" indent="-457200" algn="just">
              <a:buFont typeface="Wingdings" panose="05000000000000000000" pitchFamily="2" charset="2"/>
              <a:buChar char="Ø"/>
              <a:defRPr>
                <a:solidFill>
                  <a:schemeClr val="bg1"/>
                </a:solidFill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1400" dirty="0"/>
              <a:t>С 1 января 2020 года отменяется обязательство представлять организациями в налоговые органы расчеты авансовых платежей </a:t>
            </a:r>
            <a:r>
              <a:rPr lang="ru-RU" sz="1400" b="1" dirty="0"/>
              <a:t>по налогу на имущество</a:t>
            </a:r>
            <a:r>
              <a:rPr lang="ru-RU" sz="1400" dirty="0" smtClean="0"/>
              <a:t>.</a:t>
            </a:r>
            <a:endParaRPr lang="ru-RU" sz="1350" dirty="0"/>
          </a:p>
        </p:txBody>
      </p:sp>
      <p:sp>
        <p:nvSpPr>
          <p:cNvPr id="14" name="TextBox 13"/>
          <p:cNvSpPr txBox="1"/>
          <p:nvPr/>
        </p:nvSpPr>
        <p:spPr>
          <a:xfrm>
            <a:off x="402147" y="2405848"/>
            <a:ext cx="8366489" cy="523220"/>
          </a:xfrm>
          <a:prstGeom prst="rect">
            <a:avLst/>
          </a:prstGeom>
          <a:gradFill>
            <a:gsLst>
              <a:gs pos="0">
                <a:srgbClr val="FFCC99">
                  <a:shade val="30000"/>
                  <a:satMod val="115000"/>
                </a:srgbClr>
              </a:gs>
              <a:gs pos="6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lin ang="16200000" scaled="1"/>
          </a:gradFill>
          <a:ln w="28575"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ru-RU"/>
            </a:defPPr>
            <a:lvl1pPr marL="457200" indent="-457200" algn="just">
              <a:buFont typeface="Wingdings" panose="05000000000000000000" pitchFamily="2" charset="2"/>
              <a:buChar char="Ø"/>
              <a:defRPr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1400" dirty="0">
                <a:solidFill>
                  <a:schemeClr val="bg1"/>
                </a:solidFill>
              </a:rPr>
              <a:t>Начиная с 2021 года организации не будут представлять в налоговые органы декларации </a:t>
            </a:r>
            <a:r>
              <a:rPr lang="ru-RU" sz="1400" b="1" dirty="0">
                <a:solidFill>
                  <a:schemeClr val="bg1"/>
                </a:solidFill>
              </a:rPr>
              <a:t>по земельному и транспортному налогам</a:t>
            </a:r>
            <a:r>
              <a:rPr lang="ru-RU" sz="1400" dirty="0" smtClean="0">
                <a:solidFill>
                  <a:schemeClr val="bg1"/>
                </a:solidFill>
              </a:rPr>
              <a:t>.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10800000" flipV="1">
            <a:off x="412342" y="3935122"/>
            <a:ext cx="8366489" cy="523220"/>
          </a:xfrm>
          <a:prstGeom prst="rect">
            <a:avLst/>
          </a:prstGeom>
          <a:gradFill flip="none" rotWithShape="1">
            <a:gsLst>
              <a:gs pos="0">
                <a:srgbClr val="FFCC99">
                  <a:shade val="30000"/>
                  <a:satMod val="115000"/>
                </a:srgbClr>
              </a:gs>
              <a:gs pos="6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lin ang="16200000" scaled="1"/>
            <a:tileRect/>
          </a:gradFill>
          <a:ln w="28575"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ru-RU"/>
            </a:defPPr>
            <a:lvl1pPr marL="457200" indent="-457200" algn="just">
              <a:buFont typeface="Wingdings" panose="05000000000000000000" pitchFamily="2" charset="2"/>
              <a:buChar char="Ø"/>
              <a:defRPr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1400" dirty="0">
                <a:solidFill>
                  <a:schemeClr val="bg1"/>
                </a:solidFill>
              </a:rPr>
              <a:t>С 1 января 2020 года норматив зачисления в местный бюджет </a:t>
            </a:r>
            <a:r>
              <a:rPr lang="ru-RU" sz="1400" b="1" dirty="0">
                <a:solidFill>
                  <a:schemeClr val="bg1"/>
                </a:solidFill>
              </a:rPr>
              <a:t>платы за негативное воздействие на окружающую среду</a:t>
            </a:r>
            <a:r>
              <a:rPr lang="ru-RU" sz="1400" dirty="0">
                <a:solidFill>
                  <a:schemeClr val="bg1"/>
                </a:solidFill>
              </a:rPr>
              <a:t> будет составлять 60 </a:t>
            </a:r>
            <a:r>
              <a:rPr lang="ru-RU" sz="1400" dirty="0" smtClean="0">
                <a:solidFill>
                  <a:schemeClr val="bg1"/>
                </a:solidFill>
              </a:rPr>
              <a:t>%.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10800000" flipV="1">
            <a:off x="416723" y="4719051"/>
            <a:ext cx="8387667" cy="73866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5000"/>
                  <a:lumMod val="110000"/>
                </a:schemeClr>
              </a:gs>
              <a:gs pos="88000">
                <a:schemeClr val="accent1">
                  <a:tint val="90000"/>
                </a:schemeClr>
              </a:gs>
            </a:gsLst>
            <a:lin ang="5400000" scaled="0"/>
            <a:tileRect/>
          </a:gra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457200" indent="-457200" algn="just">
              <a:buFont typeface="Wingdings" panose="05000000000000000000" pitchFamily="2" charset="2"/>
              <a:buChar char="Ø"/>
              <a:defRPr>
                <a:solidFill>
                  <a:schemeClr val="bg1"/>
                </a:solidFill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1400" dirty="0"/>
              <a:t>С 1 января 2020 года изменяется порядок зачисления </a:t>
            </a:r>
            <a:r>
              <a:rPr lang="ru-RU" sz="1400" b="1" dirty="0"/>
              <a:t>штрафов</a:t>
            </a:r>
            <a:r>
              <a:rPr lang="ru-RU" sz="1400" dirty="0"/>
              <a:t> во все уровни бюджета в соответствии с поправками, внесенными в статью 46 Бюджетного кодекса РФ</a:t>
            </a:r>
            <a:r>
              <a:rPr lang="ru-RU" sz="1400" dirty="0" smtClean="0"/>
              <a:t>.</a:t>
            </a:r>
            <a:endParaRPr lang="ru-RU" sz="1350" dirty="0"/>
          </a:p>
        </p:txBody>
      </p:sp>
      <p:sp>
        <p:nvSpPr>
          <p:cNvPr id="28" name="TextBox 27"/>
          <p:cNvSpPr txBox="1"/>
          <p:nvPr/>
        </p:nvSpPr>
        <p:spPr>
          <a:xfrm rot="10800000" flipV="1">
            <a:off x="412341" y="3159712"/>
            <a:ext cx="8366489" cy="507831"/>
          </a:xfrm>
          <a:prstGeom prst="rect">
            <a:avLst/>
          </a:prstGeom>
          <a:gradFill>
            <a:gsLst>
              <a:gs pos="0">
                <a:schemeClr val="accent1">
                  <a:tint val="65000"/>
                  <a:lumMod val="110000"/>
                </a:schemeClr>
              </a:gs>
              <a:gs pos="91000">
                <a:schemeClr val="accent1">
                  <a:tint val="90000"/>
                </a:schemeClr>
              </a:gs>
            </a:gsLst>
          </a:gra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457200" indent="-457200" algn="just">
              <a:buFont typeface="Wingdings" panose="05000000000000000000" pitchFamily="2" charset="2"/>
              <a:buChar char="Ø"/>
              <a:defRPr sz="1350"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dirty="0"/>
              <a:t>С 1 января 2020 года будут применяться </a:t>
            </a:r>
            <a:r>
              <a:rPr lang="ru-RU" b="1" dirty="0"/>
              <a:t>результаты</a:t>
            </a:r>
            <a:r>
              <a:rPr lang="ru-RU" dirty="0"/>
              <a:t> </a:t>
            </a:r>
            <a:r>
              <a:rPr lang="ru-RU" b="1" dirty="0"/>
              <a:t>переоценки кадастровой стоимости земель промышленности</a:t>
            </a:r>
            <a:r>
              <a:rPr lang="ru-RU" dirty="0"/>
              <a:t> на территории области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 rot="10800000" flipV="1">
            <a:off x="428746" y="5718425"/>
            <a:ext cx="8387667" cy="715581"/>
          </a:xfrm>
          <a:prstGeom prst="rect">
            <a:avLst/>
          </a:prstGeom>
          <a:gradFill flip="none" rotWithShape="1">
            <a:gsLst>
              <a:gs pos="0">
                <a:srgbClr val="FFCC99">
                  <a:shade val="30000"/>
                  <a:satMod val="115000"/>
                </a:srgbClr>
              </a:gs>
              <a:gs pos="6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lin ang="16200000" scaled="1"/>
            <a:tileRect/>
          </a:gradFill>
          <a:ln w="28575"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ru-RU"/>
            </a:defPPr>
            <a:lvl1pPr marL="457200" indent="-457200">
              <a:buFont typeface="Wingdings" panose="05000000000000000000" pitchFamily="2" charset="2"/>
              <a:buChar char="Ø"/>
              <a:defRPr sz="1350">
                <a:solidFill>
                  <a:schemeClr val="bg1"/>
                </a:solidFill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dirty="0"/>
              <a:t>С 1 января 2021 года отменяется система налогообложения в виде </a:t>
            </a:r>
            <a:r>
              <a:rPr lang="ru-RU" b="1" dirty="0"/>
              <a:t>единого налога на вмененный доход для отдельных видов деятельности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216382" y="-96717"/>
            <a:ext cx="762000" cy="365125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50534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4" y="609981"/>
            <a:ext cx="8978382" cy="179477"/>
          </a:xfrm>
          <a:noFill/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  <a:t>В части имущественных налогов, уплачиваемых физическими лицами: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290" y="5157192"/>
            <a:ext cx="8065513" cy="518965"/>
          </a:xfrm>
        </p:spPr>
        <p:txBody>
          <a:bodyPr/>
          <a:lstStyle/>
          <a:p>
            <a:endParaRPr lang="ru-RU" dirty="0" smtClean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ru-RU" sz="1350" dirty="0">
              <a:solidFill>
                <a:schemeClr val="tx1"/>
              </a:solidFill>
              <a:latin typeface="Bookman Old Style" panose="02050604050505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8537" y="929318"/>
            <a:ext cx="8373266" cy="1754326"/>
          </a:xfrm>
          <a:prstGeom prst="rect">
            <a:avLst/>
          </a:prstGeom>
          <a:gradFill flip="none" rotWithShape="1">
            <a:gsLst>
              <a:gs pos="0">
                <a:srgbClr val="FFCC99">
                  <a:shade val="30000"/>
                  <a:satMod val="115000"/>
                </a:srgbClr>
              </a:gs>
              <a:gs pos="6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lin ang="16200000" scaled="1"/>
            <a:tileRect/>
          </a:gradFill>
          <a:ln w="28575"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ru-RU"/>
            </a:defPPr>
            <a:lvl1pPr marL="457200" indent="-457200" algn="just">
              <a:buFont typeface="Wingdings" panose="05000000000000000000" pitchFamily="2" charset="2"/>
              <a:buChar char="Ø"/>
              <a:defRPr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ru-RU" sz="2000" dirty="0">
                <a:solidFill>
                  <a:schemeClr val="bg1"/>
                </a:solidFill>
              </a:rPr>
              <a:t>Установлен коэффициент, ограничивающий ежегодное увеличение суммы </a:t>
            </a:r>
            <a:r>
              <a:rPr lang="ru-RU" sz="2000" b="1" dirty="0">
                <a:solidFill>
                  <a:schemeClr val="bg1"/>
                </a:solidFill>
              </a:rPr>
              <a:t>земельного налога</a:t>
            </a:r>
            <a:r>
              <a:rPr lang="ru-RU" sz="2000" dirty="0">
                <a:solidFill>
                  <a:schemeClr val="bg1"/>
                </a:solidFill>
              </a:rPr>
              <a:t> для физических лиц – не более чем на 10 % по сравнению с предыдущим годом.</a:t>
            </a:r>
          </a:p>
          <a:p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60523" y="863487"/>
            <a:ext cx="71510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5314" y="2841893"/>
            <a:ext cx="8366489" cy="3754874"/>
          </a:xfrm>
          <a:prstGeom prst="rect">
            <a:avLst/>
          </a:prstGeom>
          <a:gradFill>
            <a:gsLst>
              <a:gs pos="0">
                <a:schemeClr val="accent1">
                  <a:tint val="65000"/>
                  <a:lumMod val="110000"/>
                </a:schemeClr>
              </a:gs>
              <a:gs pos="91000">
                <a:schemeClr val="accent1">
                  <a:tint val="90000"/>
                </a:schemeClr>
              </a:gs>
            </a:gsLst>
          </a:gra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457200" indent="-457200" algn="just">
              <a:buFont typeface="Wingdings" panose="05000000000000000000" pitchFamily="2" charset="2"/>
              <a:buChar char="Ø"/>
              <a:defRPr>
                <a:solidFill>
                  <a:schemeClr val="bg1"/>
                </a:solidFill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z="2000" dirty="0"/>
              <a:t>Для многодетных семей исчисление имущественных налогов осуществляется с учетом новых льгот:</a:t>
            </a:r>
          </a:p>
          <a:p>
            <a:pPr marL="0" indent="0">
              <a:buNone/>
            </a:pPr>
            <a:r>
              <a:rPr lang="ru-RU" sz="2000" dirty="0"/>
              <a:t>- </a:t>
            </a:r>
            <a:r>
              <a:rPr lang="en-US" sz="2000" dirty="0" smtClean="0"/>
              <a:t>   </a:t>
            </a:r>
            <a:r>
              <a:rPr lang="ru-RU" sz="2000" b="1" dirty="0" smtClean="0"/>
              <a:t>по </a:t>
            </a:r>
            <a:r>
              <a:rPr lang="ru-RU" sz="2000" b="1" dirty="0"/>
              <a:t>земельному налогу</a:t>
            </a:r>
            <a:r>
              <a:rPr lang="ru-RU" sz="2000" dirty="0"/>
              <a:t> база уменьшается на стоимость 6 соток одного земельного участка;</a:t>
            </a:r>
          </a:p>
          <a:p>
            <a:pPr>
              <a:buFontTx/>
              <a:buChar char="-"/>
            </a:pPr>
            <a:r>
              <a:rPr lang="ru-RU" sz="2000" b="1" dirty="0" smtClean="0"/>
              <a:t>по </a:t>
            </a:r>
            <a:r>
              <a:rPr lang="ru-RU" sz="2000" b="1" dirty="0"/>
              <a:t>налогу на имущество физических лиц </a:t>
            </a:r>
            <a:r>
              <a:rPr lang="ru-RU" sz="2000" dirty="0"/>
              <a:t>в расчете на каждого несовершеннолетнего ребенка база уменьшается на величину кадастровой стоимости</a:t>
            </a:r>
            <a:r>
              <a:rPr lang="ru-RU" sz="2000" dirty="0" smtClean="0"/>
              <a:t>:</a:t>
            </a:r>
            <a:endParaRPr lang="en-US" sz="2000" dirty="0"/>
          </a:p>
          <a:p>
            <a:pPr marL="0" indent="0">
              <a:buNone/>
            </a:pPr>
            <a:r>
              <a:rPr lang="ru-RU" sz="2000" dirty="0" smtClean="0"/>
              <a:t> </a:t>
            </a:r>
            <a:r>
              <a:rPr lang="ru-RU" sz="2000" dirty="0"/>
              <a:t>5 квадратных метров общей площади квартиры, площади части квартиры, комнаты</a:t>
            </a:r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ru-RU" sz="2000" dirty="0" smtClean="0"/>
              <a:t>7 </a:t>
            </a:r>
            <a:r>
              <a:rPr lang="ru-RU" sz="2000" dirty="0"/>
              <a:t>квадратных метров общей площади жилого дома, части жилого дома.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216382" y="-96717"/>
            <a:ext cx="762000" cy="365125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2331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538" y="684010"/>
            <a:ext cx="8978382" cy="179477"/>
          </a:xfrm>
          <a:noFill/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1800" dirty="0"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  <a:t>Влияние изменения бюджетного и налогового законодательства </a:t>
            </a:r>
            <a:br>
              <a:rPr lang="ru-RU" sz="1800" dirty="0"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</a:br>
            <a:r>
              <a:rPr lang="ru-RU" sz="1800" dirty="0"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  <a:t>на объем доходов бюджета </a:t>
            </a:r>
            <a:r>
              <a:rPr lang="ru-RU" sz="1800" dirty="0" err="1"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  <a:t>Старооскольского</a:t>
            </a:r>
            <a:r>
              <a:rPr lang="ru-RU" sz="1800" dirty="0"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  <a:t> городского округа</a:t>
            </a:r>
            <a:r>
              <a:rPr lang="ru-RU" sz="1800" dirty="0">
                <a:solidFill>
                  <a:schemeClr val="bg1"/>
                </a:solidFill>
                <a:effectLst/>
              </a:rPr>
              <a:t/>
            </a:r>
            <a:br>
              <a:rPr lang="ru-RU" sz="1800" dirty="0">
                <a:solidFill>
                  <a:schemeClr val="bg1"/>
                </a:solidFill>
                <a:effectLst/>
              </a:rPr>
            </a:br>
            <a:r>
              <a:rPr lang="ru-RU" sz="1800" dirty="0">
                <a:solidFill>
                  <a:schemeClr val="bg1"/>
                </a:solidFill>
                <a:effectLst/>
              </a:rPr>
              <a:t>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460523" y="863487"/>
            <a:ext cx="71510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2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216382" y="-96717"/>
            <a:ext cx="762000" cy="36512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4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966127"/>
              </p:ext>
            </p:extLst>
          </p:nvPr>
        </p:nvGraphicFramePr>
        <p:xfrm>
          <a:off x="144835" y="863487"/>
          <a:ext cx="8798870" cy="5853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7827"/>
                <a:gridCol w="2545137"/>
                <a:gridCol w="4545906"/>
              </a:tblGrid>
              <a:tr h="11674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</a:rPr>
                        <a:t>Период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00" marR="599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15000">
                          <a:schemeClr val="bg2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</a:scheme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</a:rPr>
                        <a:t>Объем                   увеличения доходов (+), выпадающих доходов (-), (млн. рублей)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00" marR="599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15000">
                          <a:schemeClr val="bg2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</a:scheme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</a:rPr>
                        <a:t>Изменения законодательства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00" marR="599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15000">
                          <a:schemeClr val="bg2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</a:schemeClr>
                        </a:gs>
                      </a:gsLst>
                      <a:lin ang="16200000" scaled="1"/>
                    </a:gradFill>
                  </a:tcPr>
                </a:tc>
              </a:tr>
              <a:tr h="19769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2019 год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00" marR="599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15000">
                          <a:schemeClr val="bg2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</a:scheme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-37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00" marR="599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15000">
                          <a:schemeClr val="bg2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</a:scheme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Tx/>
                        <a:buNone/>
                      </a:pPr>
                      <a:r>
                        <a:rPr lang="en-US" sz="1600" dirty="0" smtClean="0">
                          <a:effectLst/>
                        </a:rPr>
                        <a:t>- </a:t>
                      </a:r>
                      <a:r>
                        <a:rPr lang="ru-RU" sz="1600" dirty="0" smtClean="0">
                          <a:effectLst/>
                        </a:rPr>
                        <a:t>Коэффициент </a:t>
                      </a:r>
                      <a:r>
                        <a:rPr lang="ru-RU" sz="1600" dirty="0">
                          <a:effectLst/>
                        </a:rPr>
                        <a:t>ограничения увеличения суммы налога на имущество физических лиц – не более 10 %. </a:t>
                      </a:r>
                      <a:r>
                        <a:rPr lang="en-US" sz="1600" dirty="0" smtClean="0">
                          <a:effectLst/>
                        </a:rPr>
                        <a:t>                                                                                        </a:t>
                      </a:r>
                      <a:r>
                        <a:rPr lang="ru-RU" sz="1600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- Изменение кадастровой оценки земель сельскохозяйственного назначения.                                     - Передача на областной уровень госпошлины при подаче заявлений через МФЦ.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00" marR="599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15000">
                          <a:schemeClr val="bg2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</a:schemeClr>
                        </a:gs>
                      </a:gsLst>
                      <a:lin ang="16200000" scaled="1"/>
                    </a:gradFill>
                  </a:tcPr>
                </a:tc>
              </a:tr>
              <a:tr h="19153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2020 год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00" marR="599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15000">
                          <a:schemeClr val="bg2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</a:scheme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+11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00" marR="599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15000">
                          <a:schemeClr val="bg2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</a:scheme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- Изменение кадастровой оценки земель промышленности.                                                                    - Передача 5 % федерального норматива зачисления платы за негативное воздействие на окружающую среду на местный уровень.                                                                - Изменение порядка зачисления штрафов во все уровни бюджета.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00" marR="599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15000">
                          <a:schemeClr val="bg2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</a:schemeClr>
                        </a:gs>
                      </a:gsLst>
                      <a:lin ang="16200000" scaled="1"/>
                    </a:gradFill>
                  </a:tcPr>
                </a:tc>
              </a:tr>
              <a:tr h="7461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2021 год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00" marR="599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15000">
                          <a:schemeClr val="bg2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</a:scheme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-158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00" marR="599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15000">
                          <a:schemeClr val="bg2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</a:scheme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- Отмена системы налогообложения в виде ЕНВД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00" marR="599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15000">
                          <a:schemeClr val="bg2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</a:schemeClr>
                        </a:gs>
                      </a:gsLst>
                      <a:lin ang="16200000" scaled="1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325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chemeClr val="accent1">
                <a:lumMod val="40000"/>
                <a:lumOff val="60000"/>
              </a:schemeClr>
            </a:gs>
            <a:gs pos="43000">
              <a:schemeClr val="accent3"/>
            </a:gs>
            <a:gs pos="83000">
              <a:schemeClr val="accent3">
                <a:lumMod val="60000"/>
                <a:lumOff val="4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1778</TotalTime>
  <Words>441</Words>
  <Application>Microsoft Office PowerPoint</Application>
  <PresentationFormat>Экран (4:3)</PresentationFormat>
  <Paragraphs>52</Paragraphs>
  <Slides>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7" baseType="lpstr">
      <vt:lpstr>Arial</vt:lpstr>
      <vt:lpstr>Book Antiqua</vt:lpstr>
      <vt:lpstr>Bookman Old Style</vt:lpstr>
      <vt:lpstr>Calibri</vt:lpstr>
      <vt:lpstr>Lucida Sans</vt:lpstr>
      <vt:lpstr>Tahoma</vt:lpstr>
      <vt:lpstr>Times New Roman</vt:lpstr>
      <vt:lpstr>Wingdings</vt:lpstr>
      <vt:lpstr>Wingdings 2</vt:lpstr>
      <vt:lpstr>Wingdings 3</vt:lpstr>
      <vt:lpstr>Апекс</vt:lpstr>
      <vt:lpstr>     Основные подходы к формированию бюджета Старооскольского городского округа на 2020 год и на плановый период 2021 и 2022 годов</vt:lpstr>
      <vt:lpstr>Основные подходы по прогнозу доходов на 2020 - 2022 годы</vt:lpstr>
      <vt:lpstr>Принятые и предполагаемые новации в части доходов бюджета на 2020-2022 годы </vt:lpstr>
      <vt:lpstr>В части имущественных налогов, уплачиваемых физическими лицами:</vt:lpstr>
      <vt:lpstr>Влияние изменения бюджетного и налогового законодательства  на объем доходов бюджета Старооскольского городского округа  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Скрыпова Ирина</dc:creator>
  <cp:lastModifiedBy>Махонин Сергей Александрович</cp:lastModifiedBy>
  <cp:revision>71</cp:revision>
  <cp:lastPrinted>2019-08-28T06:14:20Z</cp:lastPrinted>
  <dcterms:created xsi:type="dcterms:W3CDTF">2018-08-23T13:19:29Z</dcterms:created>
  <dcterms:modified xsi:type="dcterms:W3CDTF">2019-08-28T07:27:12Z</dcterms:modified>
</cp:coreProperties>
</file>