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10"/>
  </p:notesMasterIdLst>
  <p:sldIdLst>
    <p:sldId id="256" r:id="rId2"/>
    <p:sldId id="266" r:id="rId3"/>
    <p:sldId id="257" r:id="rId4"/>
    <p:sldId id="258" r:id="rId5"/>
    <p:sldId id="259" r:id="rId6"/>
    <p:sldId id="262" r:id="rId7"/>
    <p:sldId id="264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#1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#3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#4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#5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#6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#7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#8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#9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816950D-FB2E-4D5D-B309-40778FAFCF53}" type="doc">
      <dgm:prSet loTypeId="urn:microsoft.com/office/officeart/2005/8/layout/vList2" loCatId="list" qsTypeId="urn:microsoft.com/office/officeart/2005/8/quickstyle/simple1#1" qsCatId="simple" csTypeId="urn:microsoft.com/office/officeart/2005/8/colors/accent1_2#1" csCatId="accent1" phldr="1"/>
      <dgm:spPr/>
      <dgm:t>
        <a:bodyPr/>
        <a:lstStyle/>
        <a:p>
          <a:endParaRPr lang="ru-RU"/>
        </a:p>
      </dgm:t>
    </dgm:pt>
    <dgm:pt modelId="{B9756192-4C30-4F3C-8917-6A53F6BDCE19}">
      <dgm:prSet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solidFill>
          <a:schemeClr val="bg2">
            <a:lumMod val="90000"/>
          </a:schemeClr>
        </a:solidFill>
      </dgm:spPr>
      <dgm:t>
        <a:bodyPr/>
        <a:lstStyle/>
        <a:p>
          <a:pPr algn="ctr" rtl="0">
            <a:lnSpc>
              <a:spcPct val="100000"/>
            </a:lnSpc>
            <a:spcAft>
              <a:spcPts val="0"/>
            </a:spcAft>
          </a:pPr>
          <a:r>
            <a:rPr lang="ru-RU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Общие подходы к формированию предельных </a:t>
          </a:r>
        </a:p>
        <a:p>
          <a:pPr algn="ctr" rtl="0">
            <a:lnSpc>
              <a:spcPct val="100000"/>
            </a:lnSpc>
            <a:spcAft>
              <a:spcPts val="0"/>
            </a:spcAft>
          </a:pPr>
          <a:r>
            <a:rPr lang="ru-RU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объемов бюджетных ассигнований</a:t>
          </a:r>
        </a:p>
        <a:p>
          <a:pPr algn="ctr" rtl="0">
            <a:lnSpc>
              <a:spcPct val="100000"/>
            </a:lnSpc>
            <a:spcAft>
              <a:spcPts val="0"/>
            </a:spcAft>
          </a:pPr>
          <a:r>
            <a:rPr lang="ru-RU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на 2020 - 2022 годы</a:t>
          </a:r>
          <a:endParaRPr lang="ru-RU" sz="24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6E48A6A0-3C6C-4282-9041-34A2C04727B3}" type="parTrans" cxnId="{F3C58A42-B9E9-40C3-898E-467906DB315A}">
      <dgm:prSet/>
      <dgm:spPr/>
      <dgm:t>
        <a:bodyPr/>
        <a:lstStyle/>
        <a:p>
          <a:endParaRPr lang="ru-RU"/>
        </a:p>
      </dgm:t>
    </dgm:pt>
    <dgm:pt modelId="{FDDAD3DD-CDDD-46C5-8DCA-1543249AA832}" type="sibTrans" cxnId="{F3C58A42-B9E9-40C3-898E-467906DB315A}">
      <dgm:prSet/>
      <dgm:spPr/>
      <dgm:t>
        <a:bodyPr/>
        <a:lstStyle/>
        <a:p>
          <a:endParaRPr lang="ru-RU"/>
        </a:p>
      </dgm:t>
    </dgm:pt>
    <dgm:pt modelId="{5D7986CD-EBC1-49D6-BBF1-81CE5D409BAF}" type="pres">
      <dgm:prSet presAssocID="{E816950D-FB2E-4D5D-B309-40778FAFCF5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7A12DC9-5DC3-4E04-8FA2-EF089B84533E}" type="pres">
      <dgm:prSet presAssocID="{B9756192-4C30-4F3C-8917-6A53F6BDCE19}" presName="parentText" presStyleLbl="node1" presStyleIdx="0" presStyleCnt="1" custLinFactNeighborX="-250" custLinFactNeighborY="-3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3863A78-7260-4172-8F81-CCD83F89B139}" type="presOf" srcId="{E816950D-FB2E-4D5D-B309-40778FAFCF53}" destId="{5D7986CD-EBC1-49D6-BBF1-81CE5D409BAF}" srcOrd="0" destOrd="0" presId="urn:microsoft.com/office/officeart/2005/8/layout/vList2"/>
    <dgm:cxn modelId="{F3C58A42-B9E9-40C3-898E-467906DB315A}" srcId="{E816950D-FB2E-4D5D-B309-40778FAFCF53}" destId="{B9756192-4C30-4F3C-8917-6A53F6BDCE19}" srcOrd="0" destOrd="0" parTransId="{6E48A6A0-3C6C-4282-9041-34A2C04727B3}" sibTransId="{FDDAD3DD-CDDD-46C5-8DCA-1543249AA832}"/>
    <dgm:cxn modelId="{A7B30AFB-6232-475F-9F04-0A6751D5335B}" type="presOf" srcId="{B9756192-4C30-4F3C-8917-6A53F6BDCE19}" destId="{A7A12DC9-5DC3-4E04-8FA2-EF089B84533E}" srcOrd="0" destOrd="0" presId="urn:microsoft.com/office/officeart/2005/8/layout/vList2"/>
    <dgm:cxn modelId="{A8EFE4EA-41C8-4718-92CC-872623F6A540}" type="presParOf" srcId="{5D7986CD-EBC1-49D6-BBF1-81CE5D409BAF}" destId="{A7A12DC9-5DC3-4E04-8FA2-EF089B84533E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6F3EEB12-456E-4987-B604-F1898BBEEC9E}" type="doc">
      <dgm:prSet loTypeId="urn:microsoft.com/office/officeart/2005/8/layout/vList2" loCatId="list" qsTypeId="urn:microsoft.com/office/officeart/2005/8/quickstyle/simple1#11" qsCatId="simple" csTypeId="urn:microsoft.com/office/officeart/2005/8/colors/accent1_2#11" csCatId="accent1" phldr="1"/>
      <dgm:spPr/>
      <dgm:t>
        <a:bodyPr/>
        <a:lstStyle/>
        <a:p>
          <a:endParaRPr lang="ru-RU"/>
        </a:p>
      </dgm:t>
    </dgm:pt>
    <dgm:pt modelId="{78F769D4-3328-4A3C-95F7-F421F5A44900}" type="pres">
      <dgm:prSet presAssocID="{6F3EEB12-456E-4987-B604-F1898BBEEC9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175B374E-3E00-4A66-8892-56753A3F50EE}" type="presOf" srcId="{6F3EEB12-456E-4987-B604-F1898BBEEC9E}" destId="{78F769D4-3328-4A3C-95F7-F421F5A44900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1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C096324-DBC2-4A4F-BDF6-A8AA9C8CAB3B}" type="doc">
      <dgm:prSet loTypeId="urn:microsoft.com/office/officeart/2005/8/layout/vList2" loCatId="list" qsTypeId="urn:microsoft.com/office/officeart/2005/8/quickstyle/simple1#2" qsCatId="simple" csTypeId="urn:microsoft.com/office/officeart/2005/8/colors/accent1_2#2" csCatId="accent1" phldr="1"/>
      <dgm:spPr/>
      <dgm:t>
        <a:bodyPr/>
        <a:lstStyle/>
        <a:p>
          <a:endParaRPr lang="ru-RU"/>
        </a:p>
      </dgm:t>
    </dgm:pt>
    <dgm:pt modelId="{3BAB219B-CCFE-4A3F-A261-D99336E1DB86}">
      <dgm:prSet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solidFill>
          <a:schemeClr val="bg2">
            <a:lumMod val="90000"/>
          </a:schemeClr>
        </a:solidFill>
      </dgm:spPr>
      <dgm:t>
        <a:bodyPr/>
        <a:lstStyle/>
        <a:p>
          <a:pPr algn="ctr" rtl="0"/>
          <a:r>
            <a:rPr lang="ru-RU" sz="1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Остальные расходы</a:t>
          </a:r>
          <a:endParaRPr lang="ru-RU" sz="18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5415DDA2-C544-4045-B04A-2D64FE929A1D}" type="parTrans" cxnId="{FCBF5C2B-15B5-4B33-99C0-B6DF15F55DFB}">
      <dgm:prSet/>
      <dgm:spPr/>
      <dgm:t>
        <a:bodyPr/>
        <a:lstStyle/>
        <a:p>
          <a:endParaRPr lang="ru-RU"/>
        </a:p>
      </dgm:t>
    </dgm:pt>
    <dgm:pt modelId="{8FA15C03-D9F7-42BE-BD00-FE4E708B9862}" type="sibTrans" cxnId="{FCBF5C2B-15B5-4B33-99C0-B6DF15F55DFB}">
      <dgm:prSet/>
      <dgm:spPr/>
      <dgm:t>
        <a:bodyPr/>
        <a:lstStyle/>
        <a:p>
          <a:endParaRPr lang="ru-RU"/>
        </a:p>
      </dgm:t>
    </dgm:pt>
    <dgm:pt modelId="{C61EDF1C-408B-4514-B429-6536DD30C3DB}" type="pres">
      <dgm:prSet presAssocID="{7C096324-DBC2-4A4F-BDF6-A8AA9C8CAB3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C4BB479-ED14-4557-B510-7071343FC9DF}" type="pres">
      <dgm:prSet presAssocID="{3BAB219B-CCFE-4A3F-A261-D99336E1DB86}" presName="parentText" presStyleLbl="node1" presStyleIdx="0" presStyleCnt="1" custScaleY="255614" custLinFactY="-2626" custLinFactNeighborX="0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E8D6DED-5A33-4BB4-9243-22703BA113E1}" type="presOf" srcId="{7C096324-DBC2-4A4F-BDF6-A8AA9C8CAB3B}" destId="{C61EDF1C-408B-4514-B429-6536DD30C3DB}" srcOrd="0" destOrd="0" presId="urn:microsoft.com/office/officeart/2005/8/layout/vList2"/>
    <dgm:cxn modelId="{FCBF5C2B-15B5-4B33-99C0-B6DF15F55DFB}" srcId="{7C096324-DBC2-4A4F-BDF6-A8AA9C8CAB3B}" destId="{3BAB219B-CCFE-4A3F-A261-D99336E1DB86}" srcOrd="0" destOrd="0" parTransId="{5415DDA2-C544-4045-B04A-2D64FE929A1D}" sibTransId="{8FA15C03-D9F7-42BE-BD00-FE4E708B9862}"/>
    <dgm:cxn modelId="{353A65E7-B817-4610-90B1-4961DF0ED312}" type="presOf" srcId="{3BAB219B-CCFE-4A3F-A261-D99336E1DB86}" destId="{2C4BB479-ED14-4557-B510-7071343FC9DF}" srcOrd="0" destOrd="0" presId="urn:microsoft.com/office/officeart/2005/8/layout/vList2"/>
    <dgm:cxn modelId="{6D57571F-4A98-4499-86EA-AEBE4FD8ADE6}" type="presParOf" srcId="{C61EDF1C-408B-4514-B429-6536DD30C3DB}" destId="{2C4BB479-ED14-4557-B510-7071343FC9DF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584B0B3-7D5B-44B1-BE53-CE20FB6AE29A}" type="doc">
      <dgm:prSet loTypeId="urn:microsoft.com/office/officeart/2005/8/layout/vList2" loCatId="list" qsTypeId="urn:microsoft.com/office/officeart/2005/8/quickstyle/simple1#3" qsCatId="simple" csTypeId="urn:microsoft.com/office/officeart/2005/8/colors/accent1_2#3" csCatId="accent1" phldr="1"/>
      <dgm:spPr/>
      <dgm:t>
        <a:bodyPr/>
        <a:lstStyle/>
        <a:p>
          <a:endParaRPr lang="ru-RU"/>
        </a:p>
      </dgm:t>
    </dgm:pt>
    <dgm:pt modelId="{9557EDEE-6ED5-4500-BFC2-235F427891D2}">
      <dgm:prSet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solidFill>
          <a:schemeClr val="bg2">
            <a:lumMod val="90000"/>
          </a:schemeClr>
        </a:solidFill>
      </dgm:spPr>
      <dgm:t>
        <a:bodyPr/>
        <a:lstStyle/>
        <a:p>
          <a:pPr algn="ctr" rtl="0"/>
          <a:r>
            <a:rPr lang="ru-RU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Фонды оплаты труда</a:t>
          </a:r>
          <a:endParaRPr lang="ru-RU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5D6236D3-C377-45F4-8270-596005D1A089}" type="parTrans" cxnId="{5472E422-B4A6-4CEF-9B5D-DECA033A2CBE}">
      <dgm:prSet/>
      <dgm:spPr/>
      <dgm:t>
        <a:bodyPr/>
        <a:lstStyle/>
        <a:p>
          <a:endParaRPr lang="ru-RU"/>
        </a:p>
      </dgm:t>
    </dgm:pt>
    <dgm:pt modelId="{8EBE1F70-A7E9-444F-A796-8AE73775F503}" type="sibTrans" cxnId="{5472E422-B4A6-4CEF-9B5D-DECA033A2CBE}">
      <dgm:prSet/>
      <dgm:spPr/>
      <dgm:t>
        <a:bodyPr/>
        <a:lstStyle/>
        <a:p>
          <a:endParaRPr lang="ru-RU"/>
        </a:p>
      </dgm:t>
    </dgm:pt>
    <dgm:pt modelId="{F67850EC-D74F-4F2B-9BFD-722845B8158D}" type="pres">
      <dgm:prSet presAssocID="{D584B0B3-7D5B-44B1-BE53-CE20FB6AE29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D36F751-DBD2-4BB4-AC88-F3A9B607D0E6}" type="pres">
      <dgm:prSet presAssocID="{9557EDEE-6ED5-4500-BFC2-235F427891D2}" presName="parentText" presStyleLbl="node1" presStyleIdx="0" presStyleCnt="1" custLinFactNeighborX="1406" custLinFactNeighborY="-2189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472E422-B4A6-4CEF-9B5D-DECA033A2CBE}" srcId="{D584B0B3-7D5B-44B1-BE53-CE20FB6AE29A}" destId="{9557EDEE-6ED5-4500-BFC2-235F427891D2}" srcOrd="0" destOrd="0" parTransId="{5D6236D3-C377-45F4-8270-596005D1A089}" sibTransId="{8EBE1F70-A7E9-444F-A796-8AE73775F503}"/>
    <dgm:cxn modelId="{CF66F0D1-F068-4006-BD38-BEE026AE94DE}" type="presOf" srcId="{9557EDEE-6ED5-4500-BFC2-235F427891D2}" destId="{AD36F751-DBD2-4BB4-AC88-F3A9B607D0E6}" srcOrd="0" destOrd="0" presId="urn:microsoft.com/office/officeart/2005/8/layout/vList2"/>
    <dgm:cxn modelId="{262124F1-5F24-4EE1-8F76-0C06BC8FCB42}" type="presOf" srcId="{D584B0B3-7D5B-44B1-BE53-CE20FB6AE29A}" destId="{F67850EC-D74F-4F2B-9BFD-722845B8158D}" srcOrd="0" destOrd="0" presId="urn:microsoft.com/office/officeart/2005/8/layout/vList2"/>
    <dgm:cxn modelId="{78767607-3144-4D4D-A12E-F7D126EEE1D1}" type="presParOf" srcId="{F67850EC-D74F-4F2B-9BFD-722845B8158D}" destId="{AD36F751-DBD2-4BB4-AC88-F3A9B607D0E6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CEA7895-8FDF-4FAB-BB06-C70329D17137}" type="doc">
      <dgm:prSet loTypeId="urn:microsoft.com/office/officeart/2005/8/layout/vList2" loCatId="list" qsTypeId="urn:microsoft.com/office/officeart/2005/8/quickstyle/simple1#4" qsCatId="simple" csTypeId="urn:microsoft.com/office/officeart/2005/8/colors/accent1_2#4" csCatId="accent1" phldr="1"/>
      <dgm:spPr/>
      <dgm:t>
        <a:bodyPr/>
        <a:lstStyle/>
        <a:p>
          <a:endParaRPr lang="ru-RU"/>
        </a:p>
      </dgm:t>
    </dgm:pt>
    <dgm:pt modelId="{EDB79F04-BC20-4DDF-953C-D573C4920C53}">
      <dgm:prSet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solidFill>
          <a:schemeClr val="bg2">
            <a:lumMod val="90000"/>
          </a:schemeClr>
        </a:solidFill>
      </dgm:spPr>
      <dgm:t>
        <a:bodyPr/>
        <a:lstStyle/>
        <a:p>
          <a:pPr algn="ctr" rtl="0"/>
          <a:r>
            <a:rPr lang="ru-RU" sz="1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Коммунальные платежи</a:t>
          </a:r>
          <a:endParaRPr lang="ru-RU" sz="18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488DAAC2-2BEF-46D6-B4D9-9435DD7EB6CD}" type="parTrans" cxnId="{105E0D2F-F2DF-406B-92FD-E02322F93080}">
      <dgm:prSet/>
      <dgm:spPr/>
      <dgm:t>
        <a:bodyPr/>
        <a:lstStyle/>
        <a:p>
          <a:endParaRPr lang="ru-RU"/>
        </a:p>
      </dgm:t>
    </dgm:pt>
    <dgm:pt modelId="{F6DD9B84-BD33-40BF-B71C-9DC2F20223F4}" type="sibTrans" cxnId="{105E0D2F-F2DF-406B-92FD-E02322F93080}">
      <dgm:prSet/>
      <dgm:spPr/>
      <dgm:t>
        <a:bodyPr/>
        <a:lstStyle/>
        <a:p>
          <a:endParaRPr lang="ru-RU"/>
        </a:p>
      </dgm:t>
    </dgm:pt>
    <dgm:pt modelId="{3B603D8C-ECF3-4951-AB56-E23F64C9D066}" type="pres">
      <dgm:prSet presAssocID="{3CEA7895-8FDF-4FAB-BB06-C70329D1713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009A3C3-7FF6-41A5-A95E-FB87AD0E1045}" type="pres">
      <dgm:prSet presAssocID="{EDB79F04-BC20-4DDF-953C-D573C4920C53}" presName="parentText" presStyleLbl="node1" presStyleIdx="0" presStyleCnt="1" custScaleY="247489" custLinFactY="-38437" custLinFactNeighborX="0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05E0D2F-F2DF-406B-92FD-E02322F93080}" srcId="{3CEA7895-8FDF-4FAB-BB06-C70329D17137}" destId="{EDB79F04-BC20-4DDF-953C-D573C4920C53}" srcOrd="0" destOrd="0" parTransId="{488DAAC2-2BEF-46D6-B4D9-9435DD7EB6CD}" sibTransId="{F6DD9B84-BD33-40BF-B71C-9DC2F20223F4}"/>
    <dgm:cxn modelId="{1F58FFEF-6F64-41B4-870A-2601E068D207}" type="presOf" srcId="{EDB79F04-BC20-4DDF-953C-D573C4920C53}" destId="{E009A3C3-7FF6-41A5-A95E-FB87AD0E1045}" srcOrd="0" destOrd="0" presId="urn:microsoft.com/office/officeart/2005/8/layout/vList2"/>
    <dgm:cxn modelId="{EC346C3A-5DB3-4102-B104-722944355F71}" type="presOf" srcId="{3CEA7895-8FDF-4FAB-BB06-C70329D17137}" destId="{3B603D8C-ECF3-4951-AB56-E23F64C9D066}" srcOrd="0" destOrd="0" presId="urn:microsoft.com/office/officeart/2005/8/layout/vList2"/>
    <dgm:cxn modelId="{3F3B4010-0586-4D01-B667-4F8090AFC3A3}" type="presParOf" srcId="{3B603D8C-ECF3-4951-AB56-E23F64C9D066}" destId="{E009A3C3-7FF6-41A5-A95E-FB87AD0E104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5FD90F0-FB10-4FE2-8249-F0FD0EE09617}" type="doc">
      <dgm:prSet loTypeId="urn:microsoft.com/office/officeart/2005/8/layout/vList2" loCatId="list" qsTypeId="urn:microsoft.com/office/officeart/2005/8/quickstyle/simple1#5" qsCatId="simple" csTypeId="urn:microsoft.com/office/officeart/2005/8/colors/accent1_2#5" csCatId="accent1" phldr="1"/>
      <dgm:spPr/>
      <dgm:t>
        <a:bodyPr/>
        <a:lstStyle/>
        <a:p>
          <a:endParaRPr lang="ru-RU"/>
        </a:p>
      </dgm:t>
    </dgm:pt>
    <dgm:pt modelId="{F0E68988-2DFA-4699-9D06-6E5B40A24DC3}">
      <dgm:prSet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solidFill>
          <a:schemeClr val="bg2">
            <a:lumMod val="90000"/>
          </a:schemeClr>
        </a:solidFill>
      </dgm:spPr>
      <dgm:t>
        <a:bodyPr/>
        <a:lstStyle/>
        <a:p>
          <a:pPr algn="ctr" rtl="0"/>
          <a:r>
            <a:rPr lang="ru-RU" sz="1100" b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Индексация фонда оплаты труда прочих категорий работников муниципальных  учреждений, не попавших под Указы Президента РФ от  07.05.2012 г., </a:t>
          </a:r>
        </a:p>
        <a:p>
          <a:pPr algn="ctr" rtl="0"/>
          <a:r>
            <a:rPr lang="ru-RU" sz="1100" b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 1.10.2020 г. на 3,8%,</a:t>
          </a:r>
        </a:p>
        <a:p>
          <a:pPr algn="ctr" rtl="0"/>
          <a:r>
            <a:rPr lang="ru-RU" sz="1100" b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с 1.10.2021 г. на 4,0%,</a:t>
          </a:r>
        </a:p>
        <a:p>
          <a:pPr algn="ctr" rtl="0"/>
          <a:r>
            <a:rPr lang="ru-RU" sz="1100" b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с 1.10.2022 г. на 4,0</a:t>
          </a:r>
          <a:r>
            <a:rPr lang="ru-RU" sz="11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% </a:t>
          </a:r>
          <a:endParaRPr lang="ru-RU" sz="11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83BEB7BB-AC25-4E6A-B958-CFE6E9C0319A}" type="parTrans" cxnId="{BC7756D2-43C6-46C3-A8B1-74ACA9CA5A08}">
      <dgm:prSet/>
      <dgm:spPr/>
      <dgm:t>
        <a:bodyPr/>
        <a:lstStyle/>
        <a:p>
          <a:endParaRPr lang="ru-RU"/>
        </a:p>
      </dgm:t>
    </dgm:pt>
    <dgm:pt modelId="{BD7A3C89-0440-4A5E-A6F6-42A095B3AD10}" type="sibTrans" cxnId="{BC7756D2-43C6-46C3-A8B1-74ACA9CA5A08}">
      <dgm:prSet/>
      <dgm:spPr/>
      <dgm:t>
        <a:bodyPr/>
        <a:lstStyle/>
        <a:p>
          <a:endParaRPr lang="ru-RU"/>
        </a:p>
      </dgm:t>
    </dgm:pt>
    <dgm:pt modelId="{F8CC715A-29AB-407B-9355-CE807ECD92DF}" type="pres">
      <dgm:prSet presAssocID="{F5FD90F0-FB10-4FE2-8249-F0FD0EE0961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66FC403-7454-44D0-A5AA-A3342DE849BA}" type="pres">
      <dgm:prSet presAssocID="{F0E68988-2DFA-4699-9D06-6E5B40A24DC3}" presName="parentText" presStyleLbl="node1" presStyleIdx="0" presStyleCnt="1" custScaleY="414358" custLinFactNeighborX="-53" custLinFactNeighborY="-3292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C7756D2-43C6-46C3-A8B1-74ACA9CA5A08}" srcId="{F5FD90F0-FB10-4FE2-8249-F0FD0EE09617}" destId="{F0E68988-2DFA-4699-9D06-6E5B40A24DC3}" srcOrd="0" destOrd="0" parTransId="{83BEB7BB-AC25-4E6A-B958-CFE6E9C0319A}" sibTransId="{BD7A3C89-0440-4A5E-A6F6-42A095B3AD10}"/>
    <dgm:cxn modelId="{00731C37-5701-4111-94E1-DEABEA78C117}" type="presOf" srcId="{F0E68988-2DFA-4699-9D06-6E5B40A24DC3}" destId="{866FC403-7454-44D0-A5AA-A3342DE849BA}" srcOrd="0" destOrd="0" presId="urn:microsoft.com/office/officeart/2005/8/layout/vList2"/>
    <dgm:cxn modelId="{93A70BA0-99B0-4C21-85FE-E85BABB90762}" type="presOf" srcId="{F5FD90F0-FB10-4FE2-8249-F0FD0EE09617}" destId="{F8CC715A-29AB-407B-9355-CE807ECD92DF}" srcOrd="0" destOrd="0" presId="urn:microsoft.com/office/officeart/2005/8/layout/vList2"/>
    <dgm:cxn modelId="{0F2C6AF0-A2BD-4BA6-855C-94AD4C888984}" type="presParOf" srcId="{F8CC715A-29AB-407B-9355-CE807ECD92DF}" destId="{866FC403-7454-44D0-A5AA-A3342DE849BA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2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5643736A-A394-4A68-A2EC-C92EAE12DD0F}" type="doc">
      <dgm:prSet loTypeId="urn:microsoft.com/office/officeart/2005/8/layout/vList2" loCatId="list" qsTypeId="urn:microsoft.com/office/officeart/2005/8/quickstyle/simple1#6" qsCatId="simple" csTypeId="urn:microsoft.com/office/officeart/2005/8/colors/accent1_2#6" csCatId="accent1" phldr="1"/>
      <dgm:spPr/>
      <dgm:t>
        <a:bodyPr/>
        <a:lstStyle/>
        <a:p>
          <a:endParaRPr lang="ru-RU"/>
        </a:p>
      </dgm:t>
    </dgm:pt>
    <dgm:pt modelId="{F6B87059-6578-4D6C-8B01-27B47672E7D9}" type="pres">
      <dgm:prSet presAssocID="{5643736A-A394-4A68-A2EC-C92EAE12DD0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F3EC2757-6C49-4871-8B7A-D43DD726301D}" type="presOf" srcId="{5643736A-A394-4A68-A2EC-C92EAE12DD0F}" destId="{F6B87059-6578-4D6C-8B01-27B47672E7D9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31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65DA131D-6409-4D5B-A45A-F9B396614B5D}" type="doc">
      <dgm:prSet loTypeId="urn:microsoft.com/office/officeart/2005/8/layout/vList2" loCatId="list" qsTypeId="urn:microsoft.com/office/officeart/2005/8/quickstyle/simple1#7" qsCatId="simple" csTypeId="urn:microsoft.com/office/officeart/2005/8/colors/accent1_2#7" csCatId="accent1" phldr="1"/>
      <dgm:spPr/>
      <dgm:t>
        <a:bodyPr/>
        <a:lstStyle/>
        <a:p>
          <a:endParaRPr lang="ru-RU"/>
        </a:p>
      </dgm:t>
    </dgm:pt>
    <dgm:pt modelId="{0119E6B5-669C-4131-B235-5D88591FD5EA}">
      <dgm:prSet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solidFill>
          <a:schemeClr val="bg2">
            <a:lumMod val="90000"/>
          </a:schemeClr>
        </a:solidFill>
      </dgm:spPr>
      <dgm:t>
        <a:bodyPr/>
        <a:lstStyle/>
        <a:p>
          <a:pPr algn="ctr" rtl="0"/>
          <a:r>
            <a:rPr lang="ru-RU" sz="1400" b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Снижение в сопоставимых условиях объемов потребленных ресурсов в натуральном выражении к уровню предыдущего года </a:t>
          </a:r>
        </a:p>
        <a:p>
          <a:pPr algn="ctr" rtl="0"/>
          <a:endParaRPr lang="ru-RU" sz="1200" b="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E5E34C28-F779-4200-A200-177F700A10E6}" type="parTrans" cxnId="{FADD467F-83B7-46DE-8E8B-57CEF82DC69C}">
      <dgm:prSet/>
      <dgm:spPr/>
      <dgm:t>
        <a:bodyPr/>
        <a:lstStyle/>
        <a:p>
          <a:endParaRPr lang="ru-RU"/>
        </a:p>
      </dgm:t>
    </dgm:pt>
    <dgm:pt modelId="{F21FCBB6-3DAE-4897-BBAA-DAEA76FA7673}" type="sibTrans" cxnId="{FADD467F-83B7-46DE-8E8B-57CEF82DC69C}">
      <dgm:prSet/>
      <dgm:spPr/>
      <dgm:t>
        <a:bodyPr/>
        <a:lstStyle/>
        <a:p>
          <a:endParaRPr lang="ru-RU"/>
        </a:p>
      </dgm:t>
    </dgm:pt>
    <dgm:pt modelId="{534CC20D-1FDC-4520-A492-5D8653D5BBBE}" type="pres">
      <dgm:prSet presAssocID="{65DA131D-6409-4D5B-A45A-F9B396614B5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D49EA03-B1E4-43BB-95E1-3B7CC847C17B}" type="pres">
      <dgm:prSet presAssocID="{0119E6B5-669C-4131-B235-5D88591FD5EA}" presName="parentText" presStyleLbl="node1" presStyleIdx="0" presStyleCnt="1" custScaleY="733409" custLinFactNeighborX="-12" custLinFactNeighborY="351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ADD467F-83B7-46DE-8E8B-57CEF82DC69C}" srcId="{65DA131D-6409-4D5B-A45A-F9B396614B5D}" destId="{0119E6B5-669C-4131-B235-5D88591FD5EA}" srcOrd="0" destOrd="0" parTransId="{E5E34C28-F779-4200-A200-177F700A10E6}" sibTransId="{F21FCBB6-3DAE-4897-BBAA-DAEA76FA7673}"/>
    <dgm:cxn modelId="{DCEE657E-9C9C-4B8D-AAFA-58D5CAB1FA4C}" type="presOf" srcId="{65DA131D-6409-4D5B-A45A-F9B396614B5D}" destId="{534CC20D-1FDC-4520-A492-5D8653D5BBBE}" srcOrd="0" destOrd="0" presId="urn:microsoft.com/office/officeart/2005/8/layout/vList2"/>
    <dgm:cxn modelId="{78F4A0BD-EB2E-4C7C-A255-A0DD1084AB60}" type="presOf" srcId="{0119E6B5-669C-4131-B235-5D88591FD5EA}" destId="{7D49EA03-B1E4-43BB-95E1-3B7CC847C17B}" srcOrd="0" destOrd="0" presId="urn:microsoft.com/office/officeart/2005/8/layout/vList2"/>
    <dgm:cxn modelId="{05155708-358F-4486-B4E3-7E6645F9D4F9}" type="presParOf" srcId="{534CC20D-1FDC-4520-A492-5D8653D5BBBE}" destId="{7D49EA03-B1E4-43BB-95E1-3B7CC847C17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3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13D70755-538F-4C7D-84F9-D202DD025E66}" type="doc">
      <dgm:prSet loTypeId="urn:microsoft.com/office/officeart/2005/8/layout/vList2" loCatId="list" qsTypeId="urn:microsoft.com/office/officeart/2005/8/quickstyle/simple1#8" qsCatId="simple" csTypeId="urn:microsoft.com/office/officeart/2005/8/colors/accent1_2#8" csCatId="accent1" phldr="1"/>
      <dgm:spPr/>
      <dgm:t>
        <a:bodyPr/>
        <a:lstStyle/>
        <a:p>
          <a:endParaRPr lang="ru-RU"/>
        </a:p>
      </dgm:t>
    </dgm:pt>
    <dgm:pt modelId="{3B118EAD-3017-4111-BDAC-017404C1B29B}">
      <dgm:prSet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solidFill>
          <a:schemeClr val="bg2">
            <a:lumMod val="90000"/>
          </a:schemeClr>
        </a:solidFill>
      </dgm:spPr>
      <dgm:t>
        <a:bodyPr/>
        <a:lstStyle/>
        <a:p>
          <a:pPr algn="ctr" rtl="0"/>
          <a:r>
            <a:rPr lang="ru-RU" sz="1200" b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Формирование бюджетных параметров исходя из необходимости безусловного исполнения действующих обязательств, с учетом их оптимизации и повышения эффективности использования финансовых ресурсов</a:t>
          </a:r>
          <a:endParaRPr lang="ru-RU" sz="1200" b="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5E4BB147-C683-478B-ACF9-4A4A404CF23F}" type="parTrans" cxnId="{3E62B370-3BC8-4476-B486-B445CEE49A48}">
      <dgm:prSet/>
      <dgm:spPr/>
      <dgm:t>
        <a:bodyPr/>
        <a:lstStyle/>
        <a:p>
          <a:endParaRPr lang="ru-RU"/>
        </a:p>
      </dgm:t>
    </dgm:pt>
    <dgm:pt modelId="{2F2F4F97-EAAC-48A0-8132-2574E73BA208}" type="sibTrans" cxnId="{3E62B370-3BC8-4476-B486-B445CEE49A48}">
      <dgm:prSet/>
      <dgm:spPr/>
      <dgm:t>
        <a:bodyPr/>
        <a:lstStyle/>
        <a:p>
          <a:endParaRPr lang="ru-RU"/>
        </a:p>
      </dgm:t>
    </dgm:pt>
    <dgm:pt modelId="{AF3726AD-4520-4B24-968E-A18C91A49D1E}" type="pres">
      <dgm:prSet presAssocID="{13D70755-538F-4C7D-84F9-D202DD025E6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26D1A93-BC67-47EE-8B46-A1EC5A72FC2D}" type="pres">
      <dgm:prSet presAssocID="{3B118EAD-3017-4111-BDAC-017404C1B29B}" presName="parentText" presStyleLbl="node1" presStyleIdx="0" presStyleCnt="1" custAng="0" custScaleX="100749" custScaleY="434530" custLinFactY="200000" custLinFactNeighborX="5981" custLinFactNeighborY="23190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E62B370-3BC8-4476-B486-B445CEE49A48}" srcId="{13D70755-538F-4C7D-84F9-D202DD025E66}" destId="{3B118EAD-3017-4111-BDAC-017404C1B29B}" srcOrd="0" destOrd="0" parTransId="{5E4BB147-C683-478B-ACF9-4A4A404CF23F}" sibTransId="{2F2F4F97-EAAC-48A0-8132-2574E73BA208}"/>
    <dgm:cxn modelId="{9D05F4D9-E3AA-4A0A-825E-F2CB3A881D95}" type="presOf" srcId="{13D70755-538F-4C7D-84F9-D202DD025E66}" destId="{AF3726AD-4520-4B24-968E-A18C91A49D1E}" srcOrd="0" destOrd="0" presId="urn:microsoft.com/office/officeart/2005/8/layout/vList2"/>
    <dgm:cxn modelId="{55D50E52-D448-4EA7-8ED8-C9A70FC9A1C4}" type="presOf" srcId="{3B118EAD-3017-4111-BDAC-017404C1B29B}" destId="{626D1A93-BC67-47EE-8B46-A1EC5A72FC2D}" srcOrd="0" destOrd="0" presId="urn:microsoft.com/office/officeart/2005/8/layout/vList2"/>
    <dgm:cxn modelId="{8AA2A8CE-64E9-44FA-80E1-657D365343AE}" type="presParOf" srcId="{AF3726AD-4520-4B24-968E-A18C91A49D1E}" destId="{626D1A93-BC67-47EE-8B46-A1EC5A72FC2D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41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7907DED-6DF9-4736-A972-5CFA3F8AFA52}" type="doc">
      <dgm:prSet loTypeId="urn:microsoft.com/office/officeart/2005/8/layout/vList2" loCatId="list" qsTypeId="urn:microsoft.com/office/officeart/2005/8/quickstyle/simple1#9" qsCatId="simple" csTypeId="urn:microsoft.com/office/officeart/2005/8/colors/accent1_2#9" csCatId="accent1" phldr="1"/>
      <dgm:spPr/>
      <dgm:t>
        <a:bodyPr/>
        <a:lstStyle/>
        <a:p>
          <a:endParaRPr lang="ru-RU"/>
        </a:p>
      </dgm:t>
    </dgm:pt>
    <dgm:pt modelId="{437866B5-AF66-4566-92A1-B93A55D4A675}" type="pres">
      <dgm:prSet presAssocID="{B7907DED-6DF9-4736-A972-5CFA3F8AFA5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24317383-6A35-429B-8E3B-A9922152E49E}" type="presOf" srcId="{B7907DED-6DF9-4736-A972-5CFA3F8AFA52}" destId="{437866B5-AF66-4566-92A1-B93A55D4A67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4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#1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#3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#4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#5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#6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#7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#8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#9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8D14EF-1BDC-4D12-9283-A6AEFF64F7C3}" type="datetimeFigureOut">
              <a:rPr lang="ru-RU" smtClean="0"/>
              <a:pPr/>
              <a:t>28.08.2019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0AE36A-C5CB-47F1-BDC9-8956A3D0B1D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71097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28.08.2019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28.08.2019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28.08.2019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28.08.2019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28.08.2019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28.08.2019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diagramLayout" Target="../diagrams/layout3.xml"/><Relationship Id="rId18" Type="http://schemas.openxmlformats.org/officeDocument/2006/relationships/diagramLayout" Target="../diagrams/layout4.xml"/><Relationship Id="rId26" Type="http://schemas.microsoft.com/office/2007/relationships/diagramDrawing" Target="../diagrams/drawing5.xml"/><Relationship Id="rId39" Type="http://schemas.openxmlformats.org/officeDocument/2006/relationships/diagramQuickStyle" Target="../diagrams/quickStyle8.xml"/><Relationship Id="rId21" Type="http://schemas.microsoft.com/office/2007/relationships/diagramDrawing" Target="../diagrams/drawing4.xml"/><Relationship Id="rId34" Type="http://schemas.openxmlformats.org/officeDocument/2006/relationships/diagramQuickStyle" Target="../diagrams/quickStyle7.xml"/><Relationship Id="rId42" Type="http://schemas.openxmlformats.org/officeDocument/2006/relationships/diagramData" Target="../diagrams/data9.xml"/><Relationship Id="rId47" Type="http://schemas.openxmlformats.org/officeDocument/2006/relationships/diagramData" Target="../diagrams/data10.xml"/><Relationship Id="rId50" Type="http://schemas.openxmlformats.org/officeDocument/2006/relationships/diagramColors" Target="../diagrams/colors10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6" Type="http://schemas.microsoft.com/office/2007/relationships/diagramDrawing" Target="../diagrams/drawing3.xml"/><Relationship Id="rId29" Type="http://schemas.openxmlformats.org/officeDocument/2006/relationships/diagramQuickStyle" Target="../diagrams/quickStyle6.xml"/><Relationship Id="rId11" Type="http://schemas.microsoft.com/office/2007/relationships/diagramDrawing" Target="../diagrams/drawing2.xml"/><Relationship Id="rId24" Type="http://schemas.openxmlformats.org/officeDocument/2006/relationships/diagramQuickStyle" Target="../diagrams/quickStyle5.xml"/><Relationship Id="rId32" Type="http://schemas.openxmlformats.org/officeDocument/2006/relationships/diagramData" Target="../diagrams/data7.xml"/><Relationship Id="rId37" Type="http://schemas.openxmlformats.org/officeDocument/2006/relationships/diagramData" Target="../diagrams/data8.xml"/><Relationship Id="rId40" Type="http://schemas.openxmlformats.org/officeDocument/2006/relationships/diagramColors" Target="../diagrams/colors8.xml"/><Relationship Id="rId45" Type="http://schemas.openxmlformats.org/officeDocument/2006/relationships/diagramColors" Target="../diagrams/colors9.xml"/><Relationship Id="rId53" Type="http://schemas.openxmlformats.org/officeDocument/2006/relationships/image" Target="../media/image3.png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19" Type="http://schemas.openxmlformats.org/officeDocument/2006/relationships/diagramQuickStyle" Target="../diagrams/quickStyle4.xml"/><Relationship Id="rId31" Type="http://schemas.microsoft.com/office/2007/relationships/diagramDrawing" Target="../diagrams/drawing6.xml"/><Relationship Id="rId44" Type="http://schemas.openxmlformats.org/officeDocument/2006/relationships/diagramQuickStyle" Target="../diagrams/quickStyle9.xml"/><Relationship Id="rId52" Type="http://schemas.openxmlformats.org/officeDocument/2006/relationships/image" Target="../media/image2.png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diagramQuickStyle" Target="../diagrams/quickStyle3.xml"/><Relationship Id="rId22" Type="http://schemas.openxmlformats.org/officeDocument/2006/relationships/diagramData" Target="../diagrams/data5.xml"/><Relationship Id="rId27" Type="http://schemas.openxmlformats.org/officeDocument/2006/relationships/diagramData" Target="../diagrams/data6.xml"/><Relationship Id="rId30" Type="http://schemas.openxmlformats.org/officeDocument/2006/relationships/diagramColors" Target="../diagrams/colors6.xml"/><Relationship Id="rId35" Type="http://schemas.openxmlformats.org/officeDocument/2006/relationships/diagramColors" Target="../diagrams/colors7.xml"/><Relationship Id="rId43" Type="http://schemas.openxmlformats.org/officeDocument/2006/relationships/diagramLayout" Target="../diagrams/layout9.xml"/><Relationship Id="rId48" Type="http://schemas.openxmlformats.org/officeDocument/2006/relationships/diagramLayout" Target="../diagrams/layout10.xml"/><Relationship Id="rId8" Type="http://schemas.openxmlformats.org/officeDocument/2006/relationships/diagramLayout" Target="../diagrams/layout2.xml"/><Relationship Id="rId51" Type="http://schemas.microsoft.com/office/2007/relationships/diagramDrawing" Target="../diagrams/drawing10.xml"/><Relationship Id="rId3" Type="http://schemas.openxmlformats.org/officeDocument/2006/relationships/diagramLayout" Target="../diagrams/layout1.xml"/><Relationship Id="rId12" Type="http://schemas.openxmlformats.org/officeDocument/2006/relationships/diagramData" Target="../diagrams/data3.xml"/><Relationship Id="rId17" Type="http://schemas.openxmlformats.org/officeDocument/2006/relationships/diagramData" Target="../diagrams/data4.xml"/><Relationship Id="rId25" Type="http://schemas.openxmlformats.org/officeDocument/2006/relationships/diagramColors" Target="../diagrams/colors5.xml"/><Relationship Id="rId33" Type="http://schemas.openxmlformats.org/officeDocument/2006/relationships/diagramLayout" Target="../diagrams/layout7.xml"/><Relationship Id="rId38" Type="http://schemas.openxmlformats.org/officeDocument/2006/relationships/diagramLayout" Target="../diagrams/layout8.xml"/><Relationship Id="rId46" Type="http://schemas.microsoft.com/office/2007/relationships/diagramDrawing" Target="../diagrams/drawing9.xml"/><Relationship Id="rId20" Type="http://schemas.openxmlformats.org/officeDocument/2006/relationships/diagramColors" Target="../diagrams/colors4.xml"/><Relationship Id="rId41" Type="http://schemas.microsoft.com/office/2007/relationships/diagramDrawing" Target="../diagrams/drawing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5" Type="http://schemas.openxmlformats.org/officeDocument/2006/relationships/diagramColors" Target="../diagrams/colors3.xml"/><Relationship Id="rId23" Type="http://schemas.openxmlformats.org/officeDocument/2006/relationships/diagramLayout" Target="../diagrams/layout5.xml"/><Relationship Id="rId28" Type="http://schemas.openxmlformats.org/officeDocument/2006/relationships/diagramLayout" Target="../diagrams/layout6.xml"/><Relationship Id="rId36" Type="http://schemas.microsoft.com/office/2007/relationships/diagramDrawing" Target="../diagrams/drawing7.xml"/><Relationship Id="rId49" Type="http://schemas.openxmlformats.org/officeDocument/2006/relationships/diagramQuickStyle" Target="../diagrams/quickStyle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depfinoskol.ru/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-71462"/>
            <a:ext cx="8229600" cy="485778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Arial" charset="0"/>
              </a:rPr>
              <a:t/>
            </a:r>
            <a:br>
              <a:rPr lang="ru-RU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Arial" charset="0"/>
              </a:rPr>
            </a:br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Arial" charset="0"/>
              </a:rPr>
              <a:t/>
            </a:r>
            <a:br>
              <a:rPr lang="ru-RU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Arial" charset="0"/>
              </a:rPr>
            </a:br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Arial" charset="0"/>
              </a:rPr>
              <a:t>Основные подходы к формированию расходной части бюджета Старооскольского городского округа</a:t>
            </a:r>
            <a:b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Arial" charset="0"/>
              </a:rPr>
            </a:br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Arial" charset="0"/>
              </a:rPr>
              <a:t>на 2020 год и на плановый период 2021 и 2022 годов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786322"/>
            <a:ext cx="6400800" cy="297976"/>
          </a:xfrm>
        </p:spPr>
        <p:txBody>
          <a:bodyPr>
            <a:normAutofit fontScale="55000" lnSpcReduction="20000"/>
          </a:bodyPr>
          <a:lstStyle/>
          <a:p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82555" y="1484784"/>
            <a:ext cx="8229600" cy="5256584"/>
          </a:xfrm>
        </p:spPr>
        <p:txBody>
          <a:bodyPr>
            <a:noAutofit/>
          </a:bodyPr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исполнение Указа Президента РФ от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мая 2018 г. № 204 «О национальных целях и стратегических задачах развития Российской Федерации до 2024 года», а также достижение целевых показателей муниципальных программ, формируемых в соответствие с данным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Указом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безусловная реализация «майских» Указов Президента Российской Федерации от 7 мая 2012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года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бюджет формируется на основе муниципальных программ с учетом обоснования бюджетных ассигнований,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результатов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мониторинга эффективности муниципальных программ 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оценки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эффективности их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реализации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нормативные затраты на оказание муниципальных услуг и работ должны формироваться на основе общих требований к определению нормативных затрат на оказание муниципальных услуг в установленной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сфере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Приоритетные направления при формировании проекта бюджета Старооскольского городского округа на 2020 год и плановый период 2021и 2022 годов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00683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" name="Схема 42"/>
          <p:cNvGraphicFramePr/>
          <p:nvPr>
            <p:extLst>
              <p:ext uri="{D42A27DB-BD31-4B8C-83A1-F6EECF244321}">
                <p14:modId xmlns:p14="http://schemas.microsoft.com/office/powerpoint/2010/main" val="421252426"/>
              </p:ext>
            </p:extLst>
          </p:nvPr>
        </p:nvGraphicFramePr>
        <p:xfrm>
          <a:off x="0" y="0"/>
          <a:ext cx="9166920" cy="13572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36" name="Схема 35"/>
          <p:cNvGraphicFramePr/>
          <p:nvPr/>
        </p:nvGraphicFramePr>
        <p:xfrm>
          <a:off x="4188071" y="1617564"/>
          <a:ext cx="2184130" cy="5826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37" name="Схема 36"/>
          <p:cNvGraphicFramePr/>
          <p:nvPr/>
        </p:nvGraphicFramePr>
        <p:xfrm>
          <a:off x="395536" y="1521580"/>
          <a:ext cx="2352180" cy="6720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graphicFrame>
        <p:nvGraphicFramePr>
          <p:cNvPr id="41" name="Схема 40"/>
          <p:cNvGraphicFramePr/>
          <p:nvPr/>
        </p:nvGraphicFramePr>
        <p:xfrm>
          <a:off x="6609449" y="1652683"/>
          <a:ext cx="2504791" cy="5640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  <p:graphicFrame>
        <p:nvGraphicFramePr>
          <p:cNvPr id="33" name="Схема 32"/>
          <p:cNvGraphicFramePr/>
          <p:nvPr>
            <p:extLst>
              <p:ext uri="{D42A27DB-BD31-4B8C-83A1-F6EECF244321}">
                <p14:modId xmlns:p14="http://schemas.microsoft.com/office/powerpoint/2010/main" val="3619364820"/>
              </p:ext>
            </p:extLst>
          </p:nvPr>
        </p:nvGraphicFramePr>
        <p:xfrm>
          <a:off x="-1" y="2071678"/>
          <a:ext cx="3142153" cy="14287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2" r:lo="rId23" r:qs="rId24" r:cs="rId25"/>
          </a:graphicData>
        </a:graphic>
      </p:graphicFrame>
      <p:graphicFrame>
        <p:nvGraphicFramePr>
          <p:cNvPr id="32" name="Схема 31"/>
          <p:cNvGraphicFramePr/>
          <p:nvPr>
            <p:extLst/>
          </p:nvPr>
        </p:nvGraphicFramePr>
        <p:xfrm>
          <a:off x="17322" y="4138751"/>
          <a:ext cx="3143243" cy="7719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7" r:lo="rId28" r:qs="rId29" r:cs="rId30"/>
          </a:graphicData>
        </a:graphic>
      </p:graphicFrame>
      <p:graphicFrame>
        <p:nvGraphicFramePr>
          <p:cNvPr id="42" name="Схема 41"/>
          <p:cNvGraphicFramePr/>
          <p:nvPr>
            <p:extLst/>
          </p:nvPr>
        </p:nvGraphicFramePr>
        <p:xfrm>
          <a:off x="7358273" y="2486660"/>
          <a:ext cx="1643043" cy="25854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2" r:lo="rId33" r:qs="rId34" r:cs="rId35"/>
          </a:graphicData>
        </a:graphic>
      </p:graphicFrame>
      <p:sp>
        <p:nvSpPr>
          <p:cNvPr id="87049" name="Line 17"/>
          <p:cNvSpPr>
            <a:spLocks noChangeShapeType="1"/>
          </p:cNvSpPr>
          <p:nvPr/>
        </p:nvSpPr>
        <p:spPr bwMode="auto">
          <a:xfrm>
            <a:off x="3357563" y="1773238"/>
            <a:ext cx="0" cy="465613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graphicFrame>
        <p:nvGraphicFramePr>
          <p:cNvPr id="38" name="Схема 37"/>
          <p:cNvGraphicFramePr/>
          <p:nvPr>
            <p:extLst/>
          </p:nvPr>
        </p:nvGraphicFramePr>
        <p:xfrm>
          <a:off x="4366655" y="4714884"/>
          <a:ext cx="3062865" cy="17859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7" r:lo="rId38" r:qs="rId39" r:cs="rId40"/>
          </a:graphicData>
        </a:graphic>
      </p:graphicFrame>
      <p:graphicFrame>
        <p:nvGraphicFramePr>
          <p:cNvPr id="39" name="Схема 38"/>
          <p:cNvGraphicFramePr/>
          <p:nvPr>
            <p:extLst/>
          </p:nvPr>
        </p:nvGraphicFramePr>
        <p:xfrm>
          <a:off x="4214810" y="4500570"/>
          <a:ext cx="2634237" cy="1357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2" r:lo="rId43" r:qs="rId44" r:cs="rId45"/>
          </a:graphicData>
        </a:graphic>
      </p:graphicFrame>
      <p:sp>
        <p:nvSpPr>
          <p:cNvPr id="87054" name="Line 31"/>
          <p:cNvSpPr>
            <a:spLocks noChangeShapeType="1"/>
          </p:cNvSpPr>
          <p:nvPr/>
        </p:nvSpPr>
        <p:spPr bwMode="auto">
          <a:xfrm>
            <a:off x="7996238" y="1201738"/>
            <a:ext cx="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87055" name="Rectangle 37"/>
          <p:cNvSpPr>
            <a:spLocks noChangeArrowheads="1"/>
          </p:cNvSpPr>
          <p:nvPr/>
        </p:nvSpPr>
        <p:spPr bwMode="auto">
          <a:xfrm>
            <a:off x="7885113" y="0"/>
            <a:ext cx="1150937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ru-RU" sz="1400" dirty="0">
              <a:solidFill>
                <a:srgbClr val="000000"/>
              </a:solidFill>
            </a:endParaRPr>
          </a:p>
        </p:txBody>
      </p:sp>
      <p:graphicFrame>
        <p:nvGraphicFramePr>
          <p:cNvPr id="34" name="Схема 33"/>
          <p:cNvGraphicFramePr/>
          <p:nvPr>
            <p:extLst/>
          </p:nvPr>
        </p:nvGraphicFramePr>
        <p:xfrm>
          <a:off x="0" y="2071678"/>
          <a:ext cx="3133113" cy="7532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7" r:lo="rId48" r:qs="rId49" r:cs="rId50"/>
          </a:graphicData>
        </a:graphic>
      </p:graphicFrame>
      <p:sp>
        <p:nvSpPr>
          <p:cNvPr id="87057" name="Line 39"/>
          <p:cNvSpPr>
            <a:spLocks noChangeShapeType="1"/>
          </p:cNvSpPr>
          <p:nvPr/>
        </p:nvSpPr>
        <p:spPr bwMode="auto">
          <a:xfrm flipH="1">
            <a:off x="3143240" y="2786058"/>
            <a:ext cx="214313" cy="0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/>
            <a:tailEnd/>
          </a:ln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87059" name="Picture 3"/>
          <p:cNvPicPr>
            <a:picLocks noChangeAspect="1" noChangeArrowheads="1"/>
          </p:cNvPicPr>
          <p:nvPr/>
        </p:nvPicPr>
        <p:blipFill>
          <a:blip r:embed="rId52" cstate="print"/>
          <a:srcRect/>
          <a:stretch>
            <a:fillRect/>
          </a:stretch>
        </p:blipFill>
        <p:spPr bwMode="auto">
          <a:xfrm>
            <a:off x="3973513" y="3857628"/>
            <a:ext cx="268287" cy="71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062" name="Picture 9"/>
          <p:cNvPicPr>
            <a:picLocks noChangeAspect="1" noChangeArrowheads="1"/>
          </p:cNvPicPr>
          <p:nvPr/>
        </p:nvPicPr>
        <p:blipFill>
          <a:blip r:embed="rId53" cstate="print"/>
          <a:srcRect/>
          <a:stretch>
            <a:fillRect/>
          </a:stretch>
        </p:blipFill>
        <p:spPr bwMode="auto">
          <a:xfrm flipH="1">
            <a:off x="5046657" y="1187148"/>
            <a:ext cx="45719" cy="43686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87063" name="Line 17"/>
          <p:cNvSpPr>
            <a:spLocks noChangeShapeType="1"/>
          </p:cNvSpPr>
          <p:nvPr/>
        </p:nvSpPr>
        <p:spPr bwMode="auto">
          <a:xfrm>
            <a:off x="3971924" y="1881188"/>
            <a:ext cx="736" cy="304958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 flipV="1">
            <a:off x="1331913" y="1412875"/>
            <a:ext cx="6218237" cy="635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8072462" y="2214554"/>
            <a:ext cx="0" cy="282575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1331913" y="1412875"/>
            <a:ext cx="0" cy="204788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7554913" y="1419225"/>
            <a:ext cx="0" cy="204788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068" name="Line 19"/>
          <p:cNvSpPr>
            <a:spLocks noChangeShapeType="1"/>
          </p:cNvSpPr>
          <p:nvPr/>
        </p:nvSpPr>
        <p:spPr bwMode="auto">
          <a:xfrm flipH="1">
            <a:off x="2771775" y="1773238"/>
            <a:ext cx="585788" cy="0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/>
            <a:tailEnd/>
          </a:ln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87069" name="Picture 5"/>
          <p:cNvPicPr>
            <a:picLocks noChangeAspect="1" noChangeArrowheads="1"/>
          </p:cNvPicPr>
          <p:nvPr/>
        </p:nvPicPr>
        <p:blipFill>
          <a:blip r:embed="rId52" cstate="print"/>
          <a:srcRect/>
          <a:stretch>
            <a:fillRect/>
          </a:stretch>
        </p:blipFill>
        <p:spPr bwMode="auto">
          <a:xfrm>
            <a:off x="3971925" y="1844675"/>
            <a:ext cx="214313" cy="365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grpSp>
        <p:nvGrpSpPr>
          <p:cNvPr id="2" name="Группа 34"/>
          <p:cNvGrpSpPr>
            <a:grpSpLocks/>
          </p:cNvGrpSpPr>
          <p:nvPr/>
        </p:nvGrpSpPr>
        <p:grpSpPr bwMode="auto">
          <a:xfrm>
            <a:off x="0" y="5143512"/>
            <a:ext cx="3130550" cy="1357322"/>
            <a:chOff x="0" y="-207375"/>
            <a:chExt cx="2617130" cy="1189834"/>
          </a:xfrm>
          <a:solidFill>
            <a:schemeClr val="bg2">
              <a:lumMod val="90000"/>
            </a:schemeClr>
          </a:solidFill>
        </p:grpSpPr>
        <p:sp>
          <p:nvSpPr>
            <p:cNvPr id="45" name="Скругленный прямоугольник 44"/>
            <p:cNvSpPr/>
            <p:nvPr/>
          </p:nvSpPr>
          <p:spPr>
            <a:xfrm>
              <a:off x="0" y="-207375"/>
              <a:ext cx="2617130" cy="1189834"/>
            </a:xfrm>
            <a:prstGeom prst="roundRect">
              <a:avLst/>
            </a:prstGeom>
            <a:grpFill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</p:sp>
        <p:sp>
          <p:nvSpPr>
            <p:cNvPr id="46" name="Скругленный прямоугольник 4"/>
            <p:cNvSpPr/>
            <p:nvPr/>
          </p:nvSpPr>
          <p:spPr>
            <a:xfrm>
              <a:off x="39814" y="-9164"/>
              <a:ext cx="2537501" cy="917650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lIns="45720" rIns="45720" spcCol="1270" anchor="ctr"/>
            <a:lstStyle/>
            <a:p>
              <a:pPr algn="ctr" defTabSz="53340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ru-RU" sz="1200" dirty="0">
                <a:solidFill>
                  <a:srgbClr val="7D3C4A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87071" name="Picture 2"/>
          <p:cNvPicPr>
            <a:picLocks noChangeAspect="1" noChangeArrowheads="1"/>
          </p:cNvPicPr>
          <p:nvPr/>
        </p:nvPicPr>
        <p:blipFill>
          <a:blip r:embed="rId52" cstate="print"/>
          <a:srcRect/>
          <a:stretch>
            <a:fillRect/>
          </a:stretch>
        </p:blipFill>
        <p:spPr bwMode="auto">
          <a:xfrm>
            <a:off x="3143240" y="5786454"/>
            <a:ext cx="214313" cy="365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grpSp>
        <p:nvGrpSpPr>
          <p:cNvPr id="4" name="Группа 34"/>
          <p:cNvGrpSpPr/>
          <p:nvPr/>
        </p:nvGrpSpPr>
        <p:grpSpPr>
          <a:xfrm>
            <a:off x="4295217" y="3714752"/>
            <a:ext cx="2634237" cy="1357322"/>
            <a:chOff x="0" y="247039"/>
            <a:chExt cx="2634237" cy="1216800"/>
          </a:xfrm>
          <a:solidFill>
            <a:schemeClr val="bg2">
              <a:lumMod val="90000"/>
            </a:schemeClr>
          </a:solidFill>
        </p:grpSpPr>
        <p:sp>
          <p:nvSpPr>
            <p:cNvPr id="40" name="Скругленный прямоугольник 39"/>
            <p:cNvSpPr/>
            <p:nvPr/>
          </p:nvSpPr>
          <p:spPr>
            <a:xfrm>
              <a:off x="0" y="247039"/>
              <a:ext cx="2634237" cy="1216800"/>
            </a:xfrm>
            <a:prstGeom prst="roundRect">
              <a:avLst/>
            </a:prstGeom>
            <a:grpFill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</p:sp>
        <p:sp>
          <p:nvSpPr>
            <p:cNvPr id="44" name="Скругленный прямоугольник 4"/>
            <p:cNvSpPr/>
            <p:nvPr/>
          </p:nvSpPr>
          <p:spPr>
            <a:xfrm>
              <a:off x="59399" y="306438"/>
              <a:ext cx="2515439" cy="1098002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algn="ctr" defTabSz="533400">
                <a:lnSpc>
                  <a:spcPct val="90000"/>
                </a:lnSpc>
                <a:spcAft>
                  <a:spcPct val="35000"/>
                </a:spcAft>
              </a:pPr>
              <a:endParaRPr lang="ru-RU" sz="1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47" name="Line 39"/>
          <p:cNvSpPr>
            <a:spLocks noChangeShapeType="1"/>
          </p:cNvSpPr>
          <p:nvPr/>
        </p:nvSpPr>
        <p:spPr bwMode="auto">
          <a:xfrm flipH="1">
            <a:off x="4000496" y="2643182"/>
            <a:ext cx="214313" cy="0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/>
            <a:tailEnd/>
          </a:ln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48" name="Line 39"/>
          <p:cNvSpPr>
            <a:spLocks noChangeShapeType="1"/>
          </p:cNvSpPr>
          <p:nvPr/>
        </p:nvSpPr>
        <p:spPr bwMode="auto">
          <a:xfrm flipH="1">
            <a:off x="4000497" y="4929198"/>
            <a:ext cx="214313" cy="0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/>
            <a:tailEnd/>
          </a:ln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49" name="Номер слайда 4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94C985-FB52-437A-81D9-AEA8D5E7F13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2" name="Скругленный прямоугольник 4"/>
          <p:cNvSpPr/>
          <p:nvPr/>
        </p:nvSpPr>
        <p:spPr>
          <a:xfrm>
            <a:off x="31644" y="5027969"/>
            <a:ext cx="3079955" cy="584936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spcFirstLastPara="0" vert="horz" wrap="square" lIns="45720" tIns="45720" rIns="45720" bIns="45720" numCol="1" spcCol="1270" anchor="ctr" anchorCtr="0">
            <a:noAutofit/>
          </a:bodyPr>
          <a:lstStyle/>
          <a:p>
            <a:pPr lvl="0" algn="ctr" defTabSz="5334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12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5" name="Группа 34"/>
          <p:cNvGrpSpPr>
            <a:grpSpLocks/>
          </p:cNvGrpSpPr>
          <p:nvPr/>
        </p:nvGrpSpPr>
        <p:grpSpPr bwMode="auto">
          <a:xfrm>
            <a:off x="11602" y="3643315"/>
            <a:ext cx="3130550" cy="2786081"/>
            <a:chOff x="-117707" y="-1961783"/>
            <a:chExt cx="2617130" cy="2080194"/>
          </a:xfrm>
        </p:grpSpPr>
        <p:sp>
          <p:nvSpPr>
            <p:cNvPr id="54" name="Скругленный прямоугольник 53"/>
            <p:cNvSpPr/>
            <p:nvPr/>
          </p:nvSpPr>
          <p:spPr>
            <a:xfrm>
              <a:off x="-117707" y="-1961783"/>
              <a:ext cx="2617130" cy="1013428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</p:sp>
        <p:sp>
          <p:nvSpPr>
            <p:cNvPr id="55" name="Скругленный прямоугольник 4"/>
            <p:cNvSpPr/>
            <p:nvPr/>
          </p:nvSpPr>
          <p:spPr>
            <a:xfrm rot="10800000" flipV="1">
              <a:off x="-102854" y="-788341"/>
              <a:ext cx="2537501" cy="906752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lIns="45720" rIns="45720" spcCol="1270" anchor="ctr"/>
            <a:lstStyle/>
            <a:p>
              <a:pPr algn="ctr" defTabSz="5334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2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Среднемесячная начисленная заработная плата наемных работников в организациях, у ИП и физических лиц по области (среднемесячный доход от трудовой деятельности), (руб.) прогноз на 2020 год – 30 069р., на 2021 год – 34 200 р., на 2022 год - 36 500 р. </a:t>
              </a:r>
              <a:endPara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56" name="Picture 2"/>
          <p:cNvPicPr>
            <a:picLocks noChangeAspect="1" noChangeArrowheads="1"/>
          </p:cNvPicPr>
          <p:nvPr/>
        </p:nvPicPr>
        <p:blipFill>
          <a:blip r:embed="rId52" cstate="print"/>
          <a:srcRect/>
          <a:stretch>
            <a:fillRect/>
          </a:stretch>
        </p:blipFill>
        <p:spPr bwMode="auto">
          <a:xfrm>
            <a:off x="3143240" y="4357694"/>
            <a:ext cx="214313" cy="365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51" name="TextBox 50"/>
          <p:cNvSpPr txBox="1"/>
          <p:nvPr/>
        </p:nvSpPr>
        <p:spPr>
          <a:xfrm>
            <a:off x="0" y="3643314"/>
            <a:ext cx="3286116" cy="1384995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Федеральный закон от 19.06.2000 года №82-ФЗ «О минимальном размере оплаты труда» (в ред. ФЗ от 7.03.2018 г. №41-ФЗ «О внесении изменений в статью 1 ФЗ «О минимальном размере оплаты труда») (с 01.01.2019 г. МРОТ – 11 280,0 руб.)</a:t>
            </a:r>
            <a:endParaRPr lang="ru-RU" sz="1200" dirty="0"/>
          </a:p>
        </p:txBody>
      </p:sp>
      <p:sp>
        <p:nvSpPr>
          <p:cNvPr id="53" name="Прямоугольник 52"/>
          <p:cNvSpPr/>
          <p:nvPr/>
        </p:nvSpPr>
        <p:spPr>
          <a:xfrm>
            <a:off x="4286248" y="3857628"/>
            <a:ext cx="2643206" cy="1092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300" dirty="0" smtClean="0"/>
              <a:t>Уплата в полном объеме налогов и сборов в соответствии с законодательством РФ о налогах и сборах</a:t>
            </a:r>
            <a:endParaRPr lang="ru-RU" sz="1300" dirty="0"/>
          </a:p>
        </p:txBody>
      </p:sp>
      <p:grpSp>
        <p:nvGrpSpPr>
          <p:cNvPr id="57" name="Группа 34"/>
          <p:cNvGrpSpPr/>
          <p:nvPr/>
        </p:nvGrpSpPr>
        <p:grpSpPr>
          <a:xfrm>
            <a:off x="4286248" y="2285992"/>
            <a:ext cx="2857520" cy="1357322"/>
            <a:chOff x="0" y="247039"/>
            <a:chExt cx="2634237" cy="1216800"/>
          </a:xfrm>
          <a:solidFill>
            <a:schemeClr val="bg2">
              <a:lumMod val="90000"/>
            </a:schemeClr>
          </a:solidFill>
        </p:grpSpPr>
        <p:sp>
          <p:nvSpPr>
            <p:cNvPr id="58" name="Скругленный прямоугольник 57"/>
            <p:cNvSpPr/>
            <p:nvPr/>
          </p:nvSpPr>
          <p:spPr>
            <a:xfrm>
              <a:off x="0" y="247039"/>
              <a:ext cx="2634237" cy="1216800"/>
            </a:xfrm>
            <a:prstGeom prst="roundRect">
              <a:avLst/>
            </a:prstGeom>
            <a:grpFill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</p:sp>
        <p:sp>
          <p:nvSpPr>
            <p:cNvPr id="59" name="Скругленный прямоугольник 4"/>
            <p:cNvSpPr/>
            <p:nvPr/>
          </p:nvSpPr>
          <p:spPr>
            <a:xfrm>
              <a:off x="59399" y="306438"/>
              <a:ext cx="2515439" cy="1098002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algn="ctr" defTabSz="533400">
                <a:lnSpc>
                  <a:spcPct val="90000"/>
                </a:lnSpc>
                <a:spcAft>
                  <a:spcPct val="35000"/>
                </a:spcAft>
              </a:pPr>
              <a:endParaRPr lang="ru-RU" sz="1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60" name="Прямоугольник 59"/>
          <p:cNvSpPr/>
          <p:nvPr/>
        </p:nvSpPr>
        <p:spPr>
          <a:xfrm>
            <a:off x="4286248" y="2428868"/>
            <a:ext cx="2857520" cy="1169551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>
            <a:spAutoFit/>
          </a:bodyPr>
          <a:lstStyle/>
          <a:p>
            <a:r>
              <a:rPr lang="ru-RU" sz="1400" dirty="0" smtClean="0"/>
              <a:t>Прочие услуги и расходы, не отнесенные к первоочередным, рекомендуется планировать на уровне 2019 года 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8602735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786314" y="2204864"/>
            <a:ext cx="4071966" cy="4104456"/>
          </a:xfrm>
          <a:prstGeom prst="roundRect">
            <a:avLst>
              <a:gd name="adj" fmla="val 15269"/>
            </a:avLst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92500" lnSpcReduction="10000"/>
          </a:bodyPr>
          <a:lstStyle/>
          <a:p>
            <a:pPr lvl="0" indent="450850" algn="just" fontAlgn="base">
              <a:spcBef>
                <a:spcPct val="0"/>
              </a:spcBef>
              <a:spcAft>
                <a:spcPct val="0"/>
              </a:spcAft>
              <a:buNone/>
              <a:tabLst>
                <a:tab pos="630238" algn="l"/>
              </a:tabLst>
            </a:pPr>
            <a:endParaRPr lang="ru-RU" sz="1900" b="1" dirty="0" smtClean="0">
              <a:solidFill>
                <a:schemeClr val="bg1"/>
              </a:solidFill>
              <a:ea typeface="Times New Roman" pitchFamily="18" charset="0"/>
              <a:cs typeface="Times New Roman" pitchFamily="18" charset="0"/>
            </a:endParaRPr>
          </a:p>
          <a:p>
            <a:pPr lvl="0" indent="450850" algn="just" fontAlgn="base">
              <a:spcBef>
                <a:spcPct val="0"/>
              </a:spcBef>
              <a:spcAft>
                <a:spcPct val="0"/>
              </a:spcAft>
              <a:buNone/>
              <a:tabLst>
                <a:tab pos="630238" algn="l"/>
              </a:tabLst>
            </a:pPr>
            <a:r>
              <a:rPr lang="ru-RU" sz="1600" b="1" dirty="0" smtClean="0">
                <a:solidFill>
                  <a:schemeClr val="tx1"/>
                </a:solidFill>
                <a:ea typeface="Times New Roman" pitchFamily="18" charset="0"/>
                <a:cs typeface="Times New Roman" pitchFamily="18" charset="0"/>
              </a:rPr>
              <a:t>Для населения:</a:t>
            </a:r>
          </a:p>
          <a:p>
            <a:pPr lvl="0" indent="450850" algn="just" fontAlgn="base">
              <a:spcBef>
                <a:spcPct val="0"/>
              </a:spcBef>
              <a:spcAft>
                <a:spcPct val="0"/>
              </a:spcAft>
              <a:tabLst>
                <a:tab pos="630238" algn="l"/>
              </a:tabLst>
            </a:pPr>
            <a:endParaRPr lang="ru-RU" sz="1600" dirty="0" smtClean="0">
              <a:solidFill>
                <a:schemeClr val="tx1"/>
              </a:solidFill>
              <a:cs typeface="Arial" pitchFamily="34" charset="0"/>
            </a:endParaRPr>
          </a:p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  <a:buNone/>
              <a:tabLst>
                <a:tab pos="630238" algn="l"/>
              </a:tabLst>
            </a:pPr>
            <a:r>
              <a:rPr lang="ru-RU" sz="1600" b="1" dirty="0" smtClean="0">
                <a:solidFill>
                  <a:schemeClr val="tx1"/>
                </a:solidFill>
                <a:ea typeface="Times New Roman" pitchFamily="18" charset="0"/>
                <a:cs typeface="Times New Roman" pitchFamily="18" charset="0"/>
              </a:rPr>
              <a:t>Природный газ:</a:t>
            </a:r>
            <a:endParaRPr lang="ru-RU" sz="1600" dirty="0" smtClean="0">
              <a:solidFill>
                <a:schemeClr val="tx1"/>
              </a:solidFill>
              <a:cs typeface="Arial" pitchFamily="34" charset="0"/>
            </a:endParaRPr>
          </a:p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  <a:buNone/>
              <a:tabLst>
                <a:tab pos="630238" algn="l"/>
              </a:tabLst>
            </a:pPr>
            <a:r>
              <a:rPr lang="ru-RU" sz="1600" dirty="0" smtClean="0">
                <a:solidFill>
                  <a:schemeClr val="tx1"/>
                </a:solidFill>
                <a:ea typeface="Times New Roman" pitchFamily="18" charset="0"/>
                <a:cs typeface="Times New Roman" pitchFamily="18" charset="0"/>
              </a:rPr>
              <a:t>в 2020 году- на 103,0%; </a:t>
            </a:r>
          </a:p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  <a:buNone/>
              <a:tabLst>
                <a:tab pos="630238" algn="l"/>
              </a:tabLst>
            </a:pPr>
            <a:r>
              <a:rPr lang="ru-RU" sz="1600" dirty="0" smtClean="0">
                <a:solidFill>
                  <a:schemeClr val="tx1"/>
                </a:solidFill>
                <a:ea typeface="Times New Roman" pitchFamily="18" charset="0"/>
                <a:cs typeface="Times New Roman" pitchFamily="18" charset="0"/>
              </a:rPr>
              <a:t>2021 году – 103,0%; </a:t>
            </a:r>
          </a:p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  <a:buNone/>
              <a:tabLst>
                <a:tab pos="630238" algn="l"/>
              </a:tabLst>
            </a:pPr>
            <a:r>
              <a:rPr lang="ru-RU" sz="1600" dirty="0" smtClean="0">
                <a:solidFill>
                  <a:schemeClr val="tx1"/>
                </a:solidFill>
                <a:ea typeface="Times New Roman" pitchFamily="18" charset="0"/>
                <a:cs typeface="Times New Roman" pitchFamily="18" charset="0"/>
              </a:rPr>
              <a:t>2022 году – 103,0%.</a:t>
            </a:r>
            <a:endParaRPr lang="ru-RU" sz="1600" dirty="0" smtClean="0">
              <a:solidFill>
                <a:schemeClr val="tx1"/>
              </a:solidFill>
              <a:cs typeface="Arial" pitchFamily="34" charset="0"/>
            </a:endParaRPr>
          </a:p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630238" algn="l"/>
              </a:tabLst>
            </a:pPr>
            <a:r>
              <a:rPr lang="ru-RU" sz="1600" b="1" dirty="0">
                <a:solidFill>
                  <a:schemeClr val="tx1"/>
                </a:solidFill>
                <a:ea typeface="Times New Roman" pitchFamily="18" charset="0"/>
                <a:cs typeface="Times New Roman" pitchFamily="18" charset="0"/>
              </a:rPr>
              <a:t>Электроэнергия:</a:t>
            </a:r>
            <a:endParaRPr lang="ru-RU" sz="1600" dirty="0">
              <a:solidFill>
                <a:schemeClr val="tx1"/>
              </a:solidFill>
              <a:cs typeface="Arial" pitchFamily="34" charset="0"/>
            </a:endParaRPr>
          </a:p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630238" algn="l"/>
              </a:tabLst>
            </a:pPr>
            <a:r>
              <a:rPr lang="ru-RU" sz="1600" dirty="0">
                <a:solidFill>
                  <a:schemeClr val="tx1"/>
                </a:solidFill>
                <a:ea typeface="Times New Roman" pitchFamily="18" charset="0"/>
                <a:cs typeface="Times New Roman" pitchFamily="18" charset="0"/>
              </a:rPr>
              <a:t>В 2020 году - 103,4%; </a:t>
            </a:r>
          </a:p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630238" algn="l"/>
              </a:tabLst>
            </a:pPr>
            <a:r>
              <a:rPr lang="ru-RU" sz="1600" dirty="0">
                <a:solidFill>
                  <a:schemeClr val="tx1"/>
                </a:solidFill>
                <a:ea typeface="Times New Roman" pitchFamily="18" charset="0"/>
                <a:cs typeface="Times New Roman" pitchFamily="18" charset="0"/>
              </a:rPr>
              <a:t>2021 году – 103,5%; </a:t>
            </a:r>
          </a:p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630238" algn="l"/>
              </a:tabLst>
            </a:pPr>
            <a:r>
              <a:rPr lang="ru-RU" sz="1600" dirty="0" smtClean="0">
                <a:solidFill>
                  <a:schemeClr val="tx1"/>
                </a:solidFill>
                <a:ea typeface="Times New Roman" pitchFamily="18" charset="0"/>
                <a:cs typeface="Times New Roman" pitchFamily="18" charset="0"/>
              </a:rPr>
              <a:t>2022 </a:t>
            </a:r>
            <a:r>
              <a:rPr lang="ru-RU" sz="1600" dirty="0">
                <a:solidFill>
                  <a:schemeClr val="tx1"/>
                </a:solidFill>
                <a:ea typeface="Times New Roman" pitchFamily="18" charset="0"/>
                <a:cs typeface="Times New Roman" pitchFamily="18" charset="0"/>
              </a:rPr>
              <a:t>году – 103,5%;</a:t>
            </a:r>
            <a:endParaRPr lang="ru-RU" sz="1600" dirty="0">
              <a:solidFill>
                <a:schemeClr val="tx1"/>
              </a:solidFill>
              <a:cs typeface="Arial" pitchFamily="34" charset="0"/>
            </a:endParaRPr>
          </a:p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630238" algn="l"/>
              </a:tabLst>
            </a:pPr>
            <a:r>
              <a:rPr lang="ru-RU" sz="1600" b="1" dirty="0">
                <a:solidFill>
                  <a:schemeClr val="tx1"/>
                </a:solidFill>
                <a:ea typeface="Times New Roman" pitchFamily="18" charset="0"/>
                <a:cs typeface="Times New Roman" pitchFamily="18" charset="0"/>
              </a:rPr>
              <a:t>Тепловая энергия, водоснабжение, водоотведение, ТКО</a:t>
            </a:r>
            <a:r>
              <a:rPr lang="ru-RU" sz="1600" dirty="0">
                <a:solidFill>
                  <a:schemeClr val="tx1"/>
                </a:solidFill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630238" algn="l"/>
              </a:tabLst>
            </a:pPr>
            <a:r>
              <a:rPr lang="ru-RU" sz="1600" dirty="0">
                <a:solidFill>
                  <a:schemeClr val="tx1"/>
                </a:solidFill>
                <a:ea typeface="Times New Roman" pitchFamily="18" charset="0"/>
                <a:cs typeface="Times New Roman" pitchFamily="18" charset="0"/>
              </a:rPr>
              <a:t>В 2020 году - 104,2%; </a:t>
            </a:r>
          </a:p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630238" algn="l"/>
              </a:tabLst>
            </a:pPr>
            <a:r>
              <a:rPr lang="ru-RU" sz="1600" dirty="0">
                <a:solidFill>
                  <a:schemeClr val="tx1"/>
                </a:solidFill>
                <a:ea typeface="Times New Roman" pitchFamily="18" charset="0"/>
                <a:cs typeface="Times New Roman" pitchFamily="18" charset="0"/>
              </a:rPr>
              <a:t>2021 году – 104,0%; </a:t>
            </a:r>
          </a:p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630238" algn="l"/>
              </a:tabLst>
            </a:pPr>
            <a:r>
              <a:rPr lang="ru-RU" sz="1600" dirty="0" smtClean="0">
                <a:solidFill>
                  <a:schemeClr val="tx1"/>
                </a:solidFill>
                <a:ea typeface="Times New Roman" pitchFamily="18" charset="0"/>
                <a:cs typeface="Times New Roman" pitchFamily="18" charset="0"/>
              </a:rPr>
              <a:t>2022 </a:t>
            </a:r>
            <a:r>
              <a:rPr lang="ru-RU" sz="1600" dirty="0">
                <a:solidFill>
                  <a:schemeClr val="tx1"/>
                </a:solidFill>
                <a:ea typeface="Times New Roman" pitchFamily="18" charset="0"/>
                <a:cs typeface="Times New Roman" pitchFamily="18" charset="0"/>
              </a:rPr>
              <a:t>году – 104,0%</a:t>
            </a:r>
            <a:endParaRPr lang="ru-RU" sz="1600" dirty="0">
              <a:solidFill>
                <a:schemeClr val="tx1"/>
              </a:solidFill>
              <a:cs typeface="Arial" pitchFamily="34" charset="0"/>
            </a:endParaRPr>
          </a:p>
          <a:p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/>
            </a:r>
            <a:b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По предварительной оценке Комиссии по государственному регулированию цен и тарифов Белгородской области предельный рост тарифов с 01 июля ежегодно прогнозируется</a:t>
            </a:r>
            <a:endParaRPr lang="ru-RU" sz="2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57158" y="2285992"/>
            <a:ext cx="4214842" cy="4023328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indent="450850" algn="just" fontAlgn="base">
              <a:spcBef>
                <a:spcPct val="0"/>
              </a:spcBef>
              <a:spcAft>
                <a:spcPct val="0"/>
              </a:spcAft>
              <a:tabLst>
                <a:tab pos="630238" algn="l"/>
              </a:tabLst>
            </a:pPr>
            <a:r>
              <a:rPr lang="ru-RU" sz="1600" b="1" dirty="0" smtClean="0">
                <a:solidFill>
                  <a:schemeClr val="tx1"/>
                </a:solidFill>
                <a:ea typeface="Times New Roman" pitchFamily="18" charset="0"/>
                <a:cs typeface="Times New Roman" pitchFamily="18" charset="0"/>
              </a:rPr>
              <a:t>Для бюджетных учреждений:</a:t>
            </a:r>
          </a:p>
          <a:p>
            <a:pPr lvl="0" indent="450850" algn="just" fontAlgn="base">
              <a:spcBef>
                <a:spcPct val="0"/>
              </a:spcBef>
              <a:spcAft>
                <a:spcPct val="0"/>
              </a:spcAft>
              <a:tabLst>
                <a:tab pos="630238" algn="l"/>
              </a:tabLst>
            </a:pPr>
            <a:endParaRPr lang="ru-RU" sz="1600" dirty="0" smtClean="0">
              <a:solidFill>
                <a:schemeClr val="tx1"/>
              </a:solidFill>
              <a:cs typeface="Arial" pitchFamily="34" charset="0"/>
            </a:endParaRPr>
          </a:p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630238" algn="l"/>
              </a:tabLst>
            </a:pPr>
            <a:r>
              <a:rPr lang="ru-RU" sz="1600" b="1" dirty="0" smtClean="0">
                <a:solidFill>
                  <a:schemeClr val="tx1"/>
                </a:solidFill>
                <a:ea typeface="Times New Roman" pitchFamily="18" charset="0"/>
                <a:cs typeface="Times New Roman" pitchFamily="18" charset="0"/>
              </a:rPr>
              <a:t>Природный газ :</a:t>
            </a:r>
            <a:endParaRPr lang="ru-RU" sz="1600" dirty="0" smtClean="0">
              <a:solidFill>
                <a:schemeClr val="tx1"/>
              </a:solidFill>
              <a:cs typeface="Arial" pitchFamily="34" charset="0"/>
            </a:endParaRPr>
          </a:p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630238" algn="l"/>
              </a:tabLst>
            </a:pPr>
            <a:r>
              <a:rPr lang="ru-RU" sz="1600" dirty="0" smtClean="0">
                <a:solidFill>
                  <a:schemeClr val="tx1"/>
                </a:solidFill>
                <a:ea typeface="Times New Roman" pitchFamily="18" charset="0"/>
                <a:cs typeface="Times New Roman" pitchFamily="18" charset="0"/>
              </a:rPr>
              <a:t>в 2020 году - 103,0%; </a:t>
            </a:r>
          </a:p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630238" algn="l"/>
              </a:tabLst>
            </a:pPr>
            <a:r>
              <a:rPr lang="ru-RU" sz="1600" dirty="0" smtClean="0">
                <a:solidFill>
                  <a:schemeClr val="tx1"/>
                </a:solidFill>
                <a:ea typeface="Times New Roman" pitchFamily="18" charset="0"/>
                <a:cs typeface="Times New Roman" pitchFamily="18" charset="0"/>
              </a:rPr>
              <a:t>2021 году – 103,0%;   </a:t>
            </a:r>
          </a:p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630238" algn="l"/>
              </a:tabLst>
            </a:pPr>
            <a:r>
              <a:rPr lang="ru-RU" sz="1600" dirty="0" smtClean="0">
                <a:solidFill>
                  <a:schemeClr val="tx1"/>
                </a:solidFill>
                <a:ea typeface="Times New Roman" pitchFamily="18" charset="0"/>
                <a:cs typeface="Times New Roman" pitchFamily="18" charset="0"/>
              </a:rPr>
              <a:t>2022 году – 103,0%.</a:t>
            </a:r>
            <a:endParaRPr lang="ru-RU" sz="1600" dirty="0" smtClean="0">
              <a:solidFill>
                <a:schemeClr val="tx1"/>
              </a:solidFill>
              <a:cs typeface="Arial" pitchFamily="34" charset="0"/>
            </a:endParaRPr>
          </a:p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630238" algn="l"/>
              </a:tabLst>
            </a:pPr>
            <a:r>
              <a:rPr lang="ru-RU" sz="1600" b="1" dirty="0" smtClean="0">
                <a:solidFill>
                  <a:schemeClr val="tx1"/>
                </a:solidFill>
                <a:ea typeface="Times New Roman" pitchFamily="18" charset="0"/>
                <a:cs typeface="Times New Roman" pitchFamily="18" charset="0"/>
              </a:rPr>
              <a:t>Электроэнергия:</a:t>
            </a:r>
            <a:endParaRPr lang="ru-RU" sz="1600" dirty="0" smtClean="0">
              <a:solidFill>
                <a:schemeClr val="tx1"/>
              </a:solidFill>
              <a:cs typeface="Arial" pitchFamily="34" charset="0"/>
            </a:endParaRPr>
          </a:p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630238" algn="l"/>
              </a:tabLst>
            </a:pPr>
            <a:r>
              <a:rPr lang="ru-RU" sz="1600" dirty="0" smtClean="0">
                <a:solidFill>
                  <a:schemeClr val="tx1"/>
                </a:solidFill>
                <a:ea typeface="Times New Roman" pitchFamily="18" charset="0"/>
                <a:cs typeface="Times New Roman" pitchFamily="18" charset="0"/>
              </a:rPr>
              <a:t>В 2020 году - 103,4%; </a:t>
            </a:r>
          </a:p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630238" algn="l"/>
              </a:tabLst>
            </a:pPr>
            <a:r>
              <a:rPr lang="ru-RU" sz="1600" dirty="0" smtClean="0">
                <a:solidFill>
                  <a:schemeClr val="tx1"/>
                </a:solidFill>
                <a:ea typeface="Times New Roman" pitchFamily="18" charset="0"/>
                <a:cs typeface="Times New Roman" pitchFamily="18" charset="0"/>
              </a:rPr>
              <a:t>2021 году – 103,5%; </a:t>
            </a:r>
          </a:p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630238" algn="l"/>
              </a:tabLst>
            </a:pPr>
            <a:r>
              <a:rPr lang="ru-RU" sz="1600" dirty="0" smtClean="0">
                <a:solidFill>
                  <a:schemeClr val="tx1"/>
                </a:solidFill>
                <a:ea typeface="Times New Roman" pitchFamily="18" charset="0"/>
                <a:cs typeface="Times New Roman" pitchFamily="18" charset="0"/>
              </a:rPr>
              <a:t>2022 году – 103,5%;</a:t>
            </a:r>
            <a:endParaRPr lang="ru-RU" sz="1600" dirty="0" smtClean="0">
              <a:solidFill>
                <a:schemeClr val="tx1"/>
              </a:solidFill>
              <a:cs typeface="Arial" pitchFamily="34" charset="0"/>
            </a:endParaRPr>
          </a:p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630238" algn="l"/>
              </a:tabLst>
            </a:pPr>
            <a:r>
              <a:rPr lang="ru-RU" sz="1600" b="1" dirty="0" smtClean="0">
                <a:solidFill>
                  <a:schemeClr val="tx1"/>
                </a:solidFill>
                <a:ea typeface="Times New Roman" pitchFamily="18" charset="0"/>
                <a:cs typeface="Times New Roman" pitchFamily="18" charset="0"/>
              </a:rPr>
              <a:t>Тепловая энергия, водоснабжение, водоотведение, ТКО</a:t>
            </a:r>
            <a:r>
              <a:rPr lang="ru-RU" sz="1600" dirty="0">
                <a:solidFill>
                  <a:schemeClr val="tx1"/>
                </a:solidFill>
                <a:ea typeface="Times New Roman" pitchFamily="18" charset="0"/>
                <a:cs typeface="Times New Roman" pitchFamily="18" charset="0"/>
              </a:rPr>
              <a:t> </a:t>
            </a:r>
            <a:endParaRPr lang="ru-RU" sz="1600" dirty="0" smtClean="0">
              <a:solidFill>
                <a:schemeClr val="tx1"/>
              </a:solidFill>
              <a:ea typeface="Times New Roman" pitchFamily="18" charset="0"/>
              <a:cs typeface="Times New Roman" pitchFamily="18" charset="0"/>
            </a:endParaRPr>
          </a:p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630238" algn="l"/>
              </a:tabLst>
            </a:pPr>
            <a:r>
              <a:rPr lang="ru-RU" sz="1600" dirty="0" smtClean="0">
                <a:solidFill>
                  <a:schemeClr val="tx1"/>
                </a:solidFill>
                <a:ea typeface="Times New Roman" pitchFamily="18" charset="0"/>
                <a:cs typeface="Times New Roman" pitchFamily="18" charset="0"/>
              </a:rPr>
              <a:t>В </a:t>
            </a:r>
            <a:r>
              <a:rPr lang="ru-RU" sz="1600" dirty="0">
                <a:solidFill>
                  <a:schemeClr val="tx1"/>
                </a:solidFill>
                <a:ea typeface="Times New Roman" pitchFamily="18" charset="0"/>
                <a:cs typeface="Times New Roman" pitchFamily="18" charset="0"/>
              </a:rPr>
              <a:t>2020 году - </a:t>
            </a:r>
            <a:r>
              <a:rPr lang="ru-RU" sz="1600" dirty="0" smtClean="0">
                <a:solidFill>
                  <a:schemeClr val="tx1"/>
                </a:solidFill>
                <a:ea typeface="Times New Roman" pitchFamily="18" charset="0"/>
                <a:cs typeface="Times New Roman" pitchFamily="18" charset="0"/>
              </a:rPr>
              <a:t>104,2%; </a:t>
            </a:r>
            <a:endParaRPr lang="ru-RU" sz="1600" dirty="0">
              <a:solidFill>
                <a:schemeClr val="tx1"/>
              </a:solidFill>
              <a:ea typeface="Times New Roman" pitchFamily="18" charset="0"/>
              <a:cs typeface="Times New Roman" pitchFamily="18" charset="0"/>
            </a:endParaRPr>
          </a:p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630238" algn="l"/>
              </a:tabLst>
            </a:pPr>
            <a:r>
              <a:rPr lang="ru-RU" sz="1600" dirty="0">
                <a:solidFill>
                  <a:schemeClr val="tx1"/>
                </a:solidFill>
                <a:ea typeface="Times New Roman" pitchFamily="18" charset="0"/>
                <a:cs typeface="Times New Roman" pitchFamily="18" charset="0"/>
              </a:rPr>
              <a:t>2021 году – </a:t>
            </a:r>
            <a:r>
              <a:rPr lang="ru-RU" sz="1600" dirty="0" smtClean="0">
                <a:solidFill>
                  <a:schemeClr val="tx1"/>
                </a:solidFill>
                <a:ea typeface="Times New Roman" pitchFamily="18" charset="0"/>
                <a:cs typeface="Times New Roman" pitchFamily="18" charset="0"/>
              </a:rPr>
              <a:t>104,0%; </a:t>
            </a:r>
            <a:endParaRPr lang="ru-RU" sz="1600" dirty="0">
              <a:solidFill>
                <a:schemeClr val="tx1"/>
              </a:solidFill>
              <a:ea typeface="Times New Roman" pitchFamily="18" charset="0"/>
              <a:cs typeface="Times New Roman" pitchFamily="18" charset="0"/>
            </a:endParaRPr>
          </a:p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630238" algn="l"/>
              </a:tabLst>
            </a:pPr>
            <a:r>
              <a:rPr lang="ru-RU" sz="1600" dirty="0" smtClean="0">
                <a:solidFill>
                  <a:schemeClr val="tx1"/>
                </a:solidFill>
                <a:ea typeface="Times New Roman" pitchFamily="18" charset="0"/>
                <a:cs typeface="Times New Roman" pitchFamily="18" charset="0"/>
              </a:rPr>
              <a:t>2022 </a:t>
            </a:r>
            <a:r>
              <a:rPr lang="ru-RU" sz="1600" dirty="0">
                <a:solidFill>
                  <a:schemeClr val="tx1"/>
                </a:solidFill>
                <a:ea typeface="Times New Roman" pitchFamily="18" charset="0"/>
                <a:cs typeface="Times New Roman" pitchFamily="18" charset="0"/>
              </a:rPr>
              <a:t>году – </a:t>
            </a:r>
            <a:r>
              <a:rPr lang="ru-RU" sz="1600" dirty="0" smtClean="0">
                <a:solidFill>
                  <a:schemeClr val="tx1"/>
                </a:solidFill>
                <a:ea typeface="Times New Roman" pitchFamily="18" charset="0"/>
                <a:cs typeface="Times New Roman" pitchFamily="18" charset="0"/>
              </a:rPr>
              <a:t>104,0%</a:t>
            </a:r>
            <a:endParaRPr lang="ru-RU" sz="1600" dirty="0" smtClean="0">
              <a:solidFill>
                <a:schemeClr val="tx1"/>
              </a:solidFill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6531" y="1556792"/>
            <a:ext cx="8229600" cy="4525963"/>
          </a:xfrm>
        </p:spPr>
        <p:txBody>
          <a:bodyPr>
            <a:normAutofit/>
          </a:bodyPr>
          <a:lstStyle/>
          <a:p>
            <a:pPr algn="just"/>
            <a:r>
              <a:rPr lang="ru-RU" sz="2400" dirty="0" smtClean="0"/>
              <a:t>Приказ Минфина от 29 ноября 2017 г. N 209н «Об утверждении порядка применения классификации операций сектора государственного управления»</a:t>
            </a:r>
          </a:p>
          <a:p>
            <a:pPr algn="just">
              <a:buNone/>
            </a:pPr>
            <a:endParaRPr lang="ru-RU" sz="2400" dirty="0" smtClean="0"/>
          </a:p>
          <a:p>
            <a:pPr algn="just"/>
            <a:r>
              <a:rPr lang="ru-RU" sz="2400" dirty="0" smtClean="0"/>
              <a:t>Приказ Минфина от 8 июня 2018 г. N 132н «Об утверждении порядка формирования и применения кодов бюджетной классификации РФ</a:t>
            </a:r>
            <a:r>
              <a:rPr lang="ru-RU" sz="2400" dirty="0" smtClean="0"/>
              <a:t>»</a:t>
            </a:r>
            <a:endParaRPr lang="ru-RU" sz="24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Изменения  бюджетной классификации 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328592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n-US" dirty="0" smtClean="0">
                <a:hlinkClick r:id="rId2"/>
              </a:rPr>
              <a:t>http://depfinoskol.ru</a:t>
            </a:r>
            <a:r>
              <a:rPr lang="ru-RU" dirty="0" smtClean="0"/>
              <a:t> – «Бюджет для граждан» – Составление проекта бюджета</a:t>
            </a:r>
          </a:p>
          <a:p>
            <a:pPr algn="just">
              <a:buFontTx/>
              <a:buChar char="-"/>
            </a:pP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Постановление </a:t>
            </a: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16.08.2019 г № 2440 «О подготовке проекта бюджета Старооскольского городского округа на 2020 год и на плановый период 2021 и 2022 годов»</a:t>
            </a:r>
          </a:p>
          <a:p>
            <a:pPr>
              <a:buFontTx/>
              <a:buChar char="-"/>
            </a:pPr>
            <a:endParaRPr lang="ru-RU" sz="21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Tx/>
              <a:buChar char="-"/>
            </a:pP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Постановление от 12 марта 2019 года № 709 «О мерах по реализации решения Совета депутатов Старооскольского городского округа от 21 декабря 2018 года № 187 «О бюджете Старооскольского городского округа на 2019 год и на плановый период 2020 и 2021 годов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just">
              <a:buFontTx/>
              <a:buChar char="-"/>
            </a:pPr>
            <a:endParaRPr lang="ru-RU" sz="21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Tx/>
              <a:buChar char="-"/>
            </a:pP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Постановление от 09 октября 2015 года № 3719 «О порядке формирования муниципального задания на оказание муниципальных услуг (выполнение работ) в отношении муниципальных учреждений СГО и финансовом обеспечении выполнения муниципального задания" и положение, утвержденное данным постановлением» </a:t>
            </a:r>
          </a:p>
          <a:p>
            <a:pPr algn="just">
              <a:buFontTx/>
              <a:buChar char="-"/>
            </a:pPr>
            <a:endParaRPr lang="ru-RU" sz="21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Tx/>
              <a:buChar char="-"/>
            </a:pP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Постановление от </a:t>
            </a: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30 января 2017 г. № 150 «Об утверждении Порядка составления и утверждения плана финансово-хозяйственной деятельности»  (с учетом изменений, внесенных постановлением администрации городского округа от 19 июля 2017 г. № 2890</a:t>
            </a:r>
            <a:r>
              <a:rPr lang="ru-RU" sz="2000" dirty="0" smtClean="0"/>
              <a:t>)</a:t>
            </a:r>
            <a:r>
              <a:rPr lang="ru-RU" sz="1800" dirty="0"/>
              <a:t> </a:t>
            </a:r>
            <a:endParaRPr lang="ru-RU" sz="1800" dirty="0" smtClean="0"/>
          </a:p>
          <a:p>
            <a:pPr algn="just">
              <a:buFontTx/>
              <a:buChar char="-"/>
            </a:pPr>
            <a:endParaRPr lang="ru-RU" sz="1800" dirty="0" smtClean="0"/>
          </a:p>
          <a:p>
            <a:pPr algn="just">
              <a:buFontTx/>
              <a:buChar char="-"/>
            </a:pPr>
            <a:r>
              <a:rPr lang="ru-RU" sz="1800" dirty="0" smtClean="0"/>
              <a:t>П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остановление от </a:t>
            </a: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16 августа 2019 года № 2441 «Об утверждении порядка ведения реестра расходных обязательств Старооскольского городского округа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just">
              <a:buFontTx/>
              <a:buChar char="-"/>
            </a:pPr>
            <a:endParaRPr lang="ru-RU" sz="21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Tx/>
              <a:buChar char="-"/>
            </a:pP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Постановление от 16 августа 2019 года № 2446 «Об утверждении Порядка оценки качества финансового менеджмента, осуществляемого главными распорядителями средств бюджета и главными администраторами доходов бюджета Старооскольского городского округа»</a:t>
            </a:r>
          </a:p>
          <a:p>
            <a:pPr algn="just">
              <a:buFontTx/>
              <a:buChar char="-"/>
            </a:pPr>
            <a:endParaRPr lang="ru-RU" sz="21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Tx/>
              <a:buChar char="-"/>
            </a:pPr>
            <a:endParaRPr lang="ru-RU" sz="21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188640"/>
            <a:ext cx="8229600" cy="93610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dirty="0" smtClean="0"/>
              <a:t>Методические рекомендации к проекту бюджета</a:t>
            </a:r>
            <a:endParaRPr lang="ru-RU" sz="32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расшифровка показателей льготной категории населения, расчеты сумм льгот, пособий, выплат, субвенций и субсидий в разрезе видов и категорий их получателей;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расшифровку  по фонду оплаты труда 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перечни муниципальных услуг по видам деятельности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проекты муниципальных заданий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паспорта муниципальных программ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расшифровку по внебюджетным поступлениям</a:t>
            </a:r>
          </a:p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Необходимые документы для формирования бюджета Старооскольского городского округа на 2020 год и плановый период 2021и 2022 годов: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8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Благодарю за внимание!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1908</TotalTime>
  <Words>680</Words>
  <Application>Microsoft Office PowerPoint</Application>
  <PresentationFormat>Экран (4:3)</PresentationFormat>
  <Paragraphs>79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6" baseType="lpstr">
      <vt:lpstr>Arial</vt:lpstr>
      <vt:lpstr>Calibri</vt:lpstr>
      <vt:lpstr>Lucida Sans Unicode</vt:lpstr>
      <vt:lpstr>Times New Roman</vt:lpstr>
      <vt:lpstr>Verdana</vt:lpstr>
      <vt:lpstr>Wingdings 2</vt:lpstr>
      <vt:lpstr>Wingdings 3</vt:lpstr>
      <vt:lpstr>Открытая</vt:lpstr>
      <vt:lpstr>  Основные подходы к формированию расходной части бюджета Старооскольского городского округа на 2020 год и на плановый период 2021 и 2022 годов</vt:lpstr>
      <vt:lpstr>Приоритетные направления при формировании проекта бюджета Старооскольского городского округа на 2020 год и плановый период 2021и 2022 годов</vt:lpstr>
      <vt:lpstr>Презентация PowerPoint</vt:lpstr>
      <vt:lpstr> По предварительной оценке Комиссии по государственному регулированию цен и тарифов Белгородской области предельный рост тарифов с 01 июля ежегодно прогнозируется</vt:lpstr>
      <vt:lpstr>Изменения  бюджетной классификации </vt:lpstr>
      <vt:lpstr>Методические рекомендации к проекту бюджета</vt:lpstr>
      <vt:lpstr>Необходимые документы для формирования бюджета Старооскольского городского округа на 2020 год и плановый период 2021и 2022 годов: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Скрыпова Ирина</dc:creator>
  <cp:lastModifiedBy>Махонин Сергей Александрович</cp:lastModifiedBy>
  <cp:revision>64</cp:revision>
  <dcterms:created xsi:type="dcterms:W3CDTF">2018-08-23T13:19:29Z</dcterms:created>
  <dcterms:modified xsi:type="dcterms:W3CDTF">2019-08-28T06:44:31Z</dcterms:modified>
</cp:coreProperties>
</file>