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9" r:id="rId1"/>
    <p:sldMasterId id="2147483841" r:id="rId2"/>
    <p:sldMasterId id="2147483853" r:id="rId3"/>
    <p:sldMasterId id="2147483865" r:id="rId4"/>
    <p:sldMasterId id="2147484155" r:id="rId5"/>
    <p:sldMasterId id="2147484579" r:id="rId6"/>
    <p:sldMasterId id="2147484763" r:id="rId7"/>
    <p:sldMasterId id="2147485047" r:id="rId8"/>
  </p:sldMasterIdLst>
  <p:notesMasterIdLst>
    <p:notesMasterId r:id="rId53"/>
  </p:notesMasterIdLst>
  <p:handoutMasterIdLst>
    <p:handoutMasterId r:id="rId54"/>
  </p:handoutMasterIdLst>
  <p:sldIdLst>
    <p:sldId id="256" r:id="rId9"/>
    <p:sldId id="258" r:id="rId10"/>
    <p:sldId id="260" r:id="rId11"/>
    <p:sldId id="277" r:id="rId12"/>
    <p:sldId id="278" r:id="rId13"/>
    <p:sldId id="262" r:id="rId14"/>
    <p:sldId id="264" r:id="rId15"/>
    <p:sldId id="281" r:id="rId16"/>
    <p:sldId id="282" r:id="rId17"/>
    <p:sldId id="302" r:id="rId18"/>
    <p:sldId id="287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47" r:id="rId42"/>
    <p:sldId id="307" r:id="rId43"/>
    <p:sldId id="383" r:id="rId44"/>
    <p:sldId id="356" r:id="rId45"/>
    <p:sldId id="357" r:id="rId46"/>
    <p:sldId id="358" r:id="rId47"/>
    <p:sldId id="341" r:id="rId48"/>
    <p:sldId id="297" r:id="rId49"/>
    <p:sldId id="312" r:id="rId50"/>
    <p:sldId id="315" r:id="rId51"/>
    <p:sldId id="292" r:id="rId52"/>
  </p:sldIdLst>
  <p:sldSz cx="9906000" cy="6858000" type="A4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C96D"/>
    <a:srgbClr val="9D5505"/>
    <a:srgbClr val="AAE6C5"/>
    <a:srgbClr val="AEBFE2"/>
    <a:srgbClr val="4FA9CD"/>
    <a:srgbClr val="5882C0"/>
    <a:srgbClr val="81D7E3"/>
    <a:srgbClr val="53B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9736" autoAdjust="0"/>
  </p:normalViewPr>
  <p:slideViewPr>
    <p:cSldViewPr>
      <p:cViewPr varScale="1">
        <p:scale>
          <a:sx n="116" d="100"/>
          <a:sy n="116" d="100"/>
        </p:scale>
        <p:origin x="1050" y="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70" y="-72"/>
      </p:cViewPr>
      <p:guideLst>
        <p:guide orient="horz" pos="3127"/>
        <p:guide pos="2142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EF969-EE38-4661-A68D-B8817E1D8854}" type="doc">
      <dgm:prSet loTypeId="urn:microsoft.com/office/officeart/2005/8/layout/pyramid2" loCatId="pyramid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80FECF9-D474-4F6C-B371-632945FE7E44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200" b="1" dirty="0" smtClean="0"/>
            <a:t>2019год –</a:t>
          </a:r>
          <a:r>
            <a:rPr lang="ru-RU" sz="1100" dirty="0" smtClean="0"/>
            <a:t> 1 460 343,5 тыс</a:t>
          </a:r>
          <a:r>
            <a:rPr lang="ru-RU" sz="1100" dirty="0"/>
            <a:t>. руб.</a:t>
          </a:r>
        </a:p>
      </dgm:t>
    </dgm:pt>
    <dgm:pt modelId="{187F87BD-741B-4AC1-8FA8-7D08DFE91685}" type="parTrans" cxnId="{101F4DBB-669A-4F99-B3A0-B6FE71341EDB}">
      <dgm:prSet/>
      <dgm:spPr/>
      <dgm:t>
        <a:bodyPr/>
        <a:lstStyle/>
        <a:p>
          <a:endParaRPr lang="ru-RU"/>
        </a:p>
      </dgm:t>
    </dgm:pt>
    <dgm:pt modelId="{14276B51-B5FF-4112-A846-587B00DA8166}" type="sibTrans" cxnId="{101F4DBB-669A-4F99-B3A0-B6FE71341EDB}">
      <dgm:prSet/>
      <dgm:spPr/>
      <dgm:t>
        <a:bodyPr/>
        <a:lstStyle/>
        <a:p>
          <a:endParaRPr lang="ru-RU"/>
        </a:p>
      </dgm:t>
    </dgm:pt>
    <dgm:pt modelId="{90E05D38-C437-48EF-A9F4-FF18EB144A8F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200" b="1" i="0" dirty="0"/>
            <a:t>Дошкольное образование</a:t>
          </a:r>
        </a:p>
      </dgm:t>
    </dgm:pt>
    <dgm:pt modelId="{85FCB2CA-9162-4312-BA05-A78FF65D9F6D}" type="parTrans" cxnId="{F62BC079-278D-4F81-8B14-E59695C43467}">
      <dgm:prSet/>
      <dgm:spPr/>
      <dgm:t>
        <a:bodyPr/>
        <a:lstStyle/>
        <a:p>
          <a:endParaRPr lang="ru-RU"/>
        </a:p>
      </dgm:t>
    </dgm:pt>
    <dgm:pt modelId="{3B80BF62-C9C1-4105-BE3B-4B460F1F181A}" type="sibTrans" cxnId="{F62BC079-278D-4F81-8B14-E59695C43467}">
      <dgm:prSet/>
      <dgm:spPr/>
      <dgm:t>
        <a:bodyPr/>
        <a:lstStyle/>
        <a:p>
          <a:endParaRPr lang="ru-RU"/>
        </a:p>
      </dgm:t>
    </dgm:pt>
    <dgm:pt modelId="{0D25F4B0-72B0-4C30-97EA-C22769B6E376}" type="pres">
      <dgm:prSet presAssocID="{5C6EF969-EE38-4661-A68D-B8817E1D885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1EBEAE-6A09-4E5E-80BD-17BD08D1786E}" type="pres">
      <dgm:prSet presAssocID="{5C6EF969-EE38-4661-A68D-B8817E1D8854}" presName="pyramid" presStyleLbl="node1" presStyleIdx="0" presStyleCn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6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896EF98A-032A-4977-901D-205DF1D5F18D}" type="pres">
      <dgm:prSet presAssocID="{5C6EF969-EE38-4661-A68D-B8817E1D8854}" presName="theList" presStyleCnt="0"/>
      <dgm:spPr/>
    </dgm:pt>
    <dgm:pt modelId="{46039E86-FC51-478D-A7EC-FED2397CC742}" type="pres">
      <dgm:prSet presAssocID="{90E05D38-C437-48EF-A9F4-FF18EB144A8F}" presName="aNode" presStyleLbl="fgAcc1" presStyleIdx="0" presStyleCnt="2" custLinFactNeighborX="18480" custLinFactNeighborY="-74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2B40B-4DA5-41BC-BEC1-DC5B72637324}" type="pres">
      <dgm:prSet presAssocID="{90E05D38-C437-48EF-A9F4-FF18EB144A8F}" presName="aSpace" presStyleCnt="0"/>
      <dgm:spPr/>
    </dgm:pt>
    <dgm:pt modelId="{2C987933-5CFA-4866-9B9C-D02C6C662430}" type="pres">
      <dgm:prSet presAssocID="{D80FECF9-D474-4F6C-B371-632945FE7E44}" presName="aNode" presStyleLbl="fgAcc1" presStyleIdx="1" presStyleCnt="2" custScaleX="176044" custScaleY="69737" custLinFactNeighborX="63052" custLinFactNeighborY="-42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48BD8-A69A-4F6A-B278-78522B833A13}" type="pres">
      <dgm:prSet presAssocID="{D80FECF9-D474-4F6C-B371-632945FE7E44}" presName="aSpace" presStyleCnt="0"/>
      <dgm:spPr/>
    </dgm:pt>
  </dgm:ptLst>
  <dgm:cxnLst>
    <dgm:cxn modelId="{92A2505E-A12F-46E9-A55C-3B3CC7333F3A}" type="presOf" srcId="{D80FECF9-D474-4F6C-B371-632945FE7E44}" destId="{2C987933-5CFA-4866-9B9C-D02C6C662430}" srcOrd="0" destOrd="0" presId="urn:microsoft.com/office/officeart/2005/8/layout/pyramid2"/>
    <dgm:cxn modelId="{CD0E97AE-65E9-4D2C-A04A-B6D07BC02FE9}" type="presOf" srcId="{5C6EF969-EE38-4661-A68D-B8817E1D8854}" destId="{0D25F4B0-72B0-4C30-97EA-C22769B6E376}" srcOrd="0" destOrd="0" presId="urn:microsoft.com/office/officeart/2005/8/layout/pyramid2"/>
    <dgm:cxn modelId="{F62BC079-278D-4F81-8B14-E59695C43467}" srcId="{5C6EF969-EE38-4661-A68D-B8817E1D8854}" destId="{90E05D38-C437-48EF-A9F4-FF18EB144A8F}" srcOrd="0" destOrd="0" parTransId="{85FCB2CA-9162-4312-BA05-A78FF65D9F6D}" sibTransId="{3B80BF62-C9C1-4105-BE3B-4B460F1F181A}"/>
    <dgm:cxn modelId="{3ACE7868-263B-489D-8F62-1E710735A026}" type="presOf" srcId="{90E05D38-C437-48EF-A9F4-FF18EB144A8F}" destId="{46039E86-FC51-478D-A7EC-FED2397CC742}" srcOrd="0" destOrd="0" presId="urn:microsoft.com/office/officeart/2005/8/layout/pyramid2"/>
    <dgm:cxn modelId="{101F4DBB-669A-4F99-B3A0-B6FE71341EDB}" srcId="{5C6EF969-EE38-4661-A68D-B8817E1D8854}" destId="{D80FECF9-D474-4F6C-B371-632945FE7E44}" srcOrd="1" destOrd="0" parTransId="{187F87BD-741B-4AC1-8FA8-7D08DFE91685}" sibTransId="{14276B51-B5FF-4112-A846-587B00DA8166}"/>
    <dgm:cxn modelId="{C43AE5D7-4616-43B0-BF8D-DD698CAA6DAF}" type="presParOf" srcId="{0D25F4B0-72B0-4C30-97EA-C22769B6E376}" destId="{501EBEAE-6A09-4E5E-80BD-17BD08D1786E}" srcOrd="0" destOrd="0" presId="urn:microsoft.com/office/officeart/2005/8/layout/pyramid2"/>
    <dgm:cxn modelId="{A91B864A-0FCF-4AE1-8354-B42A7D31C006}" type="presParOf" srcId="{0D25F4B0-72B0-4C30-97EA-C22769B6E376}" destId="{896EF98A-032A-4977-901D-205DF1D5F18D}" srcOrd="1" destOrd="0" presId="urn:microsoft.com/office/officeart/2005/8/layout/pyramid2"/>
    <dgm:cxn modelId="{B631F660-05F8-4803-885A-12247F4FDB6C}" type="presParOf" srcId="{896EF98A-032A-4977-901D-205DF1D5F18D}" destId="{46039E86-FC51-478D-A7EC-FED2397CC742}" srcOrd="0" destOrd="0" presId="urn:microsoft.com/office/officeart/2005/8/layout/pyramid2"/>
    <dgm:cxn modelId="{3F6E2E35-A5EF-448E-B796-BB6BC66D7E84}" type="presParOf" srcId="{896EF98A-032A-4977-901D-205DF1D5F18D}" destId="{2E52B40B-4DA5-41BC-BEC1-DC5B72637324}" srcOrd="1" destOrd="0" presId="urn:microsoft.com/office/officeart/2005/8/layout/pyramid2"/>
    <dgm:cxn modelId="{1B9BE20C-6DD3-4FE7-B649-3A225EAEE5A7}" type="presParOf" srcId="{896EF98A-032A-4977-901D-205DF1D5F18D}" destId="{2C987933-5CFA-4866-9B9C-D02C6C662430}" srcOrd="2" destOrd="0" presId="urn:microsoft.com/office/officeart/2005/8/layout/pyramid2"/>
    <dgm:cxn modelId="{7975D7F5-A4E8-4E66-B2C9-89623041F602}" type="presParOf" srcId="{896EF98A-032A-4977-901D-205DF1D5F18D}" destId="{92F48BD8-A69A-4F6A-B278-78522B833A13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6EF969-EE38-4661-A68D-B8817E1D8854}" type="doc">
      <dgm:prSet loTypeId="urn:microsoft.com/office/officeart/2005/8/layout/pyramid2" loCatId="pyramid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80FECF9-D474-4F6C-B371-632945FE7E44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200" b="1" dirty="0" smtClean="0"/>
            <a:t>2019 год –</a:t>
          </a:r>
          <a:r>
            <a:rPr lang="ru-RU" sz="1100" dirty="0" smtClean="0"/>
            <a:t> 59 570,2 тыс</a:t>
          </a:r>
          <a:r>
            <a:rPr lang="ru-RU" sz="1100" dirty="0"/>
            <a:t>. руб.</a:t>
          </a:r>
        </a:p>
      </dgm:t>
    </dgm:pt>
    <dgm:pt modelId="{187F87BD-741B-4AC1-8FA8-7D08DFE91685}" type="parTrans" cxnId="{101F4DBB-669A-4F99-B3A0-B6FE71341EDB}">
      <dgm:prSet/>
      <dgm:spPr/>
      <dgm:t>
        <a:bodyPr/>
        <a:lstStyle/>
        <a:p>
          <a:endParaRPr lang="ru-RU"/>
        </a:p>
      </dgm:t>
    </dgm:pt>
    <dgm:pt modelId="{14276B51-B5FF-4112-A846-587B00DA8166}" type="sibTrans" cxnId="{101F4DBB-669A-4F99-B3A0-B6FE71341EDB}">
      <dgm:prSet/>
      <dgm:spPr/>
      <dgm:t>
        <a:bodyPr/>
        <a:lstStyle/>
        <a:p>
          <a:endParaRPr lang="ru-RU"/>
        </a:p>
      </dgm:t>
    </dgm:pt>
    <dgm:pt modelId="{90E05D38-C437-48EF-A9F4-FF18EB144A8F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100" b="1" i="0" dirty="0"/>
            <a:t>Организация библиотечного обслуживания пользователей муниципальных библиотек</a:t>
          </a:r>
        </a:p>
      </dgm:t>
    </dgm:pt>
    <dgm:pt modelId="{85FCB2CA-9162-4312-BA05-A78FF65D9F6D}" type="parTrans" cxnId="{F62BC079-278D-4F81-8B14-E59695C43467}">
      <dgm:prSet/>
      <dgm:spPr/>
      <dgm:t>
        <a:bodyPr/>
        <a:lstStyle/>
        <a:p>
          <a:endParaRPr lang="ru-RU"/>
        </a:p>
      </dgm:t>
    </dgm:pt>
    <dgm:pt modelId="{3B80BF62-C9C1-4105-BE3B-4B460F1F181A}" type="sibTrans" cxnId="{F62BC079-278D-4F81-8B14-E59695C43467}">
      <dgm:prSet/>
      <dgm:spPr/>
      <dgm:t>
        <a:bodyPr/>
        <a:lstStyle/>
        <a:p>
          <a:endParaRPr lang="ru-RU"/>
        </a:p>
      </dgm:t>
    </dgm:pt>
    <dgm:pt modelId="{0D25F4B0-72B0-4C30-97EA-C22769B6E376}" type="pres">
      <dgm:prSet presAssocID="{5C6EF969-EE38-4661-A68D-B8817E1D885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1EBEAE-6A09-4E5E-80BD-17BD08D1786E}" type="pres">
      <dgm:prSet presAssocID="{5C6EF969-EE38-4661-A68D-B8817E1D8854}" presName="pyramid" presStyleLbl="node1" presStyleIdx="0" presStyleCnt="1" custLinFactNeighborX="9574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chemeClr val="accent6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896EF98A-032A-4977-901D-205DF1D5F18D}" type="pres">
      <dgm:prSet presAssocID="{5C6EF969-EE38-4661-A68D-B8817E1D8854}" presName="theList" presStyleCnt="0"/>
      <dgm:spPr/>
    </dgm:pt>
    <dgm:pt modelId="{46039E86-FC51-478D-A7EC-FED2397CC742}" type="pres">
      <dgm:prSet presAssocID="{90E05D38-C437-48EF-A9F4-FF18EB144A8F}" presName="aNode" presStyleLbl="fgAcc1" presStyleIdx="0" presStyleCnt="2" custScaleX="159841" custScaleY="180060" custLinFactNeighborX="43136" custLinFactNeighborY="-74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2B40B-4DA5-41BC-BEC1-DC5B72637324}" type="pres">
      <dgm:prSet presAssocID="{90E05D38-C437-48EF-A9F4-FF18EB144A8F}" presName="aSpace" presStyleCnt="0"/>
      <dgm:spPr/>
    </dgm:pt>
    <dgm:pt modelId="{2C987933-5CFA-4866-9B9C-D02C6C662430}" type="pres">
      <dgm:prSet presAssocID="{D80FECF9-D474-4F6C-B371-632945FE7E44}" presName="aNode" presStyleLbl="fgAcc1" presStyleIdx="1" presStyleCnt="2" custScaleX="141794" custScaleY="69737" custLinFactY="19094" custLinFactNeighborX="5216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48BD8-A69A-4F6A-B278-78522B833A13}" type="pres">
      <dgm:prSet presAssocID="{D80FECF9-D474-4F6C-B371-632945FE7E44}" presName="aSpace" presStyleCnt="0"/>
      <dgm:spPr/>
    </dgm:pt>
  </dgm:ptLst>
  <dgm:cxnLst>
    <dgm:cxn modelId="{EBFA5BF1-0495-4463-BE81-E73BC5730FBC}" type="presOf" srcId="{D80FECF9-D474-4F6C-B371-632945FE7E44}" destId="{2C987933-5CFA-4866-9B9C-D02C6C662430}" srcOrd="0" destOrd="0" presId="urn:microsoft.com/office/officeart/2005/8/layout/pyramid2"/>
    <dgm:cxn modelId="{4A7F6D10-5AE8-4C57-B347-22767C7E5923}" type="presOf" srcId="{90E05D38-C437-48EF-A9F4-FF18EB144A8F}" destId="{46039E86-FC51-478D-A7EC-FED2397CC742}" srcOrd="0" destOrd="0" presId="urn:microsoft.com/office/officeart/2005/8/layout/pyramid2"/>
    <dgm:cxn modelId="{F62BC079-278D-4F81-8B14-E59695C43467}" srcId="{5C6EF969-EE38-4661-A68D-B8817E1D8854}" destId="{90E05D38-C437-48EF-A9F4-FF18EB144A8F}" srcOrd="0" destOrd="0" parTransId="{85FCB2CA-9162-4312-BA05-A78FF65D9F6D}" sibTransId="{3B80BF62-C9C1-4105-BE3B-4B460F1F181A}"/>
    <dgm:cxn modelId="{101F4DBB-669A-4F99-B3A0-B6FE71341EDB}" srcId="{5C6EF969-EE38-4661-A68D-B8817E1D8854}" destId="{D80FECF9-D474-4F6C-B371-632945FE7E44}" srcOrd="1" destOrd="0" parTransId="{187F87BD-741B-4AC1-8FA8-7D08DFE91685}" sibTransId="{14276B51-B5FF-4112-A846-587B00DA8166}"/>
    <dgm:cxn modelId="{E85B3E5C-193B-4E95-AF3A-0465DBDCBC78}" type="presOf" srcId="{5C6EF969-EE38-4661-A68D-B8817E1D8854}" destId="{0D25F4B0-72B0-4C30-97EA-C22769B6E376}" srcOrd="0" destOrd="0" presId="urn:microsoft.com/office/officeart/2005/8/layout/pyramid2"/>
    <dgm:cxn modelId="{FDF56CB0-E8B7-423A-802F-C11499F8EC80}" type="presParOf" srcId="{0D25F4B0-72B0-4C30-97EA-C22769B6E376}" destId="{501EBEAE-6A09-4E5E-80BD-17BD08D1786E}" srcOrd="0" destOrd="0" presId="urn:microsoft.com/office/officeart/2005/8/layout/pyramid2"/>
    <dgm:cxn modelId="{CC1D6886-BFFF-433E-B540-F6D61ADD474D}" type="presParOf" srcId="{0D25F4B0-72B0-4C30-97EA-C22769B6E376}" destId="{896EF98A-032A-4977-901D-205DF1D5F18D}" srcOrd="1" destOrd="0" presId="urn:microsoft.com/office/officeart/2005/8/layout/pyramid2"/>
    <dgm:cxn modelId="{6654DE2A-BBC2-4795-A7FE-0AF93F6EFA9B}" type="presParOf" srcId="{896EF98A-032A-4977-901D-205DF1D5F18D}" destId="{46039E86-FC51-478D-A7EC-FED2397CC742}" srcOrd="0" destOrd="0" presId="urn:microsoft.com/office/officeart/2005/8/layout/pyramid2"/>
    <dgm:cxn modelId="{C110858B-EABE-4F7A-88ED-02A8A97197BC}" type="presParOf" srcId="{896EF98A-032A-4977-901D-205DF1D5F18D}" destId="{2E52B40B-4DA5-41BC-BEC1-DC5B72637324}" srcOrd="1" destOrd="0" presId="urn:microsoft.com/office/officeart/2005/8/layout/pyramid2"/>
    <dgm:cxn modelId="{7F3A3EF7-76C1-42B8-BDFE-9C4BA1C1CA19}" type="presParOf" srcId="{896EF98A-032A-4977-901D-205DF1D5F18D}" destId="{2C987933-5CFA-4866-9B9C-D02C6C662430}" srcOrd="2" destOrd="0" presId="urn:microsoft.com/office/officeart/2005/8/layout/pyramid2"/>
    <dgm:cxn modelId="{D4179A20-03F1-46BB-B227-7BAC3F35B815}" type="presParOf" srcId="{896EF98A-032A-4977-901D-205DF1D5F18D}" destId="{92F48BD8-A69A-4F6A-B278-78522B833A13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6EF969-EE38-4661-A68D-B8817E1D8854}" type="doc">
      <dgm:prSet loTypeId="urn:microsoft.com/office/officeart/2005/8/layout/pyramid2" loCatId="pyramid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0E05D38-C437-48EF-A9F4-FF18EB144A8F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100" b="1" i="0" dirty="0" smtClean="0">
              <a:solidFill>
                <a:schemeClr val="tx1"/>
              </a:solidFill>
            </a:rPr>
            <a:t>Проведение капитального строительства и капитального ремонта, приобретение объектов недвижимого имущества</a:t>
          </a:r>
          <a:endParaRPr lang="ru-RU" sz="1100" b="1" i="0" dirty="0">
            <a:solidFill>
              <a:schemeClr val="tx1"/>
            </a:solidFill>
          </a:endParaRPr>
        </a:p>
      </dgm:t>
    </dgm:pt>
    <dgm:pt modelId="{85FCB2CA-9162-4312-BA05-A78FF65D9F6D}" type="parTrans" cxnId="{F62BC079-278D-4F81-8B14-E59695C43467}">
      <dgm:prSet/>
      <dgm:spPr/>
      <dgm:t>
        <a:bodyPr/>
        <a:lstStyle/>
        <a:p>
          <a:endParaRPr lang="ru-RU"/>
        </a:p>
      </dgm:t>
    </dgm:pt>
    <dgm:pt modelId="{3B80BF62-C9C1-4105-BE3B-4B460F1F181A}" type="sibTrans" cxnId="{F62BC079-278D-4F81-8B14-E59695C43467}">
      <dgm:prSet/>
      <dgm:spPr/>
      <dgm:t>
        <a:bodyPr/>
        <a:lstStyle/>
        <a:p>
          <a:endParaRPr lang="ru-RU"/>
        </a:p>
      </dgm:t>
    </dgm:pt>
    <dgm:pt modelId="{BD64DBBD-2BDF-4D17-9C0F-76809AE5123E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100" b="1" dirty="0" smtClean="0"/>
            <a:t>2019 год –</a:t>
          </a:r>
          <a:r>
            <a:rPr lang="ru-RU" sz="1100" dirty="0" smtClean="0"/>
            <a:t> 117 756,9 тыс. руб.</a:t>
          </a:r>
          <a:endParaRPr lang="ru-RU" sz="1100" b="1" i="0" dirty="0">
            <a:solidFill>
              <a:schemeClr val="tx1"/>
            </a:solidFill>
          </a:endParaRPr>
        </a:p>
      </dgm:t>
    </dgm:pt>
    <dgm:pt modelId="{6FAFBF94-87C0-445F-B381-3CBE6EEDC9B0}" type="parTrans" cxnId="{C4847074-8188-4DA0-9259-5047C4263E1B}">
      <dgm:prSet/>
      <dgm:spPr/>
      <dgm:t>
        <a:bodyPr/>
        <a:lstStyle/>
        <a:p>
          <a:endParaRPr lang="ru-RU"/>
        </a:p>
      </dgm:t>
    </dgm:pt>
    <dgm:pt modelId="{960267D0-DDEA-49CB-9539-C72854DAA7B9}" type="sibTrans" cxnId="{C4847074-8188-4DA0-9259-5047C4263E1B}">
      <dgm:prSet/>
      <dgm:spPr/>
      <dgm:t>
        <a:bodyPr/>
        <a:lstStyle/>
        <a:p>
          <a:endParaRPr lang="ru-RU"/>
        </a:p>
      </dgm:t>
    </dgm:pt>
    <dgm:pt modelId="{0D25F4B0-72B0-4C30-97EA-C22769B6E376}" type="pres">
      <dgm:prSet presAssocID="{5C6EF969-EE38-4661-A68D-B8817E1D885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1EBEAE-6A09-4E5E-80BD-17BD08D1786E}" type="pres">
      <dgm:prSet presAssocID="{5C6EF969-EE38-4661-A68D-B8817E1D8854}" presName="pyramid" presStyleLbl="node1" presStyleIdx="0" presStyleCnt="1" custLinFactNeighborX="2646" custLinFactNeighborY="2941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chemeClr val="accent6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896EF98A-032A-4977-901D-205DF1D5F18D}" type="pres">
      <dgm:prSet presAssocID="{5C6EF969-EE38-4661-A68D-B8817E1D8854}" presName="theList" presStyleCnt="0"/>
      <dgm:spPr/>
    </dgm:pt>
    <dgm:pt modelId="{08032E2D-3519-41EE-BF76-F4A257F8BF15}" type="pres">
      <dgm:prSet presAssocID="{BD64DBBD-2BDF-4D17-9C0F-76809AE5123E}" presName="aNode" presStyleLbl="fgAcc1" presStyleIdx="0" presStyleCnt="2" custLinFactY="202645" custLinFactNeighborX="40451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4D94F-F93B-474A-B121-8535EB041126}" type="pres">
      <dgm:prSet presAssocID="{BD64DBBD-2BDF-4D17-9C0F-76809AE5123E}" presName="aSpace" presStyleCnt="0"/>
      <dgm:spPr/>
    </dgm:pt>
    <dgm:pt modelId="{46039E86-FC51-478D-A7EC-FED2397CC742}" type="pres">
      <dgm:prSet presAssocID="{90E05D38-C437-48EF-A9F4-FF18EB144A8F}" presName="aNode" presStyleLbl="fgAcc1" presStyleIdx="1" presStyleCnt="2" custScaleX="128904" custScaleY="218469" custLinFactY="-94086" custLinFactNeighborX="89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2B40B-4DA5-41BC-BEC1-DC5B72637324}" type="pres">
      <dgm:prSet presAssocID="{90E05D38-C437-48EF-A9F4-FF18EB144A8F}" presName="aSpace" presStyleCnt="0"/>
      <dgm:spPr/>
    </dgm:pt>
  </dgm:ptLst>
  <dgm:cxnLst>
    <dgm:cxn modelId="{C4847074-8188-4DA0-9259-5047C4263E1B}" srcId="{5C6EF969-EE38-4661-A68D-B8817E1D8854}" destId="{BD64DBBD-2BDF-4D17-9C0F-76809AE5123E}" srcOrd="0" destOrd="0" parTransId="{6FAFBF94-87C0-445F-B381-3CBE6EEDC9B0}" sibTransId="{960267D0-DDEA-49CB-9539-C72854DAA7B9}"/>
    <dgm:cxn modelId="{F62BC079-278D-4F81-8B14-E59695C43467}" srcId="{5C6EF969-EE38-4661-A68D-B8817E1D8854}" destId="{90E05D38-C437-48EF-A9F4-FF18EB144A8F}" srcOrd="1" destOrd="0" parTransId="{85FCB2CA-9162-4312-BA05-A78FF65D9F6D}" sibTransId="{3B80BF62-C9C1-4105-BE3B-4B460F1F181A}"/>
    <dgm:cxn modelId="{6D21AAD5-CE27-49E2-A1C2-F39EF080BE5B}" type="presOf" srcId="{5C6EF969-EE38-4661-A68D-B8817E1D8854}" destId="{0D25F4B0-72B0-4C30-97EA-C22769B6E376}" srcOrd="0" destOrd="0" presId="urn:microsoft.com/office/officeart/2005/8/layout/pyramid2"/>
    <dgm:cxn modelId="{540B62F2-ADA5-4B27-8E5A-BB0A0CE24D04}" type="presOf" srcId="{BD64DBBD-2BDF-4D17-9C0F-76809AE5123E}" destId="{08032E2D-3519-41EE-BF76-F4A257F8BF15}" srcOrd="0" destOrd="0" presId="urn:microsoft.com/office/officeart/2005/8/layout/pyramid2"/>
    <dgm:cxn modelId="{6FDF54EF-D58B-4C8C-9238-AC1160FE9C73}" type="presOf" srcId="{90E05D38-C437-48EF-A9F4-FF18EB144A8F}" destId="{46039E86-FC51-478D-A7EC-FED2397CC742}" srcOrd="0" destOrd="0" presId="urn:microsoft.com/office/officeart/2005/8/layout/pyramid2"/>
    <dgm:cxn modelId="{27AFDADA-B67A-4C8F-8B48-9BF31DBF0316}" type="presParOf" srcId="{0D25F4B0-72B0-4C30-97EA-C22769B6E376}" destId="{501EBEAE-6A09-4E5E-80BD-17BD08D1786E}" srcOrd="0" destOrd="0" presId="urn:microsoft.com/office/officeart/2005/8/layout/pyramid2"/>
    <dgm:cxn modelId="{E271B4CF-648E-46E8-BE44-E5A5B33030C8}" type="presParOf" srcId="{0D25F4B0-72B0-4C30-97EA-C22769B6E376}" destId="{896EF98A-032A-4977-901D-205DF1D5F18D}" srcOrd="1" destOrd="0" presId="urn:microsoft.com/office/officeart/2005/8/layout/pyramid2"/>
    <dgm:cxn modelId="{7249A7BE-669E-4BD3-ACCE-1F8AD2937B85}" type="presParOf" srcId="{896EF98A-032A-4977-901D-205DF1D5F18D}" destId="{08032E2D-3519-41EE-BF76-F4A257F8BF15}" srcOrd="0" destOrd="0" presId="urn:microsoft.com/office/officeart/2005/8/layout/pyramid2"/>
    <dgm:cxn modelId="{6CF07AB1-7AD6-476E-A17B-A1F9446BEA53}" type="presParOf" srcId="{896EF98A-032A-4977-901D-205DF1D5F18D}" destId="{3884D94F-F93B-474A-B121-8535EB041126}" srcOrd="1" destOrd="0" presId="urn:microsoft.com/office/officeart/2005/8/layout/pyramid2"/>
    <dgm:cxn modelId="{DF6B5E2F-E878-44A8-A8C2-E7C72925EDBE}" type="presParOf" srcId="{896EF98A-032A-4977-901D-205DF1D5F18D}" destId="{46039E86-FC51-478D-A7EC-FED2397CC742}" srcOrd="2" destOrd="0" presId="urn:microsoft.com/office/officeart/2005/8/layout/pyramid2"/>
    <dgm:cxn modelId="{95DCFF16-A10A-43D7-B279-AAB940CB898C}" type="presParOf" srcId="{896EF98A-032A-4977-901D-205DF1D5F18D}" destId="{2E52B40B-4DA5-41BC-BEC1-DC5B72637324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6EF969-EE38-4661-A68D-B8817E1D8854}" type="doc">
      <dgm:prSet loTypeId="urn:microsoft.com/office/officeart/2005/8/layout/pyramid2" loCatId="pyramid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80FECF9-D474-4F6C-B371-632945FE7E44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200" b="1" dirty="0" smtClean="0"/>
            <a:t>2019 год –</a:t>
          </a:r>
          <a:r>
            <a:rPr lang="ru-RU" sz="1100" dirty="0" smtClean="0"/>
            <a:t> 241 671,1 тыс</a:t>
          </a:r>
          <a:r>
            <a:rPr lang="ru-RU" sz="1100" dirty="0"/>
            <a:t>. руб.</a:t>
          </a:r>
        </a:p>
      </dgm:t>
    </dgm:pt>
    <dgm:pt modelId="{187F87BD-741B-4AC1-8FA8-7D08DFE91685}" type="parTrans" cxnId="{101F4DBB-669A-4F99-B3A0-B6FE71341EDB}">
      <dgm:prSet/>
      <dgm:spPr/>
      <dgm:t>
        <a:bodyPr/>
        <a:lstStyle/>
        <a:p>
          <a:endParaRPr lang="ru-RU"/>
        </a:p>
      </dgm:t>
    </dgm:pt>
    <dgm:pt modelId="{14276B51-B5FF-4112-A846-587B00DA8166}" type="sibTrans" cxnId="{101F4DBB-669A-4F99-B3A0-B6FE71341EDB}">
      <dgm:prSet/>
      <dgm:spPr/>
      <dgm:t>
        <a:bodyPr/>
        <a:lstStyle/>
        <a:p>
          <a:endParaRPr lang="ru-RU"/>
        </a:p>
      </dgm:t>
    </dgm:pt>
    <dgm:pt modelId="{90E05D38-C437-48EF-A9F4-FF18EB144A8F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200" b="1" i="0" dirty="0"/>
            <a:t>Реализация культурных проектов муниципальных учреждений культуры, проведение культурно-массовых мероприятий</a:t>
          </a:r>
        </a:p>
      </dgm:t>
    </dgm:pt>
    <dgm:pt modelId="{85FCB2CA-9162-4312-BA05-A78FF65D9F6D}" type="parTrans" cxnId="{F62BC079-278D-4F81-8B14-E59695C43467}">
      <dgm:prSet/>
      <dgm:spPr/>
      <dgm:t>
        <a:bodyPr/>
        <a:lstStyle/>
        <a:p>
          <a:endParaRPr lang="ru-RU"/>
        </a:p>
      </dgm:t>
    </dgm:pt>
    <dgm:pt modelId="{3B80BF62-C9C1-4105-BE3B-4B460F1F181A}" type="sibTrans" cxnId="{F62BC079-278D-4F81-8B14-E59695C43467}">
      <dgm:prSet/>
      <dgm:spPr/>
      <dgm:t>
        <a:bodyPr/>
        <a:lstStyle/>
        <a:p>
          <a:endParaRPr lang="ru-RU"/>
        </a:p>
      </dgm:t>
    </dgm:pt>
    <dgm:pt modelId="{0D25F4B0-72B0-4C30-97EA-C22769B6E376}" type="pres">
      <dgm:prSet presAssocID="{5C6EF969-EE38-4661-A68D-B8817E1D885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1EBEAE-6A09-4E5E-80BD-17BD08D1786E}" type="pres">
      <dgm:prSet presAssocID="{5C6EF969-EE38-4661-A68D-B8817E1D8854}" presName="pyramid" presStyleLbl="node1" presStyleIdx="0" presStyleCnt="1" custLinFactNeighborX="1773" custLinFactNeighborY="-256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chemeClr val="accent6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896EF98A-032A-4977-901D-205DF1D5F18D}" type="pres">
      <dgm:prSet presAssocID="{5C6EF969-EE38-4661-A68D-B8817E1D8854}" presName="theList" presStyleCnt="0"/>
      <dgm:spPr/>
    </dgm:pt>
    <dgm:pt modelId="{46039E86-FC51-478D-A7EC-FED2397CC742}" type="pres">
      <dgm:prSet presAssocID="{90E05D38-C437-48EF-A9F4-FF18EB144A8F}" presName="aNode" presStyleLbl="fgAcc1" presStyleIdx="0" presStyleCnt="2" custScaleX="157263" custScaleY="239777" custLinFactNeighborX="18480" custLinFactNeighborY="-74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2B40B-4DA5-41BC-BEC1-DC5B72637324}" type="pres">
      <dgm:prSet presAssocID="{90E05D38-C437-48EF-A9F4-FF18EB144A8F}" presName="aSpace" presStyleCnt="0"/>
      <dgm:spPr/>
    </dgm:pt>
    <dgm:pt modelId="{2C987933-5CFA-4866-9B9C-D02C6C662430}" type="pres">
      <dgm:prSet presAssocID="{D80FECF9-D474-4F6C-B371-632945FE7E44}" presName="aNode" presStyleLbl="fgAcc1" presStyleIdx="1" presStyleCnt="2" custScaleX="146951" custScaleY="69737" custLinFactY="19980" custLinFactNeighborX="3962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48BD8-A69A-4F6A-B278-78522B833A13}" type="pres">
      <dgm:prSet presAssocID="{D80FECF9-D474-4F6C-B371-632945FE7E44}" presName="aSpace" presStyleCnt="0"/>
      <dgm:spPr/>
    </dgm:pt>
  </dgm:ptLst>
  <dgm:cxnLst>
    <dgm:cxn modelId="{353206D0-7CFA-41AB-AEE1-E97BF8DA63BC}" type="presOf" srcId="{90E05D38-C437-48EF-A9F4-FF18EB144A8F}" destId="{46039E86-FC51-478D-A7EC-FED2397CC742}" srcOrd="0" destOrd="0" presId="urn:microsoft.com/office/officeart/2005/8/layout/pyramid2"/>
    <dgm:cxn modelId="{6A63A765-0B15-49B8-8972-B344759C3BB8}" type="presOf" srcId="{5C6EF969-EE38-4661-A68D-B8817E1D8854}" destId="{0D25F4B0-72B0-4C30-97EA-C22769B6E376}" srcOrd="0" destOrd="0" presId="urn:microsoft.com/office/officeart/2005/8/layout/pyramid2"/>
    <dgm:cxn modelId="{F62BC079-278D-4F81-8B14-E59695C43467}" srcId="{5C6EF969-EE38-4661-A68D-B8817E1D8854}" destId="{90E05D38-C437-48EF-A9F4-FF18EB144A8F}" srcOrd="0" destOrd="0" parTransId="{85FCB2CA-9162-4312-BA05-A78FF65D9F6D}" sibTransId="{3B80BF62-C9C1-4105-BE3B-4B460F1F181A}"/>
    <dgm:cxn modelId="{ED171BD8-1ABD-42E2-8487-92BBA43E65E1}" type="presOf" srcId="{D80FECF9-D474-4F6C-B371-632945FE7E44}" destId="{2C987933-5CFA-4866-9B9C-D02C6C662430}" srcOrd="0" destOrd="0" presId="urn:microsoft.com/office/officeart/2005/8/layout/pyramid2"/>
    <dgm:cxn modelId="{101F4DBB-669A-4F99-B3A0-B6FE71341EDB}" srcId="{5C6EF969-EE38-4661-A68D-B8817E1D8854}" destId="{D80FECF9-D474-4F6C-B371-632945FE7E44}" srcOrd="1" destOrd="0" parTransId="{187F87BD-741B-4AC1-8FA8-7D08DFE91685}" sibTransId="{14276B51-B5FF-4112-A846-587B00DA8166}"/>
    <dgm:cxn modelId="{FF0A3CCE-4CAA-415B-AC6E-AA4B6F09532D}" type="presParOf" srcId="{0D25F4B0-72B0-4C30-97EA-C22769B6E376}" destId="{501EBEAE-6A09-4E5E-80BD-17BD08D1786E}" srcOrd="0" destOrd="0" presId="urn:microsoft.com/office/officeart/2005/8/layout/pyramid2"/>
    <dgm:cxn modelId="{CD3F0979-6347-4F69-9C7B-10893469A141}" type="presParOf" srcId="{0D25F4B0-72B0-4C30-97EA-C22769B6E376}" destId="{896EF98A-032A-4977-901D-205DF1D5F18D}" srcOrd="1" destOrd="0" presId="urn:microsoft.com/office/officeart/2005/8/layout/pyramid2"/>
    <dgm:cxn modelId="{A4CD006D-47ED-497E-8AE2-5C1B9E8E159C}" type="presParOf" srcId="{896EF98A-032A-4977-901D-205DF1D5F18D}" destId="{46039E86-FC51-478D-A7EC-FED2397CC742}" srcOrd="0" destOrd="0" presId="urn:microsoft.com/office/officeart/2005/8/layout/pyramid2"/>
    <dgm:cxn modelId="{B51E3752-CBD5-4AD5-B15F-92A006729EEA}" type="presParOf" srcId="{896EF98A-032A-4977-901D-205DF1D5F18D}" destId="{2E52B40B-4DA5-41BC-BEC1-DC5B72637324}" srcOrd="1" destOrd="0" presId="urn:microsoft.com/office/officeart/2005/8/layout/pyramid2"/>
    <dgm:cxn modelId="{48383B68-B572-4F8C-9CBF-E357AB7E6AF6}" type="presParOf" srcId="{896EF98A-032A-4977-901D-205DF1D5F18D}" destId="{2C987933-5CFA-4866-9B9C-D02C6C662430}" srcOrd="2" destOrd="0" presId="urn:microsoft.com/office/officeart/2005/8/layout/pyramid2"/>
    <dgm:cxn modelId="{52B53F95-ADE8-4234-96D1-773688FD977D}" type="presParOf" srcId="{896EF98A-032A-4977-901D-205DF1D5F18D}" destId="{92F48BD8-A69A-4F6A-B278-78522B833A13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C6EF969-EE38-4661-A68D-B8817E1D8854}" type="doc">
      <dgm:prSet loTypeId="urn:microsoft.com/office/officeart/2005/8/layout/pyramid2" loCatId="pyramid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80FECF9-D474-4F6C-B371-632945FE7E44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200" b="1" dirty="0" smtClean="0"/>
            <a:t>2019 год – </a:t>
          </a:r>
          <a:r>
            <a:rPr lang="ru-RU" sz="1200" b="0" dirty="0" smtClean="0"/>
            <a:t>15 663,2 </a:t>
          </a:r>
          <a:r>
            <a:rPr lang="ru-RU" sz="1100" dirty="0" smtClean="0"/>
            <a:t>тыс.руб</a:t>
          </a:r>
          <a:r>
            <a:rPr lang="ru-RU" sz="1100" dirty="0"/>
            <a:t>.</a:t>
          </a:r>
        </a:p>
      </dgm:t>
    </dgm:pt>
    <dgm:pt modelId="{187F87BD-741B-4AC1-8FA8-7D08DFE91685}" type="parTrans" cxnId="{101F4DBB-669A-4F99-B3A0-B6FE71341EDB}">
      <dgm:prSet/>
      <dgm:spPr/>
      <dgm:t>
        <a:bodyPr/>
        <a:lstStyle/>
        <a:p>
          <a:endParaRPr lang="ru-RU"/>
        </a:p>
      </dgm:t>
    </dgm:pt>
    <dgm:pt modelId="{14276B51-B5FF-4112-A846-587B00DA8166}" type="sibTrans" cxnId="{101F4DBB-669A-4F99-B3A0-B6FE71341EDB}">
      <dgm:prSet/>
      <dgm:spPr/>
      <dgm:t>
        <a:bodyPr/>
        <a:lstStyle/>
        <a:p>
          <a:endParaRPr lang="ru-RU"/>
        </a:p>
      </dgm:t>
    </dgm:pt>
    <dgm:pt modelId="{90E05D38-C437-48EF-A9F4-FF18EB144A8F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100" b="1" i="0" dirty="0"/>
            <a:t>Пенсионное обеспечение</a:t>
          </a:r>
        </a:p>
      </dgm:t>
    </dgm:pt>
    <dgm:pt modelId="{85FCB2CA-9162-4312-BA05-A78FF65D9F6D}" type="parTrans" cxnId="{F62BC079-278D-4F81-8B14-E59695C43467}">
      <dgm:prSet/>
      <dgm:spPr/>
      <dgm:t>
        <a:bodyPr/>
        <a:lstStyle/>
        <a:p>
          <a:endParaRPr lang="ru-RU"/>
        </a:p>
      </dgm:t>
    </dgm:pt>
    <dgm:pt modelId="{3B80BF62-C9C1-4105-BE3B-4B460F1F181A}" type="sibTrans" cxnId="{F62BC079-278D-4F81-8B14-E59695C43467}">
      <dgm:prSet/>
      <dgm:spPr/>
      <dgm:t>
        <a:bodyPr/>
        <a:lstStyle/>
        <a:p>
          <a:endParaRPr lang="ru-RU"/>
        </a:p>
      </dgm:t>
    </dgm:pt>
    <dgm:pt modelId="{0D25F4B0-72B0-4C30-97EA-C22769B6E376}" type="pres">
      <dgm:prSet presAssocID="{5C6EF969-EE38-4661-A68D-B8817E1D885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1EBEAE-6A09-4E5E-80BD-17BD08D1786E}" type="pres">
      <dgm:prSet presAssocID="{5C6EF969-EE38-4661-A68D-B8817E1D8854}" presName="pyramid" presStyleLbl="node1" presStyleIdx="0" presStyleCnt="1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chemeClr val="accent6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896EF98A-032A-4977-901D-205DF1D5F18D}" type="pres">
      <dgm:prSet presAssocID="{5C6EF969-EE38-4661-A68D-B8817E1D8854}" presName="theList" presStyleCnt="0"/>
      <dgm:spPr/>
    </dgm:pt>
    <dgm:pt modelId="{46039E86-FC51-478D-A7EC-FED2397CC742}" type="pres">
      <dgm:prSet presAssocID="{90E05D38-C437-48EF-A9F4-FF18EB144A8F}" presName="aNode" presStyleLbl="fgAcc1" presStyleIdx="0" presStyleCnt="2" custScaleX="92811" custScaleY="59399" custLinFactNeighborX="18480" custLinFactNeighborY="-74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2B40B-4DA5-41BC-BEC1-DC5B72637324}" type="pres">
      <dgm:prSet presAssocID="{90E05D38-C437-48EF-A9F4-FF18EB144A8F}" presName="aSpace" presStyleCnt="0"/>
      <dgm:spPr/>
    </dgm:pt>
    <dgm:pt modelId="{2C987933-5CFA-4866-9B9C-D02C6C662430}" type="pres">
      <dgm:prSet presAssocID="{D80FECF9-D474-4F6C-B371-632945FE7E44}" presName="aNode" presStyleLbl="fgAcc1" presStyleIdx="1" presStyleCnt="2" custScaleX="141794" custScaleY="69737" custLinFactNeighborX="63052" custLinFactNeighborY="-42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48BD8-A69A-4F6A-B278-78522B833A13}" type="pres">
      <dgm:prSet presAssocID="{D80FECF9-D474-4F6C-B371-632945FE7E44}" presName="aSpace" presStyleCnt="0"/>
      <dgm:spPr/>
    </dgm:pt>
  </dgm:ptLst>
  <dgm:cxnLst>
    <dgm:cxn modelId="{92A2505E-A12F-46E9-A55C-3B3CC7333F3A}" type="presOf" srcId="{D80FECF9-D474-4F6C-B371-632945FE7E44}" destId="{2C987933-5CFA-4866-9B9C-D02C6C662430}" srcOrd="0" destOrd="0" presId="urn:microsoft.com/office/officeart/2005/8/layout/pyramid2"/>
    <dgm:cxn modelId="{CD0E97AE-65E9-4D2C-A04A-B6D07BC02FE9}" type="presOf" srcId="{5C6EF969-EE38-4661-A68D-B8817E1D8854}" destId="{0D25F4B0-72B0-4C30-97EA-C22769B6E376}" srcOrd="0" destOrd="0" presId="urn:microsoft.com/office/officeart/2005/8/layout/pyramid2"/>
    <dgm:cxn modelId="{F62BC079-278D-4F81-8B14-E59695C43467}" srcId="{5C6EF969-EE38-4661-A68D-B8817E1D8854}" destId="{90E05D38-C437-48EF-A9F4-FF18EB144A8F}" srcOrd="0" destOrd="0" parTransId="{85FCB2CA-9162-4312-BA05-A78FF65D9F6D}" sibTransId="{3B80BF62-C9C1-4105-BE3B-4B460F1F181A}"/>
    <dgm:cxn modelId="{3ACE7868-263B-489D-8F62-1E710735A026}" type="presOf" srcId="{90E05D38-C437-48EF-A9F4-FF18EB144A8F}" destId="{46039E86-FC51-478D-A7EC-FED2397CC742}" srcOrd="0" destOrd="0" presId="urn:microsoft.com/office/officeart/2005/8/layout/pyramid2"/>
    <dgm:cxn modelId="{101F4DBB-669A-4F99-B3A0-B6FE71341EDB}" srcId="{5C6EF969-EE38-4661-A68D-B8817E1D8854}" destId="{D80FECF9-D474-4F6C-B371-632945FE7E44}" srcOrd="1" destOrd="0" parTransId="{187F87BD-741B-4AC1-8FA8-7D08DFE91685}" sibTransId="{14276B51-B5FF-4112-A846-587B00DA8166}"/>
    <dgm:cxn modelId="{C43AE5D7-4616-43B0-BF8D-DD698CAA6DAF}" type="presParOf" srcId="{0D25F4B0-72B0-4C30-97EA-C22769B6E376}" destId="{501EBEAE-6A09-4E5E-80BD-17BD08D1786E}" srcOrd="0" destOrd="0" presId="urn:microsoft.com/office/officeart/2005/8/layout/pyramid2"/>
    <dgm:cxn modelId="{A91B864A-0FCF-4AE1-8354-B42A7D31C006}" type="presParOf" srcId="{0D25F4B0-72B0-4C30-97EA-C22769B6E376}" destId="{896EF98A-032A-4977-901D-205DF1D5F18D}" srcOrd="1" destOrd="0" presId="urn:microsoft.com/office/officeart/2005/8/layout/pyramid2"/>
    <dgm:cxn modelId="{B631F660-05F8-4803-885A-12247F4FDB6C}" type="presParOf" srcId="{896EF98A-032A-4977-901D-205DF1D5F18D}" destId="{46039E86-FC51-478D-A7EC-FED2397CC742}" srcOrd="0" destOrd="0" presId="urn:microsoft.com/office/officeart/2005/8/layout/pyramid2"/>
    <dgm:cxn modelId="{3F6E2E35-A5EF-448E-B796-BB6BC66D7E84}" type="presParOf" srcId="{896EF98A-032A-4977-901D-205DF1D5F18D}" destId="{2E52B40B-4DA5-41BC-BEC1-DC5B72637324}" srcOrd="1" destOrd="0" presId="urn:microsoft.com/office/officeart/2005/8/layout/pyramid2"/>
    <dgm:cxn modelId="{1B9BE20C-6DD3-4FE7-B649-3A225EAEE5A7}" type="presParOf" srcId="{896EF98A-032A-4977-901D-205DF1D5F18D}" destId="{2C987933-5CFA-4866-9B9C-D02C6C662430}" srcOrd="2" destOrd="0" presId="urn:microsoft.com/office/officeart/2005/8/layout/pyramid2"/>
    <dgm:cxn modelId="{7975D7F5-A4E8-4E66-B2C9-89623041F602}" type="presParOf" srcId="{896EF98A-032A-4977-901D-205DF1D5F18D}" destId="{92F48BD8-A69A-4F6A-B278-78522B833A13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B7A415B-6E4B-4870-BDEB-0ED54B1C2B0F}" type="doc">
      <dgm:prSet loTypeId="urn:microsoft.com/office/officeart/2005/8/layout/vList3#3" loCatId="picture" qsTypeId="urn:microsoft.com/office/officeart/2005/8/quickstyle/simple1" qsCatId="simple" csTypeId="urn:microsoft.com/office/officeart/2005/8/colors/accent1_2" csCatId="accent1" phldr="1"/>
      <dgm:spPr/>
    </dgm:pt>
    <dgm:pt modelId="{77CC208F-4E12-4B09-AD7D-80DCB2998C27}">
      <dgm:prSet phldrT="[Текст]" custT="1"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solidFill>
            <a:schemeClr val="accent6"/>
          </a:solidFill>
        </a:ln>
      </dgm:spPr>
      <dgm:t>
        <a:bodyPr/>
        <a:lstStyle/>
        <a:p>
          <a:r>
            <a:rPr lang="ru-RU" sz="1200" b="1" i="1" dirty="0" smtClean="0">
              <a:solidFill>
                <a:schemeClr val="tx1"/>
              </a:solidFill>
            </a:rPr>
            <a:t>2019 </a:t>
          </a:r>
          <a:r>
            <a:rPr lang="ru-RU" sz="1200" b="1" i="1" dirty="0">
              <a:solidFill>
                <a:schemeClr val="tx1"/>
              </a:solidFill>
            </a:rPr>
            <a:t>год - </a:t>
          </a:r>
        </a:p>
        <a:p>
          <a:r>
            <a:rPr lang="ru-RU" sz="1200" b="1" i="1" dirty="0" smtClean="0">
              <a:solidFill>
                <a:schemeClr val="tx1"/>
              </a:solidFill>
            </a:rPr>
            <a:t>1 210 444,4 тыс</a:t>
          </a:r>
          <a:r>
            <a:rPr lang="ru-RU" sz="1200" b="1" i="1" dirty="0">
              <a:solidFill>
                <a:schemeClr val="tx1"/>
              </a:solidFill>
            </a:rPr>
            <a:t>. руб.</a:t>
          </a:r>
        </a:p>
      </dgm:t>
    </dgm:pt>
    <dgm:pt modelId="{2B039692-039F-4548-A70D-E2AC0DE1E4C3}" type="parTrans" cxnId="{10132E24-7DA6-4042-809B-B361B8542D06}">
      <dgm:prSet/>
      <dgm:spPr/>
      <dgm:t>
        <a:bodyPr/>
        <a:lstStyle/>
        <a:p>
          <a:endParaRPr lang="ru-RU"/>
        </a:p>
      </dgm:t>
    </dgm:pt>
    <dgm:pt modelId="{5571E994-1DA2-451E-84DC-584FD8737B67}" type="sibTrans" cxnId="{10132E24-7DA6-4042-809B-B361B8542D06}">
      <dgm:prSet/>
      <dgm:spPr/>
      <dgm:t>
        <a:bodyPr/>
        <a:lstStyle/>
        <a:p>
          <a:endParaRPr lang="ru-RU"/>
        </a:p>
      </dgm:t>
    </dgm:pt>
    <dgm:pt modelId="{BD4534F5-E537-4348-A3B3-2164E44E2674}" type="pres">
      <dgm:prSet presAssocID="{FB7A415B-6E4B-4870-BDEB-0ED54B1C2B0F}" presName="linearFlow" presStyleCnt="0">
        <dgm:presLayoutVars>
          <dgm:dir/>
          <dgm:resizeHandles val="exact"/>
        </dgm:presLayoutVars>
      </dgm:prSet>
      <dgm:spPr/>
    </dgm:pt>
    <dgm:pt modelId="{F5DE6106-6984-419F-9DAD-A6B448417A42}" type="pres">
      <dgm:prSet presAssocID="{77CC208F-4E12-4B09-AD7D-80DCB2998C27}" presName="composite" presStyleCnt="0"/>
      <dgm:spPr/>
    </dgm:pt>
    <dgm:pt modelId="{7B3A56B5-6C87-4F10-9D8E-418DF5C0F706}" type="pres">
      <dgm:prSet presAssocID="{77CC208F-4E12-4B09-AD7D-80DCB2998C27}" presName="imgShp" presStyleLbl="fgImgPlace1" presStyleIdx="0" presStyleCnt="1"/>
      <dgm:spPr>
        <a:blipFill dpi="0" rotWithShape="1">
          <a:blip xmlns:r="http://schemas.openxmlformats.org/officeDocument/2006/relationships" r:embed="rId1"/>
          <a:srcRect/>
          <a:stretch>
            <a:fillRect l="-41000" r="-41000"/>
          </a:stretch>
        </a:blipFill>
        <a:ln>
          <a:solidFill>
            <a:schemeClr val="accent6"/>
          </a:solidFill>
        </a:ln>
      </dgm:spPr>
    </dgm:pt>
    <dgm:pt modelId="{4A43FA70-DDC5-4B91-9FA3-D63EB734C9B6}" type="pres">
      <dgm:prSet presAssocID="{77CC208F-4E12-4B09-AD7D-80DCB2998C27}" presName="txShp" presStyleLbl="node1" presStyleIdx="0" presStyleCnt="1" custScaleX="129018" custScaleY="65822" custLinFactNeighborY="-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132E24-7DA6-4042-809B-B361B8542D06}" srcId="{FB7A415B-6E4B-4870-BDEB-0ED54B1C2B0F}" destId="{77CC208F-4E12-4B09-AD7D-80DCB2998C27}" srcOrd="0" destOrd="0" parTransId="{2B039692-039F-4548-A70D-E2AC0DE1E4C3}" sibTransId="{5571E994-1DA2-451E-84DC-584FD8737B67}"/>
    <dgm:cxn modelId="{11051756-1988-4098-9000-C0B107E02AFE}" type="presOf" srcId="{FB7A415B-6E4B-4870-BDEB-0ED54B1C2B0F}" destId="{BD4534F5-E537-4348-A3B3-2164E44E2674}" srcOrd="0" destOrd="0" presId="urn:microsoft.com/office/officeart/2005/8/layout/vList3#3"/>
    <dgm:cxn modelId="{369E38D9-88D7-4376-978B-F3ABFE0E0A2B}" type="presOf" srcId="{77CC208F-4E12-4B09-AD7D-80DCB2998C27}" destId="{4A43FA70-DDC5-4B91-9FA3-D63EB734C9B6}" srcOrd="0" destOrd="0" presId="urn:microsoft.com/office/officeart/2005/8/layout/vList3#3"/>
    <dgm:cxn modelId="{15760DF8-AC63-4A12-817B-3A58AFCA49F6}" type="presParOf" srcId="{BD4534F5-E537-4348-A3B3-2164E44E2674}" destId="{F5DE6106-6984-419F-9DAD-A6B448417A42}" srcOrd="0" destOrd="0" presId="urn:microsoft.com/office/officeart/2005/8/layout/vList3#3"/>
    <dgm:cxn modelId="{88580CF4-48AC-4A07-91E8-318742E3DEAA}" type="presParOf" srcId="{F5DE6106-6984-419F-9DAD-A6B448417A42}" destId="{7B3A56B5-6C87-4F10-9D8E-418DF5C0F706}" srcOrd="0" destOrd="0" presId="urn:microsoft.com/office/officeart/2005/8/layout/vList3#3"/>
    <dgm:cxn modelId="{CF1D20E5-57AA-4C83-BE6A-CA98954ABB97}" type="presParOf" srcId="{F5DE6106-6984-419F-9DAD-A6B448417A42}" destId="{4A43FA70-DDC5-4B91-9FA3-D63EB734C9B6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C6EF969-EE38-4661-A68D-B8817E1D8854}" type="doc">
      <dgm:prSet loTypeId="urn:microsoft.com/office/officeart/2005/8/layout/pyramid2" loCatId="pyramid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80FECF9-D474-4F6C-B371-632945FE7E44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200" b="1" dirty="0" smtClean="0"/>
            <a:t>2019 год –</a:t>
          </a:r>
          <a:r>
            <a:rPr lang="ru-RU" sz="1100" dirty="0" smtClean="0"/>
            <a:t> 80 702,0 тыс</a:t>
          </a:r>
          <a:r>
            <a:rPr lang="ru-RU" sz="1100" dirty="0"/>
            <a:t>. руб.</a:t>
          </a:r>
        </a:p>
      </dgm:t>
    </dgm:pt>
    <dgm:pt modelId="{187F87BD-741B-4AC1-8FA8-7D08DFE91685}" type="parTrans" cxnId="{101F4DBB-669A-4F99-B3A0-B6FE71341EDB}">
      <dgm:prSet/>
      <dgm:spPr/>
      <dgm:t>
        <a:bodyPr/>
        <a:lstStyle/>
        <a:p>
          <a:endParaRPr lang="ru-RU"/>
        </a:p>
      </dgm:t>
    </dgm:pt>
    <dgm:pt modelId="{14276B51-B5FF-4112-A846-587B00DA8166}" type="sibTrans" cxnId="{101F4DBB-669A-4F99-B3A0-B6FE71341EDB}">
      <dgm:prSet/>
      <dgm:spPr/>
      <dgm:t>
        <a:bodyPr/>
        <a:lstStyle/>
        <a:p>
          <a:endParaRPr lang="ru-RU"/>
        </a:p>
      </dgm:t>
    </dgm:pt>
    <dgm:pt modelId="{90E05D38-C437-48EF-A9F4-FF18EB144A8F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100" b="1" i="0" dirty="0"/>
            <a:t>Социальное обслуживание населения</a:t>
          </a:r>
        </a:p>
      </dgm:t>
    </dgm:pt>
    <dgm:pt modelId="{85FCB2CA-9162-4312-BA05-A78FF65D9F6D}" type="parTrans" cxnId="{F62BC079-278D-4F81-8B14-E59695C43467}">
      <dgm:prSet/>
      <dgm:spPr/>
      <dgm:t>
        <a:bodyPr/>
        <a:lstStyle/>
        <a:p>
          <a:endParaRPr lang="ru-RU"/>
        </a:p>
      </dgm:t>
    </dgm:pt>
    <dgm:pt modelId="{3B80BF62-C9C1-4105-BE3B-4B460F1F181A}" type="sibTrans" cxnId="{F62BC079-278D-4F81-8B14-E59695C43467}">
      <dgm:prSet/>
      <dgm:spPr/>
      <dgm:t>
        <a:bodyPr/>
        <a:lstStyle/>
        <a:p>
          <a:endParaRPr lang="ru-RU"/>
        </a:p>
      </dgm:t>
    </dgm:pt>
    <dgm:pt modelId="{0D25F4B0-72B0-4C30-97EA-C22769B6E376}" type="pres">
      <dgm:prSet presAssocID="{5C6EF969-EE38-4661-A68D-B8817E1D885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1EBEAE-6A09-4E5E-80BD-17BD08D1786E}" type="pres">
      <dgm:prSet presAssocID="{5C6EF969-EE38-4661-A68D-B8817E1D8854}" presName="pyramid" presStyleLbl="node1" presStyleIdx="0" presStyleCnt="1" custLinFactNeighborX="10355" custLinFactNeighborY="97980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chemeClr val="accent6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896EF98A-032A-4977-901D-205DF1D5F18D}" type="pres">
      <dgm:prSet presAssocID="{5C6EF969-EE38-4661-A68D-B8817E1D8854}" presName="theList" presStyleCnt="0"/>
      <dgm:spPr/>
    </dgm:pt>
    <dgm:pt modelId="{46039E86-FC51-478D-A7EC-FED2397CC742}" type="pres">
      <dgm:prSet presAssocID="{90E05D38-C437-48EF-A9F4-FF18EB144A8F}" presName="aNode" presStyleLbl="fgAcc1" presStyleIdx="0" presStyleCnt="2" custScaleX="87655" custScaleY="111842" custLinFactNeighborX="18480" custLinFactNeighborY="-74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2B40B-4DA5-41BC-BEC1-DC5B72637324}" type="pres">
      <dgm:prSet presAssocID="{90E05D38-C437-48EF-A9F4-FF18EB144A8F}" presName="aSpace" presStyleCnt="0"/>
      <dgm:spPr/>
    </dgm:pt>
    <dgm:pt modelId="{2C987933-5CFA-4866-9B9C-D02C6C662430}" type="pres">
      <dgm:prSet presAssocID="{D80FECF9-D474-4F6C-B371-632945FE7E44}" presName="aNode" presStyleLbl="fgAcc1" presStyleIdx="1" presStyleCnt="2" custScaleX="141794" custScaleY="69737" custLinFactNeighborX="63052" custLinFactNeighborY="-42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48BD8-A69A-4F6A-B278-78522B833A13}" type="pres">
      <dgm:prSet presAssocID="{D80FECF9-D474-4F6C-B371-632945FE7E44}" presName="aSpace" presStyleCnt="0"/>
      <dgm:spPr/>
    </dgm:pt>
  </dgm:ptLst>
  <dgm:cxnLst>
    <dgm:cxn modelId="{92A2505E-A12F-46E9-A55C-3B3CC7333F3A}" type="presOf" srcId="{D80FECF9-D474-4F6C-B371-632945FE7E44}" destId="{2C987933-5CFA-4866-9B9C-D02C6C662430}" srcOrd="0" destOrd="0" presId="urn:microsoft.com/office/officeart/2005/8/layout/pyramid2"/>
    <dgm:cxn modelId="{CD0E97AE-65E9-4D2C-A04A-B6D07BC02FE9}" type="presOf" srcId="{5C6EF969-EE38-4661-A68D-B8817E1D8854}" destId="{0D25F4B0-72B0-4C30-97EA-C22769B6E376}" srcOrd="0" destOrd="0" presId="urn:microsoft.com/office/officeart/2005/8/layout/pyramid2"/>
    <dgm:cxn modelId="{F62BC079-278D-4F81-8B14-E59695C43467}" srcId="{5C6EF969-EE38-4661-A68D-B8817E1D8854}" destId="{90E05D38-C437-48EF-A9F4-FF18EB144A8F}" srcOrd="0" destOrd="0" parTransId="{85FCB2CA-9162-4312-BA05-A78FF65D9F6D}" sibTransId="{3B80BF62-C9C1-4105-BE3B-4B460F1F181A}"/>
    <dgm:cxn modelId="{3ACE7868-263B-489D-8F62-1E710735A026}" type="presOf" srcId="{90E05D38-C437-48EF-A9F4-FF18EB144A8F}" destId="{46039E86-FC51-478D-A7EC-FED2397CC742}" srcOrd="0" destOrd="0" presId="urn:microsoft.com/office/officeart/2005/8/layout/pyramid2"/>
    <dgm:cxn modelId="{101F4DBB-669A-4F99-B3A0-B6FE71341EDB}" srcId="{5C6EF969-EE38-4661-A68D-B8817E1D8854}" destId="{D80FECF9-D474-4F6C-B371-632945FE7E44}" srcOrd="1" destOrd="0" parTransId="{187F87BD-741B-4AC1-8FA8-7D08DFE91685}" sibTransId="{14276B51-B5FF-4112-A846-587B00DA8166}"/>
    <dgm:cxn modelId="{C43AE5D7-4616-43B0-BF8D-DD698CAA6DAF}" type="presParOf" srcId="{0D25F4B0-72B0-4C30-97EA-C22769B6E376}" destId="{501EBEAE-6A09-4E5E-80BD-17BD08D1786E}" srcOrd="0" destOrd="0" presId="urn:microsoft.com/office/officeart/2005/8/layout/pyramid2"/>
    <dgm:cxn modelId="{A91B864A-0FCF-4AE1-8354-B42A7D31C006}" type="presParOf" srcId="{0D25F4B0-72B0-4C30-97EA-C22769B6E376}" destId="{896EF98A-032A-4977-901D-205DF1D5F18D}" srcOrd="1" destOrd="0" presId="urn:microsoft.com/office/officeart/2005/8/layout/pyramid2"/>
    <dgm:cxn modelId="{B631F660-05F8-4803-885A-12247F4FDB6C}" type="presParOf" srcId="{896EF98A-032A-4977-901D-205DF1D5F18D}" destId="{46039E86-FC51-478D-A7EC-FED2397CC742}" srcOrd="0" destOrd="0" presId="urn:microsoft.com/office/officeart/2005/8/layout/pyramid2"/>
    <dgm:cxn modelId="{3F6E2E35-A5EF-448E-B796-BB6BC66D7E84}" type="presParOf" srcId="{896EF98A-032A-4977-901D-205DF1D5F18D}" destId="{2E52B40B-4DA5-41BC-BEC1-DC5B72637324}" srcOrd="1" destOrd="0" presId="urn:microsoft.com/office/officeart/2005/8/layout/pyramid2"/>
    <dgm:cxn modelId="{1B9BE20C-6DD3-4FE7-B649-3A225EAEE5A7}" type="presParOf" srcId="{896EF98A-032A-4977-901D-205DF1D5F18D}" destId="{2C987933-5CFA-4866-9B9C-D02C6C662430}" srcOrd="2" destOrd="0" presId="urn:microsoft.com/office/officeart/2005/8/layout/pyramid2"/>
    <dgm:cxn modelId="{7975D7F5-A4E8-4E66-B2C9-89623041F602}" type="presParOf" srcId="{896EF98A-032A-4977-901D-205DF1D5F18D}" destId="{92F48BD8-A69A-4F6A-B278-78522B833A13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C6EF969-EE38-4661-A68D-B8817E1D8854}" type="doc">
      <dgm:prSet loTypeId="urn:microsoft.com/office/officeart/2005/8/layout/pyramid2" loCatId="pyramid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80FECF9-D474-4F6C-B371-632945FE7E44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200" b="1" dirty="0" smtClean="0"/>
            <a:t>2019 год –</a:t>
          </a:r>
          <a:r>
            <a:rPr lang="ru-RU" sz="1100" dirty="0" smtClean="0"/>
            <a:t> 42 291,0 тыс</a:t>
          </a:r>
          <a:r>
            <a:rPr lang="ru-RU" sz="1100" dirty="0"/>
            <a:t>. руб.</a:t>
          </a:r>
        </a:p>
      </dgm:t>
    </dgm:pt>
    <dgm:pt modelId="{187F87BD-741B-4AC1-8FA8-7D08DFE91685}" type="parTrans" cxnId="{101F4DBB-669A-4F99-B3A0-B6FE71341EDB}">
      <dgm:prSet/>
      <dgm:spPr/>
      <dgm:t>
        <a:bodyPr/>
        <a:lstStyle/>
        <a:p>
          <a:endParaRPr lang="ru-RU"/>
        </a:p>
      </dgm:t>
    </dgm:pt>
    <dgm:pt modelId="{14276B51-B5FF-4112-A846-587B00DA8166}" type="sibTrans" cxnId="{101F4DBB-669A-4F99-B3A0-B6FE71341EDB}">
      <dgm:prSet/>
      <dgm:spPr/>
      <dgm:t>
        <a:bodyPr/>
        <a:lstStyle/>
        <a:p>
          <a:endParaRPr lang="ru-RU"/>
        </a:p>
      </dgm:t>
    </dgm:pt>
    <dgm:pt modelId="{90E05D38-C437-48EF-A9F4-FF18EB144A8F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100" b="1" i="0" dirty="0"/>
            <a:t>Другие вопросы в области социальной политики</a:t>
          </a:r>
        </a:p>
      </dgm:t>
    </dgm:pt>
    <dgm:pt modelId="{85FCB2CA-9162-4312-BA05-A78FF65D9F6D}" type="parTrans" cxnId="{F62BC079-278D-4F81-8B14-E59695C43467}">
      <dgm:prSet/>
      <dgm:spPr/>
      <dgm:t>
        <a:bodyPr/>
        <a:lstStyle/>
        <a:p>
          <a:endParaRPr lang="ru-RU"/>
        </a:p>
      </dgm:t>
    </dgm:pt>
    <dgm:pt modelId="{3B80BF62-C9C1-4105-BE3B-4B460F1F181A}" type="sibTrans" cxnId="{F62BC079-278D-4F81-8B14-E59695C43467}">
      <dgm:prSet/>
      <dgm:spPr/>
      <dgm:t>
        <a:bodyPr/>
        <a:lstStyle/>
        <a:p>
          <a:endParaRPr lang="ru-RU"/>
        </a:p>
      </dgm:t>
    </dgm:pt>
    <dgm:pt modelId="{0D25F4B0-72B0-4C30-97EA-C22769B6E376}" type="pres">
      <dgm:prSet presAssocID="{5C6EF969-EE38-4661-A68D-B8817E1D885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1EBEAE-6A09-4E5E-80BD-17BD08D1786E}" type="pres">
      <dgm:prSet presAssocID="{5C6EF969-EE38-4661-A68D-B8817E1D8854}" presName="pyramid" presStyleLbl="node1" presStyleIdx="0" presStyleCnt="1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chemeClr val="accent6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896EF98A-032A-4977-901D-205DF1D5F18D}" type="pres">
      <dgm:prSet presAssocID="{5C6EF969-EE38-4661-A68D-B8817E1D8854}" presName="theList" presStyleCnt="0"/>
      <dgm:spPr/>
    </dgm:pt>
    <dgm:pt modelId="{46039E86-FC51-478D-A7EC-FED2397CC742}" type="pres">
      <dgm:prSet presAssocID="{90E05D38-C437-48EF-A9F4-FF18EB144A8F}" presName="aNode" presStyleLbl="fgAcc1" presStyleIdx="0" presStyleCnt="2" custScaleX="159841" custScaleY="180060" custLinFactNeighborX="18480" custLinFactNeighborY="-74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2B40B-4DA5-41BC-BEC1-DC5B72637324}" type="pres">
      <dgm:prSet presAssocID="{90E05D38-C437-48EF-A9F4-FF18EB144A8F}" presName="aSpace" presStyleCnt="0"/>
      <dgm:spPr/>
    </dgm:pt>
    <dgm:pt modelId="{2C987933-5CFA-4866-9B9C-D02C6C662430}" type="pres">
      <dgm:prSet presAssocID="{D80FECF9-D474-4F6C-B371-632945FE7E44}" presName="aNode" presStyleLbl="fgAcc1" presStyleIdx="1" presStyleCnt="2" custScaleX="141794" custScaleY="69737" custLinFactY="19094" custLinFactNeighborX="44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48BD8-A69A-4F6A-B278-78522B833A13}" type="pres">
      <dgm:prSet presAssocID="{D80FECF9-D474-4F6C-B371-632945FE7E44}" presName="aSpace" presStyleCnt="0"/>
      <dgm:spPr/>
    </dgm:pt>
  </dgm:ptLst>
  <dgm:cxnLst>
    <dgm:cxn modelId="{92A2505E-A12F-46E9-A55C-3B3CC7333F3A}" type="presOf" srcId="{D80FECF9-D474-4F6C-B371-632945FE7E44}" destId="{2C987933-5CFA-4866-9B9C-D02C6C662430}" srcOrd="0" destOrd="0" presId="urn:microsoft.com/office/officeart/2005/8/layout/pyramid2"/>
    <dgm:cxn modelId="{CD0E97AE-65E9-4D2C-A04A-B6D07BC02FE9}" type="presOf" srcId="{5C6EF969-EE38-4661-A68D-B8817E1D8854}" destId="{0D25F4B0-72B0-4C30-97EA-C22769B6E376}" srcOrd="0" destOrd="0" presId="urn:microsoft.com/office/officeart/2005/8/layout/pyramid2"/>
    <dgm:cxn modelId="{F62BC079-278D-4F81-8B14-E59695C43467}" srcId="{5C6EF969-EE38-4661-A68D-B8817E1D8854}" destId="{90E05D38-C437-48EF-A9F4-FF18EB144A8F}" srcOrd="0" destOrd="0" parTransId="{85FCB2CA-9162-4312-BA05-A78FF65D9F6D}" sibTransId="{3B80BF62-C9C1-4105-BE3B-4B460F1F181A}"/>
    <dgm:cxn modelId="{3ACE7868-263B-489D-8F62-1E710735A026}" type="presOf" srcId="{90E05D38-C437-48EF-A9F4-FF18EB144A8F}" destId="{46039E86-FC51-478D-A7EC-FED2397CC742}" srcOrd="0" destOrd="0" presId="urn:microsoft.com/office/officeart/2005/8/layout/pyramid2"/>
    <dgm:cxn modelId="{101F4DBB-669A-4F99-B3A0-B6FE71341EDB}" srcId="{5C6EF969-EE38-4661-A68D-B8817E1D8854}" destId="{D80FECF9-D474-4F6C-B371-632945FE7E44}" srcOrd="1" destOrd="0" parTransId="{187F87BD-741B-4AC1-8FA8-7D08DFE91685}" sibTransId="{14276B51-B5FF-4112-A846-587B00DA8166}"/>
    <dgm:cxn modelId="{C43AE5D7-4616-43B0-BF8D-DD698CAA6DAF}" type="presParOf" srcId="{0D25F4B0-72B0-4C30-97EA-C22769B6E376}" destId="{501EBEAE-6A09-4E5E-80BD-17BD08D1786E}" srcOrd="0" destOrd="0" presId="urn:microsoft.com/office/officeart/2005/8/layout/pyramid2"/>
    <dgm:cxn modelId="{A91B864A-0FCF-4AE1-8354-B42A7D31C006}" type="presParOf" srcId="{0D25F4B0-72B0-4C30-97EA-C22769B6E376}" destId="{896EF98A-032A-4977-901D-205DF1D5F18D}" srcOrd="1" destOrd="0" presId="urn:microsoft.com/office/officeart/2005/8/layout/pyramid2"/>
    <dgm:cxn modelId="{B631F660-05F8-4803-885A-12247F4FDB6C}" type="presParOf" srcId="{896EF98A-032A-4977-901D-205DF1D5F18D}" destId="{46039E86-FC51-478D-A7EC-FED2397CC742}" srcOrd="0" destOrd="0" presId="urn:microsoft.com/office/officeart/2005/8/layout/pyramid2"/>
    <dgm:cxn modelId="{3F6E2E35-A5EF-448E-B796-BB6BC66D7E84}" type="presParOf" srcId="{896EF98A-032A-4977-901D-205DF1D5F18D}" destId="{2E52B40B-4DA5-41BC-BEC1-DC5B72637324}" srcOrd="1" destOrd="0" presId="urn:microsoft.com/office/officeart/2005/8/layout/pyramid2"/>
    <dgm:cxn modelId="{1B9BE20C-6DD3-4FE7-B649-3A225EAEE5A7}" type="presParOf" srcId="{896EF98A-032A-4977-901D-205DF1D5F18D}" destId="{2C987933-5CFA-4866-9B9C-D02C6C662430}" srcOrd="2" destOrd="0" presId="urn:microsoft.com/office/officeart/2005/8/layout/pyramid2"/>
    <dgm:cxn modelId="{7975D7F5-A4E8-4E66-B2C9-89623041F602}" type="presParOf" srcId="{896EF98A-032A-4977-901D-205DF1D5F18D}" destId="{92F48BD8-A69A-4F6A-B278-78522B833A13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C6EF969-EE38-4661-A68D-B8817E1D8854}" type="doc">
      <dgm:prSet loTypeId="urn:microsoft.com/office/officeart/2005/8/layout/pyramid2" loCatId="pyramid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80FECF9-D474-4F6C-B371-632945FE7E44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200" b="1" dirty="0" smtClean="0"/>
            <a:t>2019 год –</a:t>
          </a:r>
          <a:r>
            <a:rPr lang="ru-RU" sz="1100" dirty="0" smtClean="0"/>
            <a:t> 769 410,9 тыс. руб</a:t>
          </a:r>
          <a:r>
            <a:rPr lang="ru-RU" sz="1100" dirty="0"/>
            <a:t>.</a:t>
          </a:r>
        </a:p>
      </dgm:t>
    </dgm:pt>
    <dgm:pt modelId="{187F87BD-741B-4AC1-8FA8-7D08DFE91685}" type="parTrans" cxnId="{101F4DBB-669A-4F99-B3A0-B6FE71341EDB}">
      <dgm:prSet/>
      <dgm:spPr/>
      <dgm:t>
        <a:bodyPr/>
        <a:lstStyle/>
        <a:p>
          <a:endParaRPr lang="ru-RU"/>
        </a:p>
      </dgm:t>
    </dgm:pt>
    <dgm:pt modelId="{14276B51-B5FF-4112-A846-587B00DA8166}" type="sibTrans" cxnId="{101F4DBB-669A-4F99-B3A0-B6FE71341EDB}">
      <dgm:prSet/>
      <dgm:spPr/>
      <dgm:t>
        <a:bodyPr/>
        <a:lstStyle/>
        <a:p>
          <a:endParaRPr lang="ru-RU"/>
        </a:p>
      </dgm:t>
    </dgm:pt>
    <dgm:pt modelId="{90E05D38-C437-48EF-A9F4-FF18EB144A8F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altLang="ru-RU" sz="1100" b="1" dirty="0">
              <a:solidFill>
                <a:schemeClr val="tx1"/>
              </a:solidFill>
            </a:rPr>
            <a:t>Социальное обеспечение населения</a:t>
          </a:r>
          <a:endParaRPr lang="ru-RU" sz="1100" b="1" i="0" dirty="0">
            <a:solidFill>
              <a:schemeClr val="tx1"/>
            </a:solidFill>
          </a:endParaRPr>
        </a:p>
      </dgm:t>
    </dgm:pt>
    <dgm:pt modelId="{85FCB2CA-9162-4312-BA05-A78FF65D9F6D}" type="parTrans" cxnId="{F62BC079-278D-4F81-8B14-E59695C43467}">
      <dgm:prSet/>
      <dgm:spPr/>
      <dgm:t>
        <a:bodyPr/>
        <a:lstStyle/>
        <a:p>
          <a:endParaRPr lang="ru-RU"/>
        </a:p>
      </dgm:t>
    </dgm:pt>
    <dgm:pt modelId="{3B80BF62-C9C1-4105-BE3B-4B460F1F181A}" type="sibTrans" cxnId="{F62BC079-278D-4F81-8B14-E59695C43467}">
      <dgm:prSet/>
      <dgm:spPr/>
      <dgm:t>
        <a:bodyPr/>
        <a:lstStyle/>
        <a:p>
          <a:endParaRPr lang="ru-RU"/>
        </a:p>
      </dgm:t>
    </dgm:pt>
    <dgm:pt modelId="{0D25F4B0-72B0-4C30-97EA-C22769B6E376}" type="pres">
      <dgm:prSet presAssocID="{5C6EF969-EE38-4661-A68D-B8817E1D885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1EBEAE-6A09-4E5E-80BD-17BD08D1786E}" type="pres">
      <dgm:prSet presAssocID="{5C6EF969-EE38-4661-A68D-B8817E1D8854}" presName="pyramid" presStyleLbl="node1" presStyleIdx="0" presStyleCnt="1" custLinFactNeighborX="-2319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chemeClr val="accent6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896EF98A-032A-4977-901D-205DF1D5F18D}" type="pres">
      <dgm:prSet presAssocID="{5C6EF969-EE38-4661-A68D-B8817E1D8854}" presName="theList" presStyleCnt="0"/>
      <dgm:spPr/>
    </dgm:pt>
    <dgm:pt modelId="{46039E86-FC51-478D-A7EC-FED2397CC742}" type="pres">
      <dgm:prSet presAssocID="{90E05D38-C437-48EF-A9F4-FF18EB144A8F}" presName="aNode" presStyleLbl="fgAcc1" presStyleIdx="0" presStyleCnt="2" custScaleX="144373" custScaleY="71025" custLinFactY="-12941" custLinFactNeighborX="1441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2B40B-4DA5-41BC-BEC1-DC5B72637324}" type="pres">
      <dgm:prSet presAssocID="{90E05D38-C437-48EF-A9F4-FF18EB144A8F}" presName="aSpace" presStyleCnt="0"/>
      <dgm:spPr/>
    </dgm:pt>
    <dgm:pt modelId="{2C987933-5CFA-4866-9B9C-D02C6C662430}" type="pres">
      <dgm:prSet presAssocID="{D80FECF9-D474-4F6C-B371-632945FE7E44}" presName="aNode" presStyleLbl="fgAcc1" presStyleIdx="1" presStyleCnt="2" custScaleX="141794" custScaleY="69737" custLinFactNeighborX="63052" custLinFactNeighborY="-42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48BD8-A69A-4F6A-B278-78522B833A13}" type="pres">
      <dgm:prSet presAssocID="{D80FECF9-D474-4F6C-B371-632945FE7E44}" presName="aSpace" presStyleCnt="0"/>
      <dgm:spPr/>
    </dgm:pt>
  </dgm:ptLst>
  <dgm:cxnLst>
    <dgm:cxn modelId="{92A2505E-A12F-46E9-A55C-3B3CC7333F3A}" type="presOf" srcId="{D80FECF9-D474-4F6C-B371-632945FE7E44}" destId="{2C987933-5CFA-4866-9B9C-D02C6C662430}" srcOrd="0" destOrd="0" presId="urn:microsoft.com/office/officeart/2005/8/layout/pyramid2"/>
    <dgm:cxn modelId="{CD0E97AE-65E9-4D2C-A04A-B6D07BC02FE9}" type="presOf" srcId="{5C6EF969-EE38-4661-A68D-B8817E1D8854}" destId="{0D25F4B0-72B0-4C30-97EA-C22769B6E376}" srcOrd="0" destOrd="0" presId="urn:microsoft.com/office/officeart/2005/8/layout/pyramid2"/>
    <dgm:cxn modelId="{F62BC079-278D-4F81-8B14-E59695C43467}" srcId="{5C6EF969-EE38-4661-A68D-B8817E1D8854}" destId="{90E05D38-C437-48EF-A9F4-FF18EB144A8F}" srcOrd="0" destOrd="0" parTransId="{85FCB2CA-9162-4312-BA05-A78FF65D9F6D}" sibTransId="{3B80BF62-C9C1-4105-BE3B-4B460F1F181A}"/>
    <dgm:cxn modelId="{3ACE7868-263B-489D-8F62-1E710735A026}" type="presOf" srcId="{90E05D38-C437-48EF-A9F4-FF18EB144A8F}" destId="{46039E86-FC51-478D-A7EC-FED2397CC742}" srcOrd="0" destOrd="0" presId="urn:microsoft.com/office/officeart/2005/8/layout/pyramid2"/>
    <dgm:cxn modelId="{101F4DBB-669A-4F99-B3A0-B6FE71341EDB}" srcId="{5C6EF969-EE38-4661-A68D-B8817E1D8854}" destId="{D80FECF9-D474-4F6C-B371-632945FE7E44}" srcOrd="1" destOrd="0" parTransId="{187F87BD-741B-4AC1-8FA8-7D08DFE91685}" sibTransId="{14276B51-B5FF-4112-A846-587B00DA8166}"/>
    <dgm:cxn modelId="{C43AE5D7-4616-43B0-BF8D-DD698CAA6DAF}" type="presParOf" srcId="{0D25F4B0-72B0-4C30-97EA-C22769B6E376}" destId="{501EBEAE-6A09-4E5E-80BD-17BD08D1786E}" srcOrd="0" destOrd="0" presId="urn:microsoft.com/office/officeart/2005/8/layout/pyramid2"/>
    <dgm:cxn modelId="{A91B864A-0FCF-4AE1-8354-B42A7D31C006}" type="presParOf" srcId="{0D25F4B0-72B0-4C30-97EA-C22769B6E376}" destId="{896EF98A-032A-4977-901D-205DF1D5F18D}" srcOrd="1" destOrd="0" presId="urn:microsoft.com/office/officeart/2005/8/layout/pyramid2"/>
    <dgm:cxn modelId="{B631F660-05F8-4803-885A-12247F4FDB6C}" type="presParOf" srcId="{896EF98A-032A-4977-901D-205DF1D5F18D}" destId="{46039E86-FC51-478D-A7EC-FED2397CC742}" srcOrd="0" destOrd="0" presId="urn:microsoft.com/office/officeart/2005/8/layout/pyramid2"/>
    <dgm:cxn modelId="{3F6E2E35-A5EF-448E-B796-BB6BC66D7E84}" type="presParOf" srcId="{896EF98A-032A-4977-901D-205DF1D5F18D}" destId="{2E52B40B-4DA5-41BC-BEC1-DC5B72637324}" srcOrd="1" destOrd="0" presId="urn:microsoft.com/office/officeart/2005/8/layout/pyramid2"/>
    <dgm:cxn modelId="{1B9BE20C-6DD3-4FE7-B649-3A225EAEE5A7}" type="presParOf" srcId="{896EF98A-032A-4977-901D-205DF1D5F18D}" destId="{2C987933-5CFA-4866-9B9C-D02C6C662430}" srcOrd="2" destOrd="0" presId="urn:microsoft.com/office/officeart/2005/8/layout/pyramid2"/>
    <dgm:cxn modelId="{7975D7F5-A4E8-4E66-B2C9-89623041F602}" type="presParOf" srcId="{896EF98A-032A-4977-901D-205DF1D5F18D}" destId="{92F48BD8-A69A-4F6A-B278-78522B833A13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C6EF969-EE38-4661-A68D-B8817E1D8854}" type="doc">
      <dgm:prSet loTypeId="urn:microsoft.com/office/officeart/2005/8/layout/pyramid2" loCatId="pyramid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80FECF9-D474-4F6C-B371-632945FE7E44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200" b="1" dirty="0" smtClean="0"/>
            <a:t>2019 год –</a:t>
          </a:r>
          <a:r>
            <a:rPr lang="ru-RU" sz="1100" dirty="0" smtClean="0"/>
            <a:t> 302 376,4 тыс</a:t>
          </a:r>
          <a:r>
            <a:rPr lang="ru-RU" sz="1100" dirty="0"/>
            <a:t>. руб.</a:t>
          </a:r>
        </a:p>
      </dgm:t>
    </dgm:pt>
    <dgm:pt modelId="{187F87BD-741B-4AC1-8FA8-7D08DFE91685}" type="parTrans" cxnId="{101F4DBB-669A-4F99-B3A0-B6FE71341EDB}">
      <dgm:prSet/>
      <dgm:spPr/>
      <dgm:t>
        <a:bodyPr/>
        <a:lstStyle/>
        <a:p>
          <a:endParaRPr lang="ru-RU"/>
        </a:p>
      </dgm:t>
    </dgm:pt>
    <dgm:pt modelId="{14276B51-B5FF-4112-A846-587B00DA8166}" type="sibTrans" cxnId="{101F4DBB-669A-4F99-B3A0-B6FE71341EDB}">
      <dgm:prSet/>
      <dgm:spPr/>
      <dgm:t>
        <a:bodyPr/>
        <a:lstStyle/>
        <a:p>
          <a:endParaRPr lang="ru-RU"/>
        </a:p>
      </dgm:t>
    </dgm:pt>
    <dgm:pt modelId="{90E05D38-C437-48EF-A9F4-FF18EB144A8F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200" b="1" i="0" dirty="0"/>
            <a:t>Охрана семьи и детства</a:t>
          </a:r>
        </a:p>
      </dgm:t>
    </dgm:pt>
    <dgm:pt modelId="{85FCB2CA-9162-4312-BA05-A78FF65D9F6D}" type="parTrans" cxnId="{F62BC079-278D-4F81-8B14-E59695C43467}">
      <dgm:prSet/>
      <dgm:spPr/>
      <dgm:t>
        <a:bodyPr/>
        <a:lstStyle/>
        <a:p>
          <a:endParaRPr lang="ru-RU"/>
        </a:p>
      </dgm:t>
    </dgm:pt>
    <dgm:pt modelId="{3B80BF62-C9C1-4105-BE3B-4B460F1F181A}" type="sibTrans" cxnId="{F62BC079-278D-4F81-8B14-E59695C43467}">
      <dgm:prSet/>
      <dgm:spPr/>
      <dgm:t>
        <a:bodyPr/>
        <a:lstStyle/>
        <a:p>
          <a:endParaRPr lang="ru-RU"/>
        </a:p>
      </dgm:t>
    </dgm:pt>
    <dgm:pt modelId="{0D25F4B0-72B0-4C30-97EA-C22769B6E376}" type="pres">
      <dgm:prSet presAssocID="{5C6EF969-EE38-4661-A68D-B8817E1D885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1EBEAE-6A09-4E5E-80BD-17BD08D1786E}" type="pres">
      <dgm:prSet presAssocID="{5C6EF969-EE38-4661-A68D-B8817E1D8854}" presName="pyramid" presStyleLbl="node1" presStyleIdx="0" presStyleCnt="1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chemeClr val="accent6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896EF98A-032A-4977-901D-205DF1D5F18D}" type="pres">
      <dgm:prSet presAssocID="{5C6EF969-EE38-4661-A68D-B8817E1D8854}" presName="theList" presStyleCnt="0"/>
      <dgm:spPr/>
    </dgm:pt>
    <dgm:pt modelId="{46039E86-FC51-478D-A7EC-FED2397CC742}" type="pres">
      <dgm:prSet presAssocID="{90E05D38-C437-48EF-A9F4-FF18EB144A8F}" presName="aNode" presStyleLbl="fgAcc1" presStyleIdx="0" presStyleCnt="2" custScaleX="157263" custScaleY="58766" custLinFactNeighborX="18480" custLinFactNeighborY="-74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2B40B-4DA5-41BC-BEC1-DC5B72637324}" type="pres">
      <dgm:prSet presAssocID="{90E05D38-C437-48EF-A9F4-FF18EB144A8F}" presName="aSpace" presStyleCnt="0"/>
      <dgm:spPr/>
    </dgm:pt>
    <dgm:pt modelId="{2C987933-5CFA-4866-9B9C-D02C6C662430}" type="pres">
      <dgm:prSet presAssocID="{D80FECF9-D474-4F6C-B371-632945FE7E44}" presName="aNode" presStyleLbl="fgAcc1" presStyleIdx="1" presStyleCnt="2" custScaleX="146951" custScaleY="69737" custLinFactY="19980" custLinFactNeighborX="3962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48BD8-A69A-4F6A-B278-78522B833A13}" type="pres">
      <dgm:prSet presAssocID="{D80FECF9-D474-4F6C-B371-632945FE7E44}" presName="aSpace" presStyleCnt="0"/>
      <dgm:spPr/>
    </dgm:pt>
  </dgm:ptLst>
  <dgm:cxnLst>
    <dgm:cxn modelId="{92A2505E-A12F-46E9-A55C-3B3CC7333F3A}" type="presOf" srcId="{D80FECF9-D474-4F6C-B371-632945FE7E44}" destId="{2C987933-5CFA-4866-9B9C-D02C6C662430}" srcOrd="0" destOrd="0" presId="urn:microsoft.com/office/officeart/2005/8/layout/pyramid2"/>
    <dgm:cxn modelId="{CD0E97AE-65E9-4D2C-A04A-B6D07BC02FE9}" type="presOf" srcId="{5C6EF969-EE38-4661-A68D-B8817E1D8854}" destId="{0D25F4B0-72B0-4C30-97EA-C22769B6E376}" srcOrd="0" destOrd="0" presId="urn:microsoft.com/office/officeart/2005/8/layout/pyramid2"/>
    <dgm:cxn modelId="{F62BC079-278D-4F81-8B14-E59695C43467}" srcId="{5C6EF969-EE38-4661-A68D-B8817E1D8854}" destId="{90E05D38-C437-48EF-A9F4-FF18EB144A8F}" srcOrd="0" destOrd="0" parTransId="{85FCB2CA-9162-4312-BA05-A78FF65D9F6D}" sibTransId="{3B80BF62-C9C1-4105-BE3B-4B460F1F181A}"/>
    <dgm:cxn modelId="{3ACE7868-263B-489D-8F62-1E710735A026}" type="presOf" srcId="{90E05D38-C437-48EF-A9F4-FF18EB144A8F}" destId="{46039E86-FC51-478D-A7EC-FED2397CC742}" srcOrd="0" destOrd="0" presId="urn:microsoft.com/office/officeart/2005/8/layout/pyramid2"/>
    <dgm:cxn modelId="{101F4DBB-669A-4F99-B3A0-B6FE71341EDB}" srcId="{5C6EF969-EE38-4661-A68D-B8817E1D8854}" destId="{D80FECF9-D474-4F6C-B371-632945FE7E44}" srcOrd="1" destOrd="0" parTransId="{187F87BD-741B-4AC1-8FA8-7D08DFE91685}" sibTransId="{14276B51-B5FF-4112-A846-587B00DA8166}"/>
    <dgm:cxn modelId="{C43AE5D7-4616-43B0-BF8D-DD698CAA6DAF}" type="presParOf" srcId="{0D25F4B0-72B0-4C30-97EA-C22769B6E376}" destId="{501EBEAE-6A09-4E5E-80BD-17BD08D1786E}" srcOrd="0" destOrd="0" presId="urn:microsoft.com/office/officeart/2005/8/layout/pyramid2"/>
    <dgm:cxn modelId="{A91B864A-0FCF-4AE1-8354-B42A7D31C006}" type="presParOf" srcId="{0D25F4B0-72B0-4C30-97EA-C22769B6E376}" destId="{896EF98A-032A-4977-901D-205DF1D5F18D}" srcOrd="1" destOrd="0" presId="urn:microsoft.com/office/officeart/2005/8/layout/pyramid2"/>
    <dgm:cxn modelId="{B631F660-05F8-4803-885A-12247F4FDB6C}" type="presParOf" srcId="{896EF98A-032A-4977-901D-205DF1D5F18D}" destId="{46039E86-FC51-478D-A7EC-FED2397CC742}" srcOrd="0" destOrd="0" presId="urn:microsoft.com/office/officeart/2005/8/layout/pyramid2"/>
    <dgm:cxn modelId="{3F6E2E35-A5EF-448E-B796-BB6BC66D7E84}" type="presParOf" srcId="{896EF98A-032A-4977-901D-205DF1D5F18D}" destId="{2E52B40B-4DA5-41BC-BEC1-DC5B72637324}" srcOrd="1" destOrd="0" presId="urn:microsoft.com/office/officeart/2005/8/layout/pyramid2"/>
    <dgm:cxn modelId="{1B9BE20C-6DD3-4FE7-B649-3A225EAEE5A7}" type="presParOf" srcId="{896EF98A-032A-4977-901D-205DF1D5F18D}" destId="{2C987933-5CFA-4866-9B9C-D02C6C662430}" srcOrd="2" destOrd="0" presId="urn:microsoft.com/office/officeart/2005/8/layout/pyramid2"/>
    <dgm:cxn modelId="{7975D7F5-A4E8-4E66-B2C9-89623041F602}" type="presParOf" srcId="{896EF98A-032A-4977-901D-205DF1D5F18D}" destId="{92F48BD8-A69A-4F6A-B278-78522B833A13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7A415B-6E4B-4870-BDEB-0ED54B1C2B0F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77CC208F-4E12-4B09-AD7D-80DCB2998C27}">
      <dgm:prSet phldrT="[Текст]" custT="1"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ru-RU" sz="1500" b="1" i="1" dirty="0" smtClean="0">
              <a:solidFill>
                <a:schemeClr val="tx1"/>
              </a:solidFill>
            </a:rPr>
            <a:t>2019 </a:t>
          </a:r>
          <a:r>
            <a:rPr lang="ru-RU" sz="1500" b="1" i="1" dirty="0">
              <a:solidFill>
                <a:schemeClr val="tx1"/>
              </a:solidFill>
            </a:rPr>
            <a:t>год - </a:t>
          </a:r>
        </a:p>
        <a:p>
          <a:pPr algn="r"/>
          <a:r>
            <a:rPr lang="ru-RU" sz="1500" b="1" i="1" dirty="0" smtClean="0">
              <a:solidFill>
                <a:schemeClr val="tx1"/>
              </a:solidFill>
            </a:rPr>
            <a:t>4019560,6 тыс</a:t>
          </a:r>
          <a:r>
            <a:rPr lang="ru-RU" sz="1500" b="1" i="1" dirty="0">
              <a:solidFill>
                <a:schemeClr val="tx1"/>
              </a:solidFill>
            </a:rPr>
            <a:t>. руб</a:t>
          </a:r>
          <a:r>
            <a:rPr lang="ru-RU" sz="1550" b="1" i="1" dirty="0">
              <a:solidFill>
                <a:schemeClr val="tx1"/>
              </a:solidFill>
            </a:rPr>
            <a:t>.</a:t>
          </a:r>
        </a:p>
      </dgm:t>
    </dgm:pt>
    <dgm:pt modelId="{2B039692-039F-4548-A70D-E2AC0DE1E4C3}" type="parTrans" cxnId="{10132E24-7DA6-4042-809B-B361B8542D06}">
      <dgm:prSet/>
      <dgm:spPr/>
      <dgm:t>
        <a:bodyPr/>
        <a:lstStyle/>
        <a:p>
          <a:endParaRPr lang="ru-RU"/>
        </a:p>
      </dgm:t>
    </dgm:pt>
    <dgm:pt modelId="{5571E994-1DA2-451E-84DC-584FD8737B67}" type="sibTrans" cxnId="{10132E24-7DA6-4042-809B-B361B8542D06}">
      <dgm:prSet/>
      <dgm:spPr/>
      <dgm:t>
        <a:bodyPr/>
        <a:lstStyle/>
        <a:p>
          <a:endParaRPr lang="ru-RU"/>
        </a:p>
      </dgm:t>
    </dgm:pt>
    <dgm:pt modelId="{BD4534F5-E537-4348-A3B3-2164E44E2674}" type="pres">
      <dgm:prSet presAssocID="{FB7A415B-6E4B-4870-BDEB-0ED54B1C2B0F}" presName="linearFlow" presStyleCnt="0">
        <dgm:presLayoutVars>
          <dgm:dir/>
          <dgm:resizeHandles val="exact"/>
        </dgm:presLayoutVars>
      </dgm:prSet>
      <dgm:spPr/>
    </dgm:pt>
    <dgm:pt modelId="{F5DE6106-6984-419F-9DAD-A6B448417A42}" type="pres">
      <dgm:prSet presAssocID="{77CC208F-4E12-4B09-AD7D-80DCB2998C27}" presName="composite" presStyleCnt="0"/>
      <dgm:spPr/>
    </dgm:pt>
    <dgm:pt modelId="{7B3A56B5-6C87-4F10-9D8E-418DF5C0F706}" type="pres">
      <dgm:prSet presAssocID="{77CC208F-4E12-4B09-AD7D-80DCB2998C27}" presName="imgShp" presStyleLbl="fgImgPlace1" presStyleIdx="0" presStyleCnt="1" custLinFactNeighborX="-17026" custLinFactNeighborY="4330"/>
      <dgm:spPr>
        <a:blipFill dpi="0" rotWithShape="1">
          <a:blip xmlns:r="http://schemas.openxmlformats.org/officeDocument/2006/relationships" r:embed="rId1"/>
          <a:srcRect/>
          <a:stretch>
            <a:fillRect l="-41000" r="-41000"/>
          </a:stretch>
        </a:blipFill>
        <a:ln>
          <a:solidFill>
            <a:schemeClr val="accent6"/>
          </a:solidFill>
        </a:ln>
      </dgm:spPr>
    </dgm:pt>
    <dgm:pt modelId="{4A43FA70-DDC5-4B91-9FA3-D63EB734C9B6}" type="pres">
      <dgm:prSet presAssocID="{77CC208F-4E12-4B09-AD7D-80DCB2998C27}" presName="txShp" presStyleLbl="node1" presStyleIdx="0" presStyleCnt="1" custScaleX="149668" custScaleY="65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132E24-7DA6-4042-809B-B361B8542D06}" srcId="{FB7A415B-6E4B-4870-BDEB-0ED54B1C2B0F}" destId="{77CC208F-4E12-4B09-AD7D-80DCB2998C27}" srcOrd="0" destOrd="0" parTransId="{2B039692-039F-4548-A70D-E2AC0DE1E4C3}" sibTransId="{5571E994-1DA2-451E-84DC-584FD8737B67}"/>
    <dgm:cxn modelId="{11051756-1988-4098-9000-C0B107E02AFE}" type="presOf" srcId="{FB7A415B-6E4B-4870-BDEB-0ED54B1C2B0F}" destId="{BD4534F5-E537-4348-A3B3-2164E44E2674}" srcOrd="0" destOrd="0" presId="urn:microsoft.com/office/officeart/2005/8/layout/vList3#1"/>
    <dgm:cxn modelId="{369E38D9-88D7-4376-978B-F3ABFE0E0A2B}" type="presOf" srcId="{77CC208F-4E12-4B09-AD7D-80DCB2998C27}" destId="{4A43FA70-DDC5-4B91-9FA3-D63EB734C9B6}" srcOrd="0" destOrd="0" presId="urn:microsoft.com/office/officeart/2005/8/layout/vList3#1"/>
    <dgm:cxn modelId="{15760DF8-AC63-4A12-817B-3A58AFCA49F6}" type="presParOf" srcId="{BD4534F5-E537-4348-A3B3-2164E44E2674}" destId="{F5DE6106-6984-419F-9DAD-A6B448417A42}" srcOrd="0" destOrd="0" presId="urn:microsoft.com/office/officeart/2005/8/layout/vList3#1"/>
    <dgm:cxn modelId="{88580CF4-48AC-4A07-91E8-318742E3DEAA}" type="presParOf" srcId="{F5DE6106-6984-419F-9DAD-A6B448417A42}" destId="{7B3A56B5-6C87-4F10-9D8E-418DF5C0F706}" srcOrd="0" destOrd="0" presId="urn:microsoft.com/office/officeart/2005/8/layout/vList3#1"/>
    <dgm:cxn modelId="{CF1D20E5-57AA-4C83-BE6A-CA98954ABB97}" type="presParOf" srcId="{F5DE6106-6984-419F-9DAD-A6B448417A42}" destId="{4A43FA70-DDC5-4B91-9FA3-D63EB734C9B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6EF969-EE38-4661-A68D-B8817E1D8854}" type="doc">
      <dgm:prSet loTypeId="urn:microsoft.com/office/officeart/2005/8/layout/pyramid2" loCatId="pyramid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80FECF9-D474-4F6C-B371-632945FE7E44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200" b="1" dirty="0" smtClean="0"/>
            <a:t>2019 год –</a:t>
          </a:r>
          <a:r>
            <a:rPr lang="ru-RU" sz="1100" dirty="0" smtClean="0"/>
            <a:t> 2 053 624,1 тыс</a:t>
          </a:r>
          <a:r>
            <a:rPr lang="ru-RU" sz="1100" dirty="0"/>
            <a:t>. руб.</a:t>
          </a:r>
        </a:p>
      </dgm:t>
    </dgm:pt>
    <dgm:pt modelId="{187F87BD-741B-4AC1-8FA8-7D08DFE91685}" type="parTrans" cxnId="{101F4DBB-669A-4F99-B3A0-B6FE71341EDB}">
      <dgm:prSet/>
      <dgm:spPr/>
      <dgm:t>
        <a:bodyPr/>
        <a:lstStyle/>
        <a:p>
          <a:endParaRPr lang="ru-RU"/>
        </a:p>
      </dgm:t>
    </dgm:pt>
    <dgm:pt modelId="{14276B51-B5FF-4112-A846-587B00DA8166}" type="sibTrans" cxnId="{101F4DBB-669A-4F99-B3A0-B6FE71341EDB}">
      <dgm:prSet/>
      <dgm:spPr/>
      <dgm:t>
        <a:bodyPr/>
        <a:lstStyle/>
        <a:p>
          <a:endParaRPr lang="ru-RU"/>
        </a:p>
      </dgm:t>
    </dgm:pt>
    <dgm:pt modelId="{90E05D38-C437-48EF-A9F4-FF18EB144A8F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200" b="1" i="0" dirty="0"/>
            <a:t>Общее образование</a:t>
          </a:r>
        </a:p>
      </dgm:t>
    </dgm:pt>
    <dgm:pt modelId="{85FCB2CA-9162-4312-BA05-A78FF65D9F6D}" type="parTrans" cxnId="{F62BC079-278D-4F81-8B14-E59695C43467}">
      <dgm:prSet/>
      <dgm:spPr/>
      <dgm:t>
        <a:bodyPr/>
        <a:lstStyle/>
        <a:p>
          <a:endParaRPr lang="ru-RU"/>
        </a:p>
      </dgm:t>
    </dgm:pt>
    <dgm:pt modelId="{3B80BF62-C9C1-4105-BE3B-4B460F1F181A}" type="sibTrans" cxnId="{F62BC079-278D-4F81-8B14-E59695C43467}">
      <dgm:prSet/>
      <dgm:spPr/>
      <dgm:t>
        <a:bodyPr/>
        <a:lstStyle/>
        <a:p>
          <a:endParaRPr lang="ru-RU"/>
        </a:p>
      </dgm:t>
    </dgm:pt>
    <dgm:pt modelId="{0D25F4B0-72B0-4C30-97EA-C22769B6E376}" type="pres">
      <dgm:prSet presAssocID="{5C6EF969-EE38-4661-A68D-B8817E1D885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1EBEAE-6A09-4E5E-80BD-17BD08D1786E}" type="pres">
      <dgm:prSet presAssocID="{5C6EF969-EE38-4661-A68D-B8817E1D8854}" presName="pyramid" presStyleLbl="node1" presStyleIdx="0" presStyleCnt="1" custLinFactNeighborX="10355" custLinFactNeighborY="97980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chemeClr val="accent6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896EF98A-032A-4977-901D-205DF1D5F18D}" type="pres">
      <dgm:prSet presAssocID="{5C6EF969-EE38-4661-A68D-B8817E1D8854}" presName="theList" presStyleCnt="0"/>
      <dgm:spPr/>
    </dgm:pt>
    <dgm:pt modelId="{46039E86-FC51-478D-A7EC-FED2397CC742}" type="pres">
      <dgm:prSet presAssocID="{90E05D38-C437-48EF-A9F4-FF18EB144A8F}" presName="aNode" presStyleLbl="fgAcc1" presStyleIdx="0" presStyleCnt="2" custLinFactNeighborX="18480" custLinFactNeighborY="-74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2B40B-4DA5-41BC-BEC1-DC5B72637324}" type="pres">
      <dgm:prSet presAssocID="{90E05D38-C437-48EF-A9F4-FF18EB144A8F}" presName="aSpace" presStyleCnt="0"/>
      <dgm:spPr/>
    </dgm:pt>
    <dgm:pt modelId="{2C987933-5CFA-4866-9B9C-D02C6C662430}" type="pres">
      <dgm:prSet presAssocID="{D80FECF9-D474-4F6C-B371-632945FE7E44}" presName="aNode" presStyleLbl="fgAcc1" presStyleIdx="1" presStyleCnt="2" custScaleX="176044" custScaleY="69737" custLinFactNeighborX="63052" custLinFactNeighborY="-42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48BD8-A69A-4F6A-B278-78522B833A13}" type="pres">
      <dgm:prSet presAssocID="{D80FECF9-D474-4F6C-B371-632945FE7E44}" presName="aSpace" presStyleCnt="0"/>
      <dgm:spPr/>
    </dgm:pt>
  </dgm:ptLst>
  <dgm:cxnLst>
    <dgm:cxn modelId="{92A2505E-A12F-46E9-A55C-3B3CC7333F3A}" type="presOf" srcId="{D80FECF9-D474-4F6C-B371-632945FE7E44}" destId="{2C987933-5CFA-4866-9B9C-D02C6C662430}" srcOrd="0" destOrd="0" presId="urn:microsoft.com/office/officeart/2005/8/layout/pyramid2"/>
    <dgm:cxn modelId="{CD0E97AE-65E9-4D2C-A04A-B6D07BC02FE9}" type="presOf" srcId="{5C6EF969-EE38-4661-A68D-B8817E1D8854}" destId="{0D25F4B0-72B0-4C30-97EA-C22769B6E376}" srcOrd="0" destOrd="0" presId="urn:microsoft.com/office/officeart/2005/8/layout/pyramid2"/>
    <dgm:cxn modelId="{F62BC079-278D-4F81-8B14-E59695C43467}" srcId="{5C6EF969-EE38-4661-A68D-B8817E1D8854}" destId="{90E05D38-C437-48EF-A9F4-FF18EB144A8F}" srcOrd="0" destOrd="0" parTransId="{85FCB2CA-9162-4312-BA05-A78FF65D9F6D}" sibTransId="{3B80BF62-C9C1-4105-BE3B-4B460F1F181A}"/>
    <dgm:cxn modelId="{3ACE7868-263B-489D-8F62-1E710735A026}" type="presOf" srcId="{90E05D38-C437-48EF-A9F4-FF18EB144A8F}" destId="{46039E86-FC51-478D-A7EC-FED2397CC742}" srcOrd="0" destOrd="0" presId="urn:microsoft.com/office/officeart/2005/8/layout/pyramid2"/>
    <dgm:cxn modelId="{101F4DBB-669A-4F99-B3A0-B6FE71341EDB}" srcId="{5C6EF969-EE38-4661-A68D-B8817E1D8854}" destId="{D80FECF9-D474-4F6C-B371-632945FE7E44}" srcOrd="1" destOrd="0" parTransId="{187F87BD-741B-4AC1-8FA8-7D08DFE91685}" sibTransId="{14276B51-B5FF-4112-A846-587B00DA8166}"/>
    <dgm:cxn modelId="{C43AE5D7-4616-43B0-BF8D-DD698CAA6DAF}" type="presParOf" srcId="{0D25F4B0-72B0-4C30-97EA-C22769B6E376}" destId="{501EBEAE-6A09-4E5E-80BD-17BD08D1786E}" srcOrd="0" destOrd="0" presId="urn:microsoft.com/office/officeart/2005/8/layout/pyramid2"/>
    <dgm:cxn modelId="{A91B864A-0FCF-4AE1-8354-B42A7D31C006}" type="presParOf" srcId="{0D25F4B0-72B0-4C30-97EA-C22769B6E376}" destId="{896EF98A-032A-4977-901D-205DF1D5F18D}" srcOrd="1" destOrd="0" presId="urn:microsoft.com/office/officeart/2005/8/layout/pyramid2"/>
    <dgm:cxn modelId="{B631F660-05F8-4803-885A-12247F4FDB6C}" type="presParOf" srcId="{896EF98A-032A-4977-901D-205DF1D5F18D}" destId="{46039E86-FC51-478D-A7EC-FED2397CC742}" srcOrd="0" destOrd="0" presId="urn:microsoft.com/office/officeart/2005/8/layout/pyramid2"/>
    <dgm:cxn modelId="{3F6E2E35-A5EF-448E-B796-BB6BC66D7E84}" type="presParOf" srcId="{896EF98A-032A-4977-901D-205DF1D5F18D}" destId="{2E52B40B-4DA5-41BC-BEC1-DC5B72637324}" srcOrd="1" destOrd="0" presId="urn:microsoft.com/office/officeart/2005/8/layout/pyramid2"/>
    <dgm:cxn modelId="{1B9BE20C-6DD3-4FE7-B649-3A225EAEE5A7}" type="presParOf" srcId="{896EF98A-032A-4977-901D-205DF1D5F18D}" destId="{2C987933-5CFA-4866-9B9C-D02C6C662430}" srcOrd="2" destOrd="0" presId="urn:microsoft.com/office/officeart/2005/8/layout/pyramid2"/>
    <dgm:cxn modelId="{7975D7F5-A4E8-4E66-B2C9-89623041F602}" type="presParOf" srcId="{896EF98A-032A-4977-901D-205DF1D5F18D}" destId="{92F48BD8-A69A-4F6A-B278-78522B833A13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6EF969-EE38-4661-A68D-B8817E1D8854}" type="doc">
      <dgm:prSet loTypeId="urn:microsoft.com/office/officeart/2005/8/layout/pyramid2" loCatId="pyramid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80FECF9-D474-4F6C-B371-632945FE7E44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200" b="1" dirty="0" smtClean="0"/>
            <a:t>2019 год –</a:t>
          </a:r>
          <a:r>
            <a:rPr lang="ru-RU" sz="1100" dirty="0" smtClean="0"/>
            <a:t> 337 618,5 тыс</a:t>
          </a:r>
          <a:r>
            <a:rPr lang="ru-RU" sz="1100" dirty="0"/>
            <a:t>. руб.</a:t>
          </a:r>
        </a:p>
      </dgm:t>
    </dgm:pt>
    <dgm:pt modelId="{187F87BD-741B-4AC1-8FA8-7D08DFE91685}" type="parTrans" cxnId="{101F4DBB-669A-4F99-B3A0-B6FE71341EDB}">
      <dgm:prSet/>
      <dgm:spPr/>
      <dgm:t>
        <a:bodyPr/>
        <a:lstStyle/>
        <a:p>
          <a:endParaRPr lang="ru-RU"/>
        </a:p>
      </dgm:t>
    </dgm:pt>
    <dgm:pt modelId="{14276B51-B5FF-4112-A846-587B00DA8166}" type="sibTrans" cxnId="{101F4DBB-669A-4F99-B3A0-B6FE71341EDB}">
      <dgm:prSet/>
      <dgm:spPr/>
      <dgm:t>
        <a:bodyPr/>
        <a:lstStyle/>
        <a:p>
          <a:endParaRPr lang="ru-RU"/>
        </a:p>
      </dgm:t>
    </dgm:pt>
    <dgm:pt modelId="{90E05D38-C437-48EF-A9F4-FF18EB144A8F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150" b="1" i="0" dirty="0"/>
            <a:t>Дополнительное образование</a:t>
          </a:r>
        </a:p>
      </dgm:t>
    </dgm:pt>
    <dgm:pt modelId="{85FCB2CA-9162-4312-BA05-A78FF65D9F6D}" type="parTrans" cxnId="{F62BC079-278D-4F81-8B14-E59695C43467}">
      <dgm:prSet/>
      <dgm:spPr/>
      <dgm:t>
        <a:bodyPr/>
        <a:lstStyle/>
        <a:p>
          <a:endParaRPr lang="ru-RU"/>
        </a:p>
      </dgm:t>
    </dgm:pt>
    <dgm:pt modelId="{3B80BF62-C9C1-4105-BE3B-4B460F1F181A}" type="sibTrans" cxnId="{F62BC079-278D-4F81-8B14-E59695C43467}">
      <dgm:prSet/>
      <dgm:spPr/>
      <dgm:t>
        <a:bodyPr/>
        <a:lstStyle/>
        <a:p>
          <a:endParaRPr lang="ru-RU"/>
        </a:p>
      </dgm:t>
    </dgm:pt>
    <dgm:pt modelId="{0D25F4B0-72B0-4C30-97EA-C22769B6E376}" type="pres">
      <dgm:prSet presAssocID="{5C6EF969-EE38-4661-A68D-B8817E1D885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1EBEAE-6A09-4E5E-80BD-17BD08D1786E}" type="pres">
      <dgm:prSet presAssocID="{5C6EF969-EE38-4661-A68D-B8817E1D8854}" presName="pyramid" presStyleLbl="node1" presStyleIdx="0" presStyleCnt="1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chemeClr val="accent6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896EF98A-032A-4977-901D-205DF1D5F18D}" type="pres">
      <dgm:prSet presAssocID="{5C6EF969-EE38-4661-A68D-B8817E1D8854}" presName="theList" presStyleCnt="0"/>
      <dgm:spPr/>
    </dgm:pt>
    <dgm:pt modelId="{46039E86-FC51-478D-A7EC-FED2397CC742}" type="pres">
      <dgm:prSet presAssocID="{90E05D38-C437-48EF-A9F4-FF18EB144A8F}" presName="aNode" presStyleLbl="fgAcc1" presStyleIdx="0" presStyleCnt="2" custLinFactNeighborX="18480" custLinFactNeighborY="-74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2B40B-4DA5-41BC-BEC1-DC5B72637324}" type="pres">
      <dgm:prSet presAssocID="{90E05D38-C437-48EF-A9F4-FF18EB144A8F}" presName="aSpace" presStyleCnt="0"/>
      <dgm:spPr/>
    </dgm:pt>
    <dgm:pt modelId="{2C987933-5CFA-4866-9B9C-D02C6C662430}" type="pres">
      <dgm:prSet presAssocID="{D80FECF9-D474-4F6C-B371-632945FE7E44}" presName="aNode" presStyleLbl="fgAcc1" presStyleIdx="1" presStyleCnt="2" custScaleX="176044" custScaleY="69737" custLinFactNeighborX="63052" custLinFactNeighborY="-42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48BD8-A69A-4F6A-B278-78522B833A13}" type="pres">
      <dgm:prSet presAssocID="{D80FECF9-D474-4F6C-B371-632945FE7E44}" presName="aSpace" presStyleCnt="0"/>
      <dgm:spPr/>
    </dgm:pt>
  </dgm:ptLst>
  <dgm:cxnLst>
    <dgm:cxn modelId="{92A2505E-A12F-46E9-A55C-3B3CC7333F3A}" type="presOf" srcId="{D80FECF9-D474-4F6C-B371-632945FE7E44}" destId="{2C987933-5CFA-4866-9B9C-D02C6C662430}" srcOrd="0" destOrd="0" presId="urn:microsoft.com/office/officeart/2005/8/layout/pyramid2"/>
    <dgm:cxn modelId="{CD0E97AE-65E9-4D2C-A04A-B6D07BC02FE9}" type="presOf" srcId="{5C6EF969-EE38-4661-A68D-B8817E1D8854}" destId="{0D25F4B0-72B0-4C30-97EA-C22769B6E376}" srcOrd="0" destOrd="0" presId="urn:microsoft.com/office/officeart/2005/8/layout/pyramid2"/>
    <dgm:cxn modelId="{F62BC079-278D-4F81-8B14-E59695C43467}" srcId="{5C6EF969-EE38-4661-A68D-B8817E1D8854}" destId="{90E05D38-C437-48EF-A9F4-FF18EB144A8F}" srcOrd="0" destOrd="0" parTransId="{85FCB2CA-9162-4312-BA05-A78FF65D9F6D}" sibTransId="{3B80BF62-C9C1-4105-BE3B-4B460F1F181A}"/>
    <dgm:cxn modelId="{3ACE7868-263B-489D-8F62-1E710735A026}" type="presOf" srcId="{90E05D38-C437-48EF-A9F4-FF18EB144A8F}" destId="{46039E86-FC51-478D-A7EC-FED2397CC742}" srcOrd="0" destOrd="0" presId="urn:microsoft.com/office/officeart/2005/8/layout/pyramid2"/>
    <dgm:cxn modelId="{101F4DBB-669A-4F99-B3A0-B6FE71341EDB}" srcId="{5C6EF969-EE38-4661-A68D-B8817E1D8854}" destId="{D80FECF9-D474-4F6C-B371-632945FE7E44}" srcOrd="1" destOrd="0" parTransId="{187F87BD-741B-4AC1-8FA8-7D08DFE91685}" sibTransId="{14276B51-B5FF-4112-A846-587B00DA8166}"/>
    <dgm:cxn modelId="{C43AE5D7-4616-43B0-BF8D-DD698CAA6DAF}" type="presParOf" srcId="{0D25F4B0-72B0-4C30-97EA-C22769B6E376}" destId="{501EBEAE-6A09-4E5E-80BD-17BD08D1786E}" srcOrd="0" destOrd="0" presId="urn:microsoft.com/office/officeart/2005/8/layout/pyramid2"/>
    <dgm:cxn modelId="{A91B864A-0FCF-4AE1-8354-B42A7D31C006}" type="presParOf" srcId="{0D25F4B0-72B0-4C30-97EA-C22769B6E376}" destId="{896EF98A-032A-4977-901D-205DF1D5F18D}" srcOrd="1" destOrd="0" presId="urn:microsoft.com/office/officeart/2005/8/layout/pyramid2"/>
    <dgm:cxn modelId="{B631F660-05F8-4803-885A-12247F4FDB6C}" type="presParOf" srcId="{896EF98A-032A-4977-901D-205DF1D5F18D}" destId="{46039E86-FC51-478D-A7EC-FED2397CC742}" srcOrd="0" destOrd="0" presId="urn:microsoft.com/office/officeart/2005/8/layout/pyramid2"/>
    <dgm:cxn modelId="{3F6E2E35-A5EF-448E-B796-BB6BC66D7E84}" type="presParOf" srcId="{896EF98A-032A-4977-901D-205DF1D5F18D}" destId="{2E52B40B-4DA5-41BC-BEC1-DC5B72637324}" srcOrd="1" destOrd="0" presId="urn:microsoft.com/office/officeart/2005/8/layout/pyramid2"/>
    <dgm:cxn modelId="{1B9BE20C-6DD3-4FE7-B649-3A225EAEE5A7}" type="presParOf" srcId="{896EF98A-032A-4977-901D-205DF1D5F18D}" destId="{2C987933-5CFA-4866-9B9C-D02C6C662430}" srcOrd="2" destOrd="0" presId="urn:microsoft.com/office/officeart/2005/8/layout/pyramid2"/>
    <dgm:cxn modelId="{7975D7F5-A4E8-4E66-B2C9-89623041F602}" type="presParOf" srcId="{896EF98A-032A-4977-901D-205DF1D5F18D}" destId="{92F48BD8-A69A-4F6A-B278-78522B833A13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6EF969-EE38-4661-A68D-B8817E1D8854}" type="doc">
      <dgm:prSet loTypeId="urn:microsoft.com/office/officeart/2005/8/layout/pyramid2" loCatId="pyramid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80FECF9-D474-4F6C-B371-632945FE7E44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200" b="1" dirty="0" smtClean="0"/>
            <a:t>2019 год </a:t>
          </a:r>
          <a:r>
            <a:rPr lang="ru-RU" sz="1200" b="1" dirty="0"/>
            <a:t>–</a:t>
          </a:r>
          <a:r>
            <a:rPr lang="ru-RU" sz="1100" dirty="0"/>
            <a:t> </a:t>
          </a:r>
          <a:r>
            <a:rPr lang="ru-RU" sz="1100" dirty="0" smtClean="0"/>
            <a:t>48 627,4 тыс</a:t>
          </a:r>
          <a:r>
            <a:rPr lang="ru-RU" sz="1100" dirty="0"/>
            <a:t>. руб.</a:t>
          </a:r>
        </a:p>
      </dgm:t>
    </dgm:pt>
    <dgm:pt modelId="{187F87BD-741B-4AC1-8FA8-7D08DFE91685}" type="parTrans" cxnId="{101F4DBB-669A-4F99-B3A0-B6FE71341EDB}">
      <dgm:prSet/>
      <dgm:spPr/>
      <dgm:t>
        <a:bodyPr/>
        <a:lstStyle/>
        <a:p>
          <a:endParaRPr lang="ru-RU"/>
        </a:p>
      </dgm:t>
    </dgm:pt>
    <dgm:pt modelId="{14276B51-B5FF-4112-A846-587B00DA8166}" type="sibTrans" cxnId="{101F4DBB-669A-4F99-B3A0-B6FE71341EDB}">
      <dgm:prSet/>
      <dgm:spPr/>
      <dgm:t>
        <a:bodyPr/>
        <a:lstStyle/>
        <a:p>
          <a:endParaRPr lang="ru-RU"/>
        </a:p>
      </dgm:t>
    </dgm:pt>
    <dgm:pt modelId="{90E05D38-C437-48EF-A9F4-FF18EB144A8F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200" b="1" i="0" dirty="0"/>
            <a:t>Молодежная политика</a:t>
          </a:r>
        </a:p>
      </dgm:t>
    </dgm:pt>
    <dgm:pt modelId="{85FCB2CA-9162-4312-BA05-A78FF65D9F6D}" type="parTrans" cxnId="{F62BC079-278D-4F81-8B14-E59695C43467}">
      <dgm:prSet/>
      <dgm:spPr/>
      <dgm:t>
        <a:bodyPr/>
        <a:lstStyle/>
        <a:p>
          <a:endParaRPr lang="ru-RU"/>
        </a:p>
      </dgm:t>
    </dgm:pt>
    <dgm:pt modelId="{3B80BF62-C9C1-4105-BE3B-4B460F1F181A}" type="sibTrans" cxnId="{F62BC079-278D-4F81-8B14-E59695C43467}">
      <dgm:prSet/>
      <dgm:spPr/>
      <dgm:t>
        <a:bodyPr/>
        <a:lstStyle/>
        <a:p>
          <a:endParaRPr lang="ru-RU"/>
        </a:p>
      </dgm:t>
    </dgm:pt>
    <dgm:pt modelId="{0D25F4B0-72B0-4C30-97EA-C22769B6E376}" type="pres">
      <dgm:prSet presAssocID="{5C6EF969-EE38-4661-A68D-B8817E1D885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1EBEAE-6A09-4E5E-80BD-17BD08D1786E}" type="pres">
      <dgm:prSet presAssocID="{5C6EF969-EE38-4661-A68D-B8817E1D8854}" presName="pyramid" presStyleLbl="node1" presStyleIdx="0" presStyleCnt="1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chemeClr val="accent6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896EF98A-032A-4977-901D-205DF1D5F18D}" type="pres">
      <dgm:prSet presAssocID="{5C6EF969-EE38-4661-A68D-B8817E1D8854}" presName="theList" presStyleCnt="0"/>
      <dgm:spPr/>
    </dgm:pt>
    <dgm:pt modelId="{46039E86-FC51-478D-A7EC-FED2397CC742}" type="pres">
      <dgm:prSet presAssocID="{90E05D38-C437-48EF-A9F4-FF18EB144A8F}" presName="aNode" presStyleLbl="fgAcc1" presStyleIdx="0" presStyleCnt="2" custLinFactNeighborX="-312" custLinFactNeighborY="-37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2B40B-4DA5-41BC-BEC1-DC5B72637324}" type="pres">
      <dgm:prSet presAssocID="{90E05D38-C437-48EF-A9F4-FF18EB144A8F}" presName="aSpace" presStyleCnt="0"/>
      <dgm:spPr/>
    </dgm:pt>
    <dgm:pt modelId="{2C987933-5CFA-4866-9B9C-D02C6C662430}" type="pres">
      <dgm:prSet presAssocID="{D80FECF9-D474-4F6C-B371-632945FE7E44}" presName="aNode" presStyleLbl="fgAcc1" presStyleIdx="1" presStyleCnt="2" custScaleX="176044" custScaleY="69737" custLinFactNeighborX="63052" custLinFactNeighborY="-42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48BD8-A69A-4F6A-B278-78522B833A13}" type="pres">
      <dgm:prSet presAssocID="{D80FECF9-D474-4F6C-B371-632945FE7E44}" presName="aSpace" presStyleCnt="0"/>
      <dgm:spPr/>
    </dgm:pt>
  </dgm:ptLst>
  <dgm:cxnLst>
    <dgm:cxn modelId="{92A2505E-A12F-46E9-A55C-3B3CC7333F3A}" type="presOf" srcId="{D80FECF9-D474-4F6C-B371-632945FE7E44}" destId="{2C987933-5CFA-4866-9B9C-D02C6C662430}" srcOrd="0" destOrd="0" presId="urn:microsoft.com/office/officeart/2005/8/layout/pyramid2"/>
    <dgm:cxn modelId="{CD0E97AE-65E9-4D2C-A04A-B6D07BC02FE9}" type="presOf" srcId="{5C6EF969-EE38-4661-A68D-B8817E1D8854}" destId="{0D25F4B0-72B0-4C30-97EA-C22769B6E376}" srcOrd="0" destOrd="0" presId="urn:microsoft.com/office/officeart/2005/8/layout/pyramid2"/>
    <dgm:cxn modelId="{F62BC079-278D-4F81-8B14-E59695C43467}" srcId="{5C6EF969-EE38-4661-A68D-B8817E1D8854}" destId="{90E05D38-C437-48EF-A9F4-FF18EB144A8F}" srcOrd="0" destOrd="0" parTransId="{85FCB2CA-9162-4312-BA05-A78FF65D9F6D}" sibTransId="{3B80BF62-C9C1-4105-BE3B-4B460F1F181A}"/>
    <dgm:cxn modelId="{3ACE7868-263B-489D-8F62-1E710735A026}" type="presOf" srcId="{90E05D38-C437-48EF-A9F4-FF18EB144A8F}" destId="{46039E86-FC51-478D-A7EC-FED2397CC742}" srcOrd="0" destOrd="0" presId="urn:microsoft.com/office/officeart/2005/8/layout/pyramid2"/>
    <dgm:cxn modelId="{101F4DBB-669A-4F99-B3A0-B6FE71341EDB}" srcId="{5C6EF969-EE38-4661-A68D-B8817E1D8854}" destId="{D80FECF9-D474-4F6C-B371-632945FE7E44}" srcOrd="1" destOrd="0" parTransId="{187F87BD-741B-4AC1-8FA8-7D08DFE91685}" sibTransId="{14276B51-B5FF-4112-A846-587B00DA8166}"/>
    <dgm:cxn modelId="{C43AE5D7-4616-43B0-BF8D-DD698CAA6DAF}" type="presParOf" srcId="{0D25F4B0-72B0-4C30-97EA-C22769B6E376}" destId="{501EBEAE-6A09-4E5E-80BD-17BD08D1786E}" srcOrd="0" destOrd="0" presId="urn:microsoft.com/office/officeart/2005/8/layout/pyramid2"/>
    <dgm:cxn modelId="{A91B864A-0FCF-4AE1-8354-B42A7D31C006}" type="presParOf" srcId="{0D25F4B0-72B0-4C30-97EA-C22769B6E376}" destId="{896EF98A-032A-4977-901D-205DF1D5F18D}" srcOrd="1" destOrd="0" presId="urn:microsoft.com/office/officeart/2005/8/layout/pyramid2"/>
    <dgm:cxn modelId="{B631F660-05F8-4803-885A-12247F4FDB6C}" type="presParOf" srcId="{896EF98A-032A-4977-901D-205DF1D5F18D}" destId="{46039E86-FC51-478D-A7EC-FED2397CC742}" srcOrd="0" destOrd="0" presId="urn:microsoft.com/office/officeart/2005/8/layout/pyramid2"/>
    <dgm:cxn modelId="{3F6E2E35-A5EF-448E-B796-BB6BC66D7E84}" type="presParOf" srcId="{896EF98A-032A-4977-901D-205DF1D5F18D}" destId="{2E52B40B-4DA5-41BC-BEC1-DC5B72637324}" srcOrd="1" destOrd="0" presId="urn:microsoft.com/office/officeart/2005/8/layout/pyramid2"/>
    <dgm:cxn modelId="{1B9BE20C-6DD3-4FE7-B649-3A225EAEE5A7}" type="presParOf" srcId="{896EF98A-032A-4977-901D-205DF1D5F18D}" destId="{2C987933-5CFA-4866-9B9C-D02C6C662430}" srcOrd="2" destOrd="0" presId="urn:microsoft.com/office/officeart/2005/8/layout/pyramid2"/>
    <dgm:cxn modelId="{7975D7F5-A4E8-4E66-B2C9-89623041F602}" type="presParOf" srcId="{896EF98A-032A-4977-901D-205DF1D5F18D}" destId="{92F48BD8-A69A-4F6A-B278-78522B833A13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6EF969-EE38-4661-A68D-B8817E1D8854}" type="doc">
      <dgm:prSet loTypeId="urn:microsoft.com/office/officeart/2005/8/layout/pyramid2" loCatId="pyramid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80FECF9-D474-4F6C-B371-632945FE7E44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200" b="1" dirty="0" smtClean="0"/>
            <a:t>2019 год </a:t>
          </a:r>
          <a:r>
            <a:rPr lang="ru-RU" sz="1200" b="1" dirty="0"/>
            <a:t>–</a:t>
          </a:r>
          <a:r>
            <a:rPr lang="ru-RU" sz="1100" dirty="0"/>
            <a:t> </a:t>
          </a:r>
          <a:r>
            <a:rPr lang="ru-RU" sz="1100" dirty="0" smtClean="0"/>
            <a:t>119 347,5 тыс</a:t>
          </a:r>
          <a:r>
            <a:rPr lang="ru-RU" sz="1100" dirty="0"/>
            <a:t>. руб.</a:t>
          </a:r>
        </a:p>
      </dgm:t>
    </dgm:pt>
    <dgm:pt modelId="{187F87BD-741B-4AC1-8FA8-7D08DFE91685}" type="parTrans" cxnId="{101F4DBB-669A-4F99-B3A0-B6FE71341EDB}">
      <dgm:prSet/>
      <dgm:spPr/>
      <dgm:t>
        <a:bodyPr/>
        <a:lstStyle/>
        <a:p>
          <a:endParaRPr lang="ru-RU"/>
        </a:p>
      </dgm:t>
    </dgm:pt>
    <dgm:pt modelId="{14276B51-B5FF-4112-A846-587B00DA8166}" type="sibTrans" cxnId="{101F4DBB-669A-4F99-B3A0-B6FE71341EDB}">
      <dgm:prSet/>
      <dgm:spPr/>
      <dgm:t>
        <a:bodyPr/>
        <a:lstStyle/>
        <a:p>
          <a:endParaRPr lang="ru-RU"/>
        </a:p>
      </dgm:t>
    </dgm:pt>
    <dgm:pt modelId="{90E05D38-C437-48EF-A9F4-FF18EB144A8F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100" b="1" i="0" dirty="0"/>
            <a:t>Прочие учреждения образования</a:t>
          </a:r>
        </a:p>
      </dgm:t>
    </dgm:pt>
    <dgm:pt modelId="{85FCB2CA-9162-4312-BA05-A78FF65D9F6D}" type="parTrans" cxnId="{F62BC079-278D-4F81-8B14-E59695C43467}">
      <dgm:prSet/>
      <dgm:spPr/>
      <dgm:t>
        <a:bodyPr/>
        <a:lstStyle/>
        <a:p>
          <a:endParaRPr lang="ru-RU"/>
        </a:p>
      </dgm:t>
    </dgm:pt>
    <dgm:pt modelId="{3B80BF62-C9C1-4105-BE3B-4B460F1F181A}" type="sibTrans" cxnId="{F62BC079-278D-4F81-8B14-E59695C43467}">
      <dgm:prSet/>
      <dgm:spPr/>
      <dgm:t>
        <a:bodyPr/>
        <a:lstStyle/>
        <a:p>
          <a:endParaRPr lang="ru-RU"/>
        </a:p>
      </dgm:t>
    </dgm:pt>
    <dgm:pt modelId="{0D25F4B0-72B0-4C30-97EA-C22769B6E376}" type="pres">
      <dgm:prSet presAssocID="{5C6EF969-EE38-4661-A68D-B8817E1D885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1EBEAE-6A09-4E5E-80BD-17BD08D1786E}" type="pres">
      <dgm:prSet presAssocID="{5C6EF969-EE38-4661-A68D-B8817E1D8854}" presName="pyramid" presStyleLbl="node1" presStyleIdx="0" presStyleCnt="1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chemeClr val="accent6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896EF98A-032A-4977-901D-205DF1D5F18D}" type="pres">
      <dgm:prSet presAssocID="{5C6EF969-EE38-4661-A68D-B8817E1D8854}" presName="theList" presStyleCnt="0"/>
      <dgm:spPr/>
    </dgm:pt>
    <dgm:pt modelId="{46039E86-FC51-478D-A7EC-FED2397CC742}" type="pres">
      <dgm:prSet presAssocID="{90E05D38-C437-48EF-A9F4-FF18EB144A8F}" presName="aNode" presStyleLbl="fgAcc1" presStyleIdx="0" presStyleCnt="2" custScaleX="113436" custScaleY="71025" custLinFactNeighborX="18480" custLinFactNeighborY="-74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2B40B-4DA5-41BC-BEC1-DC5B72637324}" type="pres">
      <dgm:prSet presAssocID="{90E05D38-C437-48EF-A9F4-FF18EB144A8F}" presName="aSpace" presStyleCnt="0"/>
      <dgm:spPr/>
    </dgm:pt>
    <dgm:pt modelId="{2C987933-5CFA-4866-9B9C-D02C6C662430}" type="pres">
      <dgm:prSet presAssocID="{D80FECF9-D474-4F6C-B371-632945FE7E44}" presName="aNode" presStyleLbl="fgAcc1" presStyleIdx="1" presStyleCnt="2" custScaleX="176044" custScaleY="69737" custLinFactNeighborX="63052" custLinFactNeighborY="-42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48BD8-A69A-4F6A-B278-78522B833A13}" type="pres">
      <dgm:prSet presAssocID="{D80FECF9-D474-4F6C-B371-632945FE7E44}" presName="aSpace" presStyleCnt="0"/>
      <dgm:spPr/>
    </dgm:pt>
  </dgm:ptLst>
  <dgm:cxnLst>
    <dgm:cxn modelId="{92A2505E-A12F-46E9-A55C-3B3CC7333F3A}" type="presOf" srcId="{D80FECF9-D474-4F6C-B371-632945FE7E44}" destId="{2C987933-5CFA-4866-9B9C-D02C6C662430}" srcOrd="0" destOrd="0" presId="urn:microsoft.com/office/officeart/2005/8/layout/pyramid2"/>
    <dgm:cxn modelId="{CD0E97AE-65E9-4D2C-A04A-B6D07BC02FE9}" type="presOf" srcId="{5C6EF969-EE38-4661-A68D-B8817E1D8854}" destId="{0D25F4B0-72B0-4C30-97EA-C22769B6E376}" srcOrd="0" destOrd="0" presId="urn:microsoft.com/office/officeart/2005/8/layout/pyramid2"/>
    <dgm:cxn modelId="{F62BC079-278D-4F81-8B14-E59695C43467}" srcId="{5C6EF969-EE38-4661-A68D-B8817E1D8854}" destId="{90E05D38-C437-48EF-A9F4-FF18EB144A8F}" srcOrd="0" destOrd="0" parTransId="{85FCB2CA-9162-4312-BA05-A78FF65D9F6D}" sibTransId="{3B80BF62-C9C1-4105-BE3B-4B460F1F181A}"/>
    <dgm:cxn modelId="{3ACE7868-263B-489D-8F62-1E710735A026}" type="presOf" srcId="{90E05D38-C437-48EF-A9F4-FF18EB144A8F}" destId="{46039E86-FC51-478D-A7EC-FED2397CC742}" srcOrd="0" destOrd="0" presId="urn:microsoft.com/office/officeart/2005/8/layout/pyramid2"/>
    <dgm:cxn modelId="{101F4DBB-669A-4F99-B3A0-B6FE71341EDB}" srcId="{5C6EF969-EE38-4661-A68D-B8817E1D8854}" destId="{D80FECF9-D474-4F6C-B371-632945FE7E44}" srcOrd="1" destOrd="0" parTransId="{187F87BD-741B-4AC1-8FA8-7D08DFE91685}" sibTransId="{14276B51-B5FF-4112-A846-587B00DA8166}"/>
    <dgm:cxn modelId="{C43AE5D7-4616-43B0-BF8D-DD698CAA6DAF}" type="presParOf" srcId="{0D25F4B0-72B0-4C30-97EA-C22769B6E376}" destId="{501EBEAE-6A09-4E5E-80BD-17BD08D1786E}" srcOrd="0" destOrd="0" presId="urn:microsoft.com/office/officeart/2005/8/layout/pyramid2"/>
    <dgm:cxn modelId="{A91B864A-0FCF-4AE1-8354-B42A7D31C006}" type="presParOf" srcId="{0D25F4B0-72B0-4C30-97EA-C22769B6E376}" destId="{896EF98A-032A-4977-901D-205DF1D5F18D}" srcOrd="1" destOrd="0" presId="urn:microsoft.com/office/officeart/2005/8/layout/pyramid2"/>
    <dgm:cxn modelId="{B631F660-05F8-4803-885A-12247F4FDB6C}" type="presParOf" srcId="{896EF98A-032A-4977-901D-205DF1D5F18D}" destId="{46039E86-FC51-478D-A7EC-FED2397CC742}" srcOrd="0" destOrd="0" presId="urn:microsoft.com/office/officeart/2005/8/layout/pyramid2"/>
    <dgm:cxn modelId="{3F6E2E35-A5EF-448E-B796-BB6BC66D7E84}" type="presParOf" srcId="{896EF98A-032A-4977-901D-205DF1D5F18D}" destId="{2E52B40B-4DA5-41BC-BEC1-DC5B72637324}" srcOrd="1" destOrd="0" presId="urn:microsoft.com/office/officeart/2005/8/layout/pyramid2"/>
    <dgm:cxn modelId="{1B9BE20C-6DD3-4FE7-B649-3A225EAEE5A7}" type="presParOf" srcId="{896EF98A-032A-4977-901D-205DF1D5F18D}" destId="{2C987933-5CFA-4866-9B9C-D02C6C662430}" srcOrd="2" destOrd="0" presId="urn:microsoft.com/office/officeart/2005/8/layout/pyramid2"/>
    <dgm:cxn modelId="{7975D7F5-A4E8-4E66-B2C9-89623041F602}" type="presParOf" srcId="{896EF98A-032A-4977-901D-205DF1D5F18D}" destId="{92F48BD8-A69A-4F6A-B278-78522B833A13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6EF969-EE38-4661-A68D-B8817E1D8854}" type="doc">
      <dgm:prSet loTypeId="urn:microsoft.com/office/officeart/2005/8/layout/pyramid2" loCatId="pyramid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80FECF9-D474-4F6C-B371-632945FE7E44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200" b="1" dirty="0" smtClean="0"/>
            <a:t>2019 год </a:t>
          </a:r>
          <a:r>
            <a:rPr lang="ru-RU" sz="1200" b="1" dirty="0"/>
            <a:t>-</a:t>
          </a:r>
          <a:r>
            <a:rPr lang="ru-RU" sz="1100" dirty="0"/>
            <a:t> </a:t>
          </a:r>
          <a:r>
            <a:rPr lang="ru-RU" sz="1100" dirty="0" smtClean="0"/>
            <a:t> 51 434,2 </a:t>
          </a:r>
          <a:r>
            <a:rPr lang="ru-RU" sz="1100" dirty="0"/>
            <a:t>тыс. руб.</a:t>
          </a:r>
        </a:p>
      </dgm:t>
    </dgm:pt>
    <dgm:pt modelId="{187F87BD-741B-4AC1-8FA8-7D08DFE91685}" type="parTrans" cxnId="{101F4DBB-669A-4F99-B3A0-B6FE71341EDB}">
      <dgm:prSet/>
      <dgm:spPr/>
      <dgm:t>
        <a:bodyPr/>
        <a:lstStyle/>
        <a:p>
          <a:endParaRPr lang="ru-RU"/>
        </a:p>
      </dgm:t>
    </dgm:pt>
    <dgm:pt modelId="{14276B51-B5FF-4112-A846-587B00DA8166}" type="sibTrans" cxnId="{101F4DBB-669A-4F99-B3A0-B6FE71341EDB}">
      <dgm:prSet/>
      <dgm:spPr/>
      <dgm:t>
        <a:bodyPr/>
        <a:lstStyle/>
        <a:p>
          <a:endParaRPr lang="ru-RU"/>
        </a:p>
      </dgm:t>
    </dgm:pt>
    <dgm:pt modelId="{90E05D38-C437-48EF-A9F4-FF18EB144A8F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100" b="1" i="0" dirty="0"/>
            <a:t>Развитие профессионального искусства (Театр для детей и молодежи)</a:t>
          </a:r>
        </a:p>
      </dgm:t>
    </dgm:pt>
    <dgm:pt modelId="{85FCB2CA-9162-4312-BA05-A78FF65D9F6D}" type="parTrans" cxnId="{F62BC079-278D-4F81-8B14-E59695C43467}">
      <dgm:prSet/>
      <dgm:spPr/>
      <dgm:t>
        <a:bodyPr/>
        <a:lstStyle/>
        <a:p>
          <a:endParaRPr lang="ru-RU"/>
        </a:p>
      </dgm:t>
    </dgm:pt>
    <dgm:pt modelId="{3B80BF62-C9C1-4105-BE3B-4B460F1F181A}" type="sibTrans" cxnId="{F62BC079-278D-4F81-8B14-E59695C43467}">
      <dgm:prSet/>
      <dgm:spPr/>
      <dgm:t>
        <a:bodyPr/>
        <a:lstStyle/>
        <a:p>
          <a:endParaRPr lang="ru-RU"/>
        </a:p>
      </dgm:t>
    </dgm:pt>
    <dgm:pt modelId="{0D25F4B0-72B0-4C30-97EA-C22769B6E376}" type="pres">
      <dgm:prSet presAssocID="{5C6EF969-EE38-4661-A68D-B8817E1D885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1EBEAE-6A09-4E5E-80BD-17BD08D1786E}" type="pres">
      <dgm:prSet presAssocID="{5C6EF969-EE38-4661-A68D-B8817E1D8854}" presName="pyramid" presStyleLbl="node1" presStyleIdx="0" presStyleCnt="1" custLinFactNeighborX="-2716" custLinFactNeighborY="1938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chemeClr val="accent6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896EF98A-032A-4977-901D-205DF1D5F18D}" type="pres">
      <dgm:prSet presAssocID="{5C6EF969-EE38-4661-A68D-B8817E1D8854}" presName="theList" presStyleCnt="0"/>
      <dgm:spPr/>
    </dgm:pt>
    <dgm:pt modelId="{46039E86-FC51-478D-A7EC-FED2397CC742}" type="pres">
      <dgm:prSet presAssocID="{90E05D38-C437-48EF-A9F4-FF18EB144A8F}" presName="aNode" presStyleLbl="fgAcc1" presStyleIdx="0" presStyleCnt="2" custScaleX="128904" custScaleY="175287" custLinFactNeighborX="9812" custLinFactNeighborY="-74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2B40B-4DA5-41BC-BEC1-DC5B72637324}" type="pres">
      <dgm:prSet presAssocID="{90E05D38-C437-48EF-A9F4-FF18EB144A8F}" presName="aSpace" presStyleCnt="0"/>
      <dgm:spPr/>
    </dgm:pt>
    <dgm:pt modelId="{2C987933-5CFA-4866-9B9C-D02C6C662430}" type="pres">
      <dgm:prSet presAssocID="{D80FECF9-D474-4F6C-B371-632945FE7E44}" presName="aNode" presStyleLbl="fgAcc1" presStyleIdx="1" presStyleCnt="2" custScaleX="141794" custScaleY="69737" custLinFactNeighborX="28517" custLinFactNeighborY="-42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48BD8-A69A-4F6A-B278-78522B833A13}" type="pres">
      <dgm:prSet presAssocID="{D80FECF9-D474-4F6C-B371-632945FE7E44}" presName="aSpace" presStyleCnt="0"/>
      <dgm:spPr/>
    </dgm:pt>
  </dgm:ptLst>
  <dgm:cxnLst>
    <dgm:cxn modelId="{2CDEFBC4-39AC-4529-B34F-EE3798866121}" type="presOf" srcId="{90E05D38-C437-48EF-A9F4-FF18EB144A8F}" destId="{46039E86-FC51-478D-A7EC-FED2397CC742}" srcOrd="0" destOrd="0" presId="urn:microsoft.com/office/officeart/2005/8/layout/pyramid2"/>
    <dgm:cxn modelId="{2E6C1481-F5B6-4079-96C3-18CB2EA37D52}" type="presOf" srcId="{D80FECF9-D474-4F6C-B371-632945FE7E44}" destId="{2C987933-5CFA-4866-9B9C-D02C6C662430}" srcOrd="0" destOrd="0" presId="urn:microsoft.com/office/officeart/2005/8/layout/pyramid2"/>
    <dgm:cxn modelId="{F62BC079-278D-4F81-8B14-E59695C43467}" srcId="{5C6EF969-EE38-4661-A68D-B8817E1D8854}" destId="{90E05D38-C437-48EF-A9F4-FF18EB144A8F}" srcOrd="0" destOrd="0" parTransId="{85FCB2CA-9162-4312-BA05-A78FF65D9F6D}" sibTransId="{3B80BF62-C9C1-4105-BE3B-4B460F1F181A}"/>
    <dgm:cxn modelId="{EEFD777A-0C3C-4E11-9186-DECF31E0B1FD}" type="presOf" srcId="{5C6EF969-EE38-4661-A68D-B8817E1D8854}" destId="{0D25F4B0-72B0-4C30-97EA-C22769B6E376}" srcOrd="0" destOrd="0" presId="urn:microsoft.com/office/officeart/2005/8/layout/pyramid2"/>
    <dgm:cxn modelId="{101F4DBB-669A-4F99-B3A0-B6FE71341EDB}" srcId="{5C6EF969-EE38-4661-A68D-B8817E1D8854}" destId="{D80FECF9-D474-4F6C-B371-632945FE7E44}" srcOrd="1" destOrd="0" parTransId="{187F87BD-741B-4AC1-8FA8-7D08DFE91685}" sibTransId="{14276B51-B5FF-4112-A846-587B00DA8166}"/>
    <dgm:cxn modelId="{76FABD6F-1631-4C4A-811B-700433CEDD64}" type="presParOf" srcId="{0D25F4B0-72B0-4C30-97EA-C22769B6E376}" destId="{501EBEAE-6A09-4E5E-80BD-17BD08D1786E}" srcOrd="0" destOrd="0" presId="urn:microsoft.com/office/officeart/2005/8/layout/pyramid2"/>
    <dgm:cxn modelId="{F614FDE7-AA22-475B-A5A5-A8A8332DBCDF}" type="presParOf" srcId="{0D25F4B0-72B0-4C30-97EA-C22769B6E376}" destId="{896EF98A-032A-4977-901D-205DF1D5F18D}" srcOrd="1" destOrd="0" presId="urn:microsoft.com/office/officeart/2005/8/layout/pyramid2"/>
    <dgm:cxn modelId="{251CC0A5-C296-407B-A8CE-EA9F086A10DD}" type="presParOf" srcId="{896EF98A-032A-4977-901D-205DF1D5F18D}" destId="{46039E86-FC51-478D-A7EC-FED2397CC742}" srcOrd="0" destOrd="0" presId="urn:microsoft.com/office/officeart/2005/8/layout/pyramid2"/>
    <dgm:cxn modelId="{47E93D14-04E2-43E7-9285-8DE5301CC8B0}" type="presParOf" srcId="{896EF98A-032A-4977-901D-205DF1D5F18D}" destId="{2E52B40B-4DA5-41BC-BEC1-DC5B72637324}" srcOrd="1" destOrd="0" presId="urn:microsoft.com/office/officeart/2005/8/layout/pyramid2"/>
    <dgm:cxn modelId="{0DCBA83B-3A9D-4E90-9C16-CA522BDB7293}" type="presParOf" srcId="{896EF98A-032A-4977-901D-205DF1D5F18D}" destId="{2C987933-5CFA-4866-9B9C-D02C6C662430}" srcOrd="2" destOrd="0" presId="urn:microsoft.com/office/officeart/2005/8/layout/pyramid2"/>
    <dgm:cxn modelId="{329EFCC4-34B0-4FAA-9FD2-C9BBCBCDC588}" type="presParOf" srcId="{896EF98A-032A-4977-901D-205DF1D5F18D}" destId="{92F48BD8-A69A-4F6A-B278-78522B833A13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7A415B-6E4B-4870-BDEB-0ED54B1C2B0F}" type="doc">
      <dgm:prSet loTypeId="urn:microsoft.com/office/officeart/2005/8/layout/vList3#2" loCatId="picture" qsTypeId="urn:microsoft.com/office/officeart/2005/8/quickstyle/simple1" qsCatId="simple" csTypeId="urn:microsoft.com/office/officeart/2005/8/colors/accent1_2" csCatId="accent1" phldr="1"/>
      <dgm:spPr/>
    </dgm:pt>
    <dgm:pt modelId="{77CC208F-4E12-4B09-AD7D-80DCB2998C27}">
      <dgm:prSet phldrT="[Текст]" custT="1"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solidFill>
            <a:schemeClr val="accent6"/>
          </a:solidFill>
        </a:ln>
      </dgm:spPr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    2019 </a:t>
          </a:r>
          <a:r>
            <a:rPr lang="ru-RU" sz="1600" b="1" i="1" dirty="0">
              <a:solidFill>
                <a:schemeClr val="tx1"/>
              </a:solidFill>
            </a:rPr>
            <a:t>год - </a:t>
          </a:r>
        </a:p>
        <a:p>
          <a:r>
            <a:rPr lang="ru-RU" sz="1600" b="1" i="1" dirty="0">
              <a:solidFill>
                <a:schemeClr val="tx1"/>
              </a:solidFill>
            </a:rPr>
            <a:t>      </a:t>
          </a:r>
          <a:r>
            <a:rPr lang="ru-RU" sz="1600" b="1" i="1" dirty="0" smtClean="0">
              <a:solidFill>
                <a:schemeClr val="tx1"/>
              </a:solidFill>
            </a:rPr>
            <a:t> 510 581,2 тыс</a:t>
          </a:r>
          <a:r>
            <a:rPr lang="ru-RU" sz="1600" b="1" i="1" dirty="0">
              <a:solidFill>
                <a:schemeClr val="tx1"/>
              </a:solidFill>
            </a:rPr>
            <a:t>. руб.</a:t>
          </a:r>
        </a:p>
      </dgm:t>
    </dgm:pt>
    <dgm:pt modelId="{2B039692-039F-4548-A70D-E2AC0DE1E4C3}" type="parTrans" cxnId="{10132E24-7DA6-4042-809B-B361B8542D06}">
      <dgm:prSet/>
      <dgm:spPr/>
      <dgm:t>
        <a:bodyPr/>
        <a:lstStyle/>
        <a:p>
          <a:endParaRPr lang="ru-RU"/>
        </a:p>
      </dgm:t>
    </dgm:pt>
    <dgm:pt modelId="{5571E994-1DA2-451E-84DC-584FD8737B67}" type="sibTrans" cxnId="{10132E24-7DA6-4042-809B-B361B8542D06}">
      <dgm:prSet/>
      <dgm:spPr/>
      <dgm:t>
        <a:bodyPr/>
        <a:lstStyle/>
        <a:p>
          <a:endParaRPr lang="ru-RU"/>
        </a:p>
      </dgm:t>
    </dgm:pt>
    <dgm:pt modelId="{BD4534F5-E537-4348-A3B3-2164E44E2674}" type="pres">
      <dgm:prSet presAssocID="{FB7A415B-6E4B-4870-BDEB-0ED54B1C2B0F}" presName="linearFlow" presStyleCnt="0">
        <dgm:presLayoutVars>
          <dgm:dir/>
          <dgm:resizeHandles val="exact"/>
        </dgm:presLayoutVars>
      </dgm:prSet>
      <dgm:spPr/>
    </dgm:pt>
    <dgm:pt modelId="{F5DE6106-6984-419F-9DAD-A6B448417A42}" type="pres">
      <dgm:prSet presAssocID="{77CC208F-4E12-4B09-AD7D-80DCB2998C27}" presName="composite" presStyleCnt="0"/>
      <dgm:spPr/>
    </dgm:pt>
    <dgm:pt modelId="{7B3A56B5-6C87-4F10-9D8E-418DF5C0F706}" type="pres">
      <dgm:prSet presAssocID="{77CC208F-4E12-4B09-AD7D-80DCB2998C27}" presName="imgShp" presStyleLbl="fgImgPlace1" presStyleIdx="0" presStyleCnt="1" custLinFactNeighborX="-23114" custLinFactNeighborY="-1846"/>
      <dgm:spPr>
        <a:blipFill dpi="0" rotWithShape="1">
          <a:blip xmlns:r="http://schemas.openxmlformats.org/officeDocument/2006/relationships" r:embed="rId1"/>
          <a:srcRect/>
          <a:stretch>
            <a:fillRect l="-41000" r="-41000"/>
          </a:stretch>
        </a:blipFill>
        <a:ln>
          <a:solidFill>
            <a:schemeClr val="accent6"/>
          </a:solidFill>
        </a:ln>
      </dgm:spPr>
    </dgm:pt>
    <dgm:pt modelId="{4A43FA70-DDC5-4B91-9FA3-D63EB734C9B6}" type="pres">
      <dgm:prSet presAssocID="{77CC208F-4E12-4B09-AD7D-80DCB2998C27}" presName="txShp" presStyleLbl="node1" presStyleIdx="0" presStyleCnt="1" custScaleX="147595" custScaleY="118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132E24-7DA6-4042-809B-B361B8542D06}" srcId="{FB7A415B-6E4B-4870-BDEB-0ED54B1C2B0F}" destId="{77CC208F-4E12-4B09-AD7D-80DCB2998C27}" srcOrd="0" destOrd="0" parTransId="{2B039692-039F-4548-A70D-E2AC0DE1E4C3}" sibTransId="{5571E994-1DA2-451E-84DC-584FD8737B67}"/>
    <dgm:cxn modelId="{720E622A-CEBD-4C4A-B850-7D12861357E7}" type="presOf" srcId="{77CC208F-4E12-4B09-AD7D-80DCB2998C27}" destId="{4A43FA70-DDC5-4B91-9FA3-D63EB734C9B6}" srcOrd="0" destOrd="0" presId="urn:microsoft.com/office/officeart/2005/8/layout/vList3#2"/>
    <dgm:cxn modelId="{DEC83740-80D0-477D-880B-DE4CF1CC2438}" type="presOf" srcId="{FB7A415B-6E4B-4870-BDEB-0ED54B1C2B0F}" destId="{BD4534F5-E537-4348-A3B3-2164E44E2674}" srcOrd="0" destOrd="0" presId="urn:microsoft.com/office/officeart/2005/8/layout/vList3#2"/>
    <dgm:cxn modelId="{6A2A90FA-B658-43BF-A65F-FFF1CA64DDA3}" type="presParOf" srcId="{BD4534F5-E537-4348-A3B3-2164E44E2674}" destId="{F5DE6106-6984-419F-9DAD-A6B448417A42}" srcOrd="0" destOrd="0" presId="urn:microsoft.com/office/officeart/2005/8/layout/vList3#2"/>
    <dgm:cxn modelId="{79128874-951E-430F-A381-620C31F86F3C}" type="presParOf" srcId="{F5DE6106-6984-419F-9DAD-A6B448417A42}" destId="{7B3A56B5-6C87-4F10-9D8E-418DF5C0F706}" srcOrd="0" destOrd="0" presId="urn:microsoft.com/office/officeart/2005/8/layout/vList3#2"/>
    <dgm:cxn modelId="{075C11C6-0196-48DA-8C0A-5B22B4202D9A}" type="presParOf" srcId="{F5DE6106-6984-419F-9DAD-A6B448417A42}" destId="{4A43FA70-DDC5-4B91-9FA3-D63EB734C9B6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6EF969-EE38-4661-A68D-B8817E1D8854}" type="doc">
      <dgm:prSet loTypeId="urn:microsoft.com/office/officeart/2005/8/layout/pyramid2" loCatId="pyramid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80FECF9-D474-4F6C-B371-632945FE7E44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200" b="1" dirty="0" smtClean="0"/>
            <a:t>2019 год –</a:t>
          </a:r>
          <a:r>
            <a:rPr lang="ru-RU" sz="1100" dirty="0" smtClean="0"/>
            <a:t> 40 148,8 </a:t>
          </a:r>
          <a:r>
            <a:rPr lang="ru-RU" sz="1100" dirty="0"/>
            <a:t>тыс. руб.</a:t>
          </a:r>
        </a:p>
      </dgm:t>
    </dgm:pt>
    <dgm:pt modelId="{187F87BD-741B-4AC1-8FA8-7D08DFE91685}" type="parTrans" cxnId="{101F4DBB-669A-4F99-B3A0-B6FE71341EDB}">
      <dgm:prSet/>
      <dgm:spPr/>
      <dgm:t>
        <a:bodyPr/>
        <a:lstStyle/>
        <a:p>
          <a:endParaRPr lang="ru-RU"/>
        </a:p>
      </dgm:t>
    </dgm:pt>
    <dgm:pt modelId="{14276B51-B5FF-4112-A846-587B00DA8166}" type="sibTrans" cxnId="{101F4DBB-669A-4F99-B3A0-B6FE71341EDB}">
      <dgm:prSet/>
      <dgm:spPr/>
      <dgm:t>
        <a:bodyPr/>
        <a:lstStyle/>
        <a:p>
          <a:endParaRPr lang="ru-RU"/>
        </a:p>
      </dgm:t>
    </dgm:pt>
    <dgm:pt modelId="{90E05D38-C437-48EF-A9F4-FF18EB144A8F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100" b="1" i="0" dirty="0"/>
            <a:t>Организация деятельности муниципальных музеев и зоопарка</a:t>
          </a:r>
        </a:p>
      </dgm:t>
    </dgm:pt>
    <dgm:pt modelId="{85FCB2CA-9162-4312-BA05-A78FF65D9F6D}" type="parTrans" cxnId="{F62BC079-278D-4F81-8B14-E59695C43467}">
      <dgm:prSet/>
      <dgm:spPr/>
      <dgm:t>
        <a:bodyPr/>
        <a:lstStyle/>
        <a:p>
          <a:endParaRPr lang="ru-RU"/>
        </a:p>
      </dgm:t>
    </dgm:pt>
    <dgm:pt modelId="{3B80BF62-C9C1-4105-BE3B-4B460F1F181A}" type="sibTrans" cxnId="{F62BC079-278D-4F81-8B14-E59695C43467}">
      <dgm:prSet/>
      <dgm:spPr/>
      <dgm:t>
        <a:bodyPr/>
        <a:lstStyle/>
        <a:p>
          <a:endParaRPr lang="ru-RU"/>
        </a:p>
      </dgm:t>
    </dgm:pt>
    <dgm:pt modelId="{0D25F4B0-72B0-4C30-97EA-C22769B6E376}" type="pres">
      <dgm:prSet presAssocID="{5C6EF969-EE38-4661-A68D-B8817E1D885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1EBEAE-6A09-4E5E-80BD-17BD08D1786E}" type="pres">
      <dgm:prSet presAssocID="{5C6EF969-EE38-4661-A68D-B8817E1D8854}" presName="pyramid" presStyleLbl="node1" presStyleIdx="0" presStyleCnt="1" custLinFactNeighborX="10355" custLinFactNeighborY="97980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chemeClr val="accent6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896EF98A-032A-4977-901D-205DF1D5F18D}" type="pres">
      <dgm:prSet presAssocID="{5C6EF969-EE38-4661-A68D-B8817E1D8854}" presName="theList" presStyleCnt="0"/>
      <dgm:spPr/>
    </dgm:pt>
    <dgm:pt modelId="{46039E86-FC51-478D-A7EC-FED2397CC742}" type="pres">
      <dgm:prSet presAssocID="{90E05D38-C437-48EF-A9F4-FF18EB144A8F}" presName="aNode" presStyleLbl="fgAcc1" presStyleIdx="0" presStyleCnt="2" custScaleX="110858" custScaleY="180060" custLinFactNeighborX="18480" custLinFactNeighborY="-74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2B40B-4DA5-41BC-BEC1-DC5B72637324}" type="pres">
      <dgm:prSet presAssocID="{90E05D38-C437-48EF-A9F4-FF18EB144A8F}" presName="aSpace" presStyleCnt="0"/>
      <dgm:spPr/>
    </dgm:pt>
    <dgm:pt modelId="{2C987933-5CFA-4866-9B9C-D02C6C662430}" type="pres">
      <dgm:prSet presAssocID="{D80FECF9-D474-4F6C-B371-632945FE7E44}" presName="aNode" presStyleLbl="fgAcc1" presStyleIdx="1" presStyleCnt="2" custScaleX="141794" custScaleY="69737" custLinFactNeighborX="63052" custLinFactNeighborY="-42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48BD8-A69A-4F6A-B278-78522B833A13}" type="pres">
      <dgm:prSet presAssocID="{D80FECF9-D474-4F6C-B371-632945FE7E44}" presName="aSpace" presStyleCnt="0"/>
      <dgm:spPr/>
    </dgm:pt>
  </dgm:ptLst>
  <dgm:cxnLst>
    <dgm:cxn modelId="{49B7532D-35BC-4808-8611-702831534A30}" type="presOf" srcId="{D80FECF9-D474-4F6C-B371-632945FE7E44}" destId="{2C987933-5CFA-4866-9B9C-D02C6C662430}" srcOrd="0" destOrd="0" presId="urn:microsoft.com/office/officeart/2005/8/layout/pyramid2"/>
    <dgm:cxn modelId="{E5A03FF6-E0F9-4A11-A460-6ACFCD8D8874}" type="presOf" srcId="{90E05D38-C437-48EF-A9F4-FF18EB144A8F}" destId="{46039E86-FC51-478D-A7EC-FED2397CC742}" srcOrd="0" destOrd="0" presId="urn:microsoft.com/office/officeart/2005/8/layout/pyramid2"/>
    <dgm:cxn modelId="{60ADED3D-0C0C-4EF5-A9DD-A3E180639492}" type="presOf" srcId="{5C6EF969-EE38-4661-A68D-B8817E1D8854}" destId="{0D25F4B0-72B0-4C30-97EA-C22769B6E376}" srcOrd="0" destOrd="0" presId="urn:microsoft.com/office/officeart/2005/8/layout/pyramid2"/>
    <dgm:cxn modelId="{F62BC079-278D-4F81-8B14-E59695C43467}" srcId="{5C6EF969-EE38-4661-A68D-B8817E1D8854}" destId="{90E05D38-C437-48EF-A9F4-FF18EB144A8F}" srcOrd="0" destOrd="0" parTransId="{85FCB2CA-9162-4312-BA05-A78FF65D9F6D}" sibTransId="{3B80BF62-C9C1-4105-BE3B-4B460F1F181A}"/>
    <dgm:cxn modelId="{101F4DBB-669A-4F99-B3A0-B6FE71341EDB}" srcId="{5C6EF969-EE38-4661-A68D-B8817E1D8854}" destId="{D80FECF9-D474-4F6C-B371-632945FE7E44}" srcOrd="1" destOrd="0" parTransId="{187F87BD-741B-4AC1-8FA8-7D08DFE91685}" sibTransId="{14276B51-B5FF-4112-A846-587B00DA8166}"/>
    <dgm:cxn modelId="{F10FA06C-7605-4998-A10A-467DBEB5A8B0}" type="presParOf" srcId="{0D25F4B0-72B0-4C30-97EA-C22769B6E376}" destId="{501EBEAE-6A09-4E5E-80BD-17BD08D1786E}" srcOrd="0" destOrd="0" presId="urn:microsoft.com/office/officeart/2005/8/layout/pyramid2"/>
    <dgm:cxn modelId="{59004E1E-A210-415E-B166-21CDF706BEBF}" type="presParOf" srcId="{0D25F4B0-72B0-4C30-97EA-C22769B6E376}" destId="{896EF98A-032A-4977-901D-205DF1D5F18D}" srcOrd="1" destOrd="0" presId="urn:microsoft.com/office/officeart/2005/8/layout/pyramid2"/>
    <dgm:cxn modelId="{4AD119CB-5195-4A7E-B22D-25FFA657FE1C}" type="presParOf" srcId="{896EF98A-032A-4977-901D-205DF1D5F18D}" destId="{46039E86-FC51-478D-A7EC-FED2397CC742}" srcOrd="0" destOrd="0" presId="urn:microsoft.com/office/officeart/2005/8/layout/pyramid2"/>
    <dgm:cxn modelId="{6BC2615F-48FE-4CEC-8ED7-E59F56155238}" type="presParOf" srcId="{896EF98A-032A-4977-901D-205DF1D5F18D}" destId="{2E52B40B-4DA5-41BC-BEC1-DC5B72637324}" srcOrd="1" destOrd="0" presId="urn:microsoft.com/office/officeart/2005/8/layout/pyramid2"/>
    <dgm:cxn modelId="{A048DBD1-FA04-4FC1-9B21-648C450E0795}" type="presParOf" srcId="{896EF98A-032A-4977-901D-205DF1D5F18D}" destId="{2C987933-5CFA-4866-9B9C-D02C6C662430}" srcOrd="2" destOrd="0" presId="urn:microsoft.com/office/officeart/2005/8/layout/pyramid2"/>
    <dgm:cxn modelId="{7D996859-9C69-4B98-8B89-AD0A5E2E0710}" type="presParOf" srcId="{896EF98A-032A-4977-901D-205DF1D5F18D}" destId="{92F48BD8-A69A-4F6A-B278-78522B833A13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="" xmlns:a16="http://schemas.microsoft.com/office/drawing/2014/main" id="{1015CD41-CF47-4BE3-B8F6-67F9E462C6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>
            <a:extLst>
              <a:ext uri="{FF2B5EF4-FFF2-40B4-BE49-F238E27FC236}">
                <a16:creationId xmlns="" xmlns:a16="http://schemas.microsoft.com/office/drawing/2014/main" id="{C5A42DD2-CEA5-497B-B50B-E3B8A11183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82" y="0"/>
            <a:ext cx="2946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8" name="Rectangle 4">
            <a:extLst>
              <a:ext uri="{FF2B5EF4-FFF2-40B4-BE49-F238E27FC236}">
                <a16:creationId xmlns="" xmlns:a16="http://schemas.microsoft.com/office/drawing/2014/main" id="{A253A228-FA1C-473E-ABB2-CD8CFE79B3B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576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9" name="Rectangle 5">
            <a:extLst>
              <a:ext uri="{FF2B5EF4-FFF2-40B4-BE49-F238E27FC236}">
                <a16:creationId xmlns="" xmlns:a16="http://schemas.microsoft.com/office/drawing/2014/main" id="{584FFDAC-0D6A-4956-83CB-F5863A5133B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82" y="9429750"/>
            <a:ext cx="2946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0FA92C7-D4C5-4B34-BC1D-4A746A4348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908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="" xmlns:a16="http://schemas.microsoft.com/office/drawing/2014/main" id="{68D0FF45-0667-4FF1-8855-AE276CAF9E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59" name="Rectangle 3">
            <a:extLst>
              <a:ext uri="{FF2B5EF4-FFF2-40B4-BE49-F238E27FC236}">
                <a16:creationId xmlns="" xmlns:a16="http://schemas.microsoft.com/office/drawing/2014/main" id="{5A8CADB5-F7B0-4DBE-BEAD-1AEE4B5798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2" y="0"/>
            <a:ext cx="2946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6125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>
            <a:extLst>
              <a:ext uri="{FF2B5EF4-FFF2-40B4-BE49-F238E27FC236}">
                <a16:creationId xmlns="" xmlns:a16="http://schemas.microsoft.com/office/drawing/2014/main" id="{D6A92B1A-E8B6-47EF-802D-E4D9E3BCC03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6464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6262" name="Rectangle 6">
            <a:extLst>
              <a:ext uri="{FF2B5EF4-FFF2-40B4-BE49-F238E27FC236}">
                <a16:creationId xmlns="" xmlns:a16="http://schemas.microsoft.com/office/drawing/2014/main" id="{0D5EF4BC-4FBB-4755-9911-3027E385F4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576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3" name="Rectangle 7">
            <a:extLst>
              <a:ext uri="{FF2B5EF4-FFF2-40B4-BE49-F238E27FC236}">
                <a16:creationId xmlns="" xmlns:a16="http://schemas.microsoft.com/office/drawing/2014/main" id="{741555EF-EEC7-462F-881B-8F131B7FC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2" y="9429750"/>
            <a:ext cx="2946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400C712-7848-43CE-A60F-D8F367F447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8604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59296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2B676-5D91-4EB5-AC30-67B5BC053E87}" type="slidenum">
              <a:rPr lang="ru-RU" altLang="ru-RU">
                <a:latin typeface="Times New Roman" pitchFamily="18" charset="0"/>
              </a:rPr>
              <a:pPr/>
              <a:t>40</a:t>
            </a:fld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03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59210F-1CEB-40DA-9028-337BFD24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4887AB-2A8B-494D-B2C8-D13D08F9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A2DF0A-118C-4D23-8AAA-52A39A0A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00487-E73F-4970-8456-D1C697057C5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59210F-1CEB-40DA-9028-337BFD24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4887AB-2A8B-494D-B2C8-D13D08F9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A2DF0A-118C-4D23-8AAA-52A39A0A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D2AC6-697A-46A5-A29A-4D499D86DC4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59210F-1CEB-40DA-9028-337BFD24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4887AB-2A8B-494D-B2C8-D13D08F9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A2DF0A-118C-4D23-8AAA-52A39A0A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E57A6-BC92-4809-8A3F-55C6CF0F125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62AB7D-2A1B-4DF5-BC55-290985F6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4BCCB4-7DF7-46E8-A239-86F019B7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A35AA6-1A3D-44A3-B349-C0497A5A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9ABDF-5CB7-430B-9EDC-23BD55B1A02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62AB7D-2A1B-4DF5-BC55-290985F6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4BCCB4-7DF7-46E8-A239-86F019B7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A35AA6-1A3D-44A3-B349-C0497A5A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53FB2-8D11-4446-A051-9161A7D3239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/>
          <a:lstStyle>
            <a:lvl1pPr>
              <a:defRPr sz="487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62AB7D-2A1B-4DF5-BC55-290985F6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4BCCB4-7DF7-46E8-A239-86F019B7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A35AA6-1A3D-44A3-B349-C0497A5A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CD4D9-84A7-41A4-A2D7-FF78CD0CF93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D62AB7D-2A1B-4DF5-BC55-290985F6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74BCCB4-7DF7-46E8-A239-86F019B7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5A35AA6-1A3D-44A3-B349-C0497A5A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CCFCD-EC5A-4F43-A9FF-D4C64B8C32E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BD62AB7D-2A1B-4DF5-BC55-290985F6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B74BCCB4-7DF7-46E8-A239-86F019B7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35A35AA6-1A3D-44A3-B349-C0497A5A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5183B-4D78-42F8-AEAC-B08B20BDF3F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BD62AB7D-2A1B-4DF5-BC55-290985F6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B74BCCB4-7DF7-46E8-A239-86F019B7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35A35AA6-1A3D-44A3-B349-C0497A5A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50BDE-0878-4EEF-86F2-853F06771C1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BD62AB7D-2A1B-4DF5-BC55-290985F6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B74BCCB4-7DF7-46E8-A239-86F019B7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35A35AA6-1A3D-44A3-B349-C0497A5A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365B2-1ACC-4C6E-B8B0-80D2162DE81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/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D62AB7D-2A1B-4DF5-BC55-290985F6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74BCCB4-7DF7-46E8-A239-86F019B7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5A35AA6-1A3D-44A3-B349-C0497A5A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FF00B-88B6-4BAC-811D-0217D0533CE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59210F-1CEB-40DA-9028-337BFD24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4887AB-2A8B-494D-B2C8-D13D08F9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A2DF0A-118C-4D23-8AAA-52A39A0A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DF3E5-451D-45D9-AB8B-DBD97091E48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/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D62AB7D-2A1B-4DF5-BC55-290985F6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74BCCB4-7DF7-46E8-A239-86F019B7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5A35AA6-1A3D-44A3-B349-C0497A5A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A91D8-1AC4-465F-A6C0-B0102666271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62AB7D-2A1B-4DF5-BC55-290985F6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4BCCB4-7DF7-46E8-A239-86F019B7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A35AA6-1A3D-44A3-B349-C0497A5A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12B1B-EB13-402E-B56E-8E897C569F9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62AB7D-2A1B-4DF5-BC55-290985F6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4BCCB4-7DF7-46E8-A239-86F019B7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A35AA6-1A3D-44A3-B349-C0497A5A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F56F6-DF5C-4137-A16F-2007DBE1A0E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8E1069-E6A3-4A6B-8931-9D5702FA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ED31C1-66DE-4F0F-92C6-2817C2F6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478BE8-3226-4547-9F2D-69EA57E7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359FE-3B9A-4661-9160-346E5A39611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8E1069-E6A3-4A6B-8931-9D5702FA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ED31C1-66DE-4F0F-92C6-2817C2F6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478BE8-3226-4547-9F2D-69EA57E7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88204-327F-4A9C-900D-E1AB344583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/>
          <a:lstStyle>
            <a:lvl1pPr>
              <a:defRPr sz="487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8E1069-E6A3-4A6B-8931-9D5702FA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ED31C1-66DE-4F0F-92C6-2817C2F6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478BE8-3226-4547-9F2D-69EA57E7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1B0CB-C5D9-41FB-81ED-E70D884DA45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58E1069-E6A3-4A6B-8931-9D5702FA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FED31C1-66DE-4F0F-92C6-2817C2F6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7478BE8-3226-4547-9F2D-69EA57E7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F8C85-264C-4678-92FB-3973079C465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958E1069-E6A3-4A6B-8931-9D5702FA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3FED31C1-66DE-4F0F-92C6-2817C2F6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F7478BE8-3226-4547-9F2D-69EA57E7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086F3-42BB-40A3-8C6A-CBF0C99EB32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958E1069-E6A3-4A6B-8931-9D5702FA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3FED31C1-66DE-4F0F-92C6-2817C2F6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F7478BE8-3226-4547-9F2D-69EA57E7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96791-A1E8-4CA5-9B32-E972015C0C2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958E1069-E6A3-4A6B-8931-9D5702FA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3FED31C1-66DE-4F0F-92C6-2817C2F6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F7478BE8-3226-4547-9F2D-69EA57E7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15772-715B-477F-ACC3-724B9597BC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/>
          <a:lstStyle>
            <a:lvl1pPr>
              <a:defRPr sz="487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59210F-1CEB-40DA-9028-337BFD24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4887AB-2A8B-494D-B2C8-D13D08F9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A2DF0A-118C-4D23-8AAA-52A39A0A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A1AC6-E3A6-4894-984C-4B0E23B847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/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58E1069-E6A3-4A6B-8931-9D5702FA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FED31C1-66DE-4F0F-92C6-2817C2F6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7478BE8-3226-4547-9F2D-69EA57E7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A9167-6E3D-45F7-88B2-7B9741C1181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/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58E1069-E6A3-4A6B-8931-9D5702FA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FED31C1-66DE-4F0F-92C6-2817C2F6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7478BE8-3226-4547-9F2D-69EA57E7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A9218-13A7-40E3-8C88-C6CE1F22F2E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8E1069-E6A3-4A6B-8931-9D5702FA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ED31C1-66DE-4F0F-92C6-2817C2F6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478BE8-3226-4547-9F2D-69EA57E7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D8441-672C-4D0B-A088-ABE76FED6BA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8E1069-E6A3-4A6B-8931-9D5702FA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ED31C1-66DE-4F0F-92C6-2817C2F6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478BE8-3226-4547-9F2D-69EA57E7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267CB-7AB7-450B-BFDB-F881EB5BDF7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195451-5BEB-4DD2-885B-DC757D7B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FF924A-F7B5-450C-AF2B-15879F4B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3A7F34-F784-4A31-B7BA-BB5EB91D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A8CCF-8EBB-4BED-8144-783235329A4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195451-5BEB-4DD2-885B-DC757D7B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FF924A-F7B5-450C-AF2B-15879F4B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3A7F34-F784-4A31-B7BA-BB5EB91D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8E5A0-931A-45AC-B6DE-4C1A1D28AD4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/>
          <a:lstStyle>
            <a:lvl1pPr>
              <a:defRPr sz="487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195451-5BEB-4DD2-885B-DC757D7B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FF924A-F7B5-450C-AF2B-15879F4B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3A7F34-F784-4A31-B7BA-BB5EB91D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CA5F3-E765-4566-A1C9-B6C3DF664B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D195451-5BEB-4DD2-885B-DC757D7B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6FF924A-F7B5-450C-AF2B-15879F4B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A3A7F34-F784-4A31-B7BA-BB5EB91D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6A381-AC7D-42FA-B001-1B89DAE3018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BD195451-5BEB-4DD2-885B-DC757D7B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A6FF924A-F7B5-450C-AF2B-15879F4B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AA3A7F34-F784-4A31-B7BA-BB5EB91D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C332F-384D-48C3-A1B6-8C7B1E9E97A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BD195451-5BEB-4DD2-885B-DC757D7B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A6FF924A-F7B5-450C-AF2B-15879F4B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AA3A7F34-F784-4A31-B7BA-BB5EB91D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C1EF6-D5CD-42BD-9B1C-315AE3B082A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259210F-1CEB-40DA-9028-337BFD24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7B4887AB-2A8B-494D-B2C8-D13D08F9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6A2DF0A-118C-4D23-8AAA-52A39A0A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B326C-AD10-4346-90D2-9BB31A664ED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BD195451-5BEB-4DD2-885B-DC757D7B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A6FF924A-F7B5-450C-AF2B-15879F4B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AA3A7F34-F784-4A31-B7BA-BB5EB91D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C9625-EBCA-4DCC-B367-C737ABAC733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/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D195451-5BEB-4DD2-885B-DC757D7B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6FF924A-F7B5-450C-AF2B-15879F4B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A3A7F34-F784-4A31-B7BA-BB5EB91D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97591-14AE-4D01-97BB-63F37076085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/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D195451-5BEB-4DD2-885B-DC757D7B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6FF924A-F7B5-450C-AF2B-15879F4B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A3A7F34-F784-4A31-B7BA-BB5EB91D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568D0-8600-431A-A525-4A412DA3961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195451-5BEB-4DD2-885B-DC757D7B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FF924A-F7B5-450C-AF2B-15879F4B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3A7F34-F784-4A31-B7BA-BB5EB91D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FFF7A-F87B-46BE-96D5-489E879C59B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195451-5BEB-4DD2-885B-DC757D7B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FF924A-F7B5-450C-AF2B-15879F4B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3A7F34-F784-4A31-B7BA-BB5EB91D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C5FDC-2FE2-45F5-9A1E-1BE1AFFF00B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2AB83E-383E-441D-BCD9-BE1E4C542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5DF8AF-D75E-4CF7-9B03-72AF22FE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526B69-422C-4844-86ED-ECC08033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78F49-C79E-4405-8034-E9A81DDA66A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2AB83E-383E-441D-BCD9-BE1E4C542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5DF8AF-D75E-4CF7-9B03-72AF22FE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526B69-422C-4844-86ED-ECC08033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F7F28-9D6F-4992-9072-CBC60D00530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/>
          <a:lstStyle>
            <a:lvl1pPr>
              <a:defRPr sz="487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2AB83E-383E-441D-BCD9-BE1E4C542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5DF8AF-D75E-4CF7-9B03-72AF22FE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526B69-422C-4844-86ED-ECC08033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2B0CD-168D-47B8-AB3B-7214DAD77E5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22AB83E-383E-441D-BCD9-BE1E4C542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95DF8AF-D75E-4CF7-9B03-72AF22FE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0526B69-422C-4844-86ED-ECC08033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99D5B-1C26-4B14-A7C8-AA18630A80B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722AB83E-383E-441D-BCD9-BE1E4C542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495DF8AF-D75E-4CF7-9B03-72AF22FE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E0526B69-422C-4844-86ED-ECC08033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575C0-E1F6-4C49-B511-B2B962B67D7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6259210F-1CEB-40DA-9028-337BFD24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7B4887AB-2A8B-494D-B2C8-D13D08F9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C6A2DF0A-118C-4D23-8AAA-52A39A0A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4AF30-2E10-43FF-A09A-528FE09BABA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722AB83E-383E-441D-BCD9-BE1E4C542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495DF8AF-D75E-4CF7-9B03-72AF22FE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E0526B69-422C-4844-86ED-ECC08033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A64FF-7DAF-432E-9738-3CD47345478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722AB83E-383E-441D-BCD9-BE1E4C542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495DF8AF-D75E-4CF7-9B03-72AF22FE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0526B69-422C-4844-86ED-ECC08033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8F81E-B564-43EE-9B8A-54810147EB4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/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22AB83E-383E-441D-BCD9-BE1E4C542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95DF8AF-D75E-4CF7-9B03-72AF22FE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0526B69-422C-4844-86ED-ECC08033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47D08-307A-4093-A5B9-FA523921245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/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CF4F80-A10F-4983-823F-3B955D00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83243B-CB08-4DDC-9A25-9B842788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5E6C74-1011-4C77-800D-5928FB69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E778B-ED79-40E3-9E03-65F333D1CBF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2AB83E-383E-441D-BCD9-BE1E4C542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5DF8AF-D75E-4CF7-9B03-72AF22FE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526B69-422C-4844-86ED-ECC08033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79F15-88B1-4136-8E54-825592EA2EC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2AB83E-383E-441D-BCD9-BE1E4C542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5DF8AF-D75E-4CF7-9B03-72AF22FE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526B69-422C-4844-86ED-ECC08033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25C09-9FD1-4F4D-9437-9574810BF12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D7F2D6-F613-4B9E-967B-9B0605E26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205F2E-0169-4F0D-B8A7-4E0F65FD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C8A973-D883-4EA2-A10A-3BF3D9FE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890E0-D4A6-4781-A63B-A1B7C653460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D7F2D6-F613-4B9E-967B-9B0605E26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205F2E-0169-4F0D-B8A7-4E0F65FD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C8A973-D883-4EA2-A10A-3BF3D9FE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F2DD6-D2FA-4D03-A7EE-18822069A0F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/>
          <a:lstStyle>
            <a:lvl1pPr>
              <a:defRPr sz="487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D7F2D6-F613-4B9E-967B-9B0605E26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205F2E-0169-4F0D-B8A7-4E0F65FD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C8A973-D883-4EA2-A10A-3BF3D9FE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FE273-49A6-423E-BBA0-9BC341877E3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8D7F2D6-F613-4B9E-967B-9B0605E26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C205F2E-0169-4F0D-B8A7-4E0F65FD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FC8A973-D883-4EA2-A10A-3BF3D9FE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6FD50-9C36-4D0C-8746-266A3F8BBAA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6259210F-1CEB-40DA-9028-337BFD24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7B4887AB-2A8B-494D-B2C8-D13D08F9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C6A2DF0A-118C-4D23-8AAA-52A39A0A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79C30-FE65-45E2-9C61-533AF59CAC8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58D7F2D6-F613-4B9E-967B-9B0605E26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5C205F2E-0169-4F0D-B8A7-4E0F65FD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AFC8A973-D883-4EA2-A10A-3BF3D9FE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B5C56-5FDC-48B1-B543-F75F541A6C5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58D7F2D6-F613-4B9E-967B-9B0605E26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5C205F2E-0169-4F0D-B8A7-4E0F65FD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AFC8A973-D883-4EA2-A10A-3BF3D9FE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43DE6-7EA2-4B3A-8ED6-ED88045AC8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8D7F2D6-F613-4B9E-967B-9B0605E26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5C205F2E-0169-4F0D-B8A7-4E0F65FD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AFC8A973-D883-4EA2-A10A-3BF3D9FE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C4C95-1D30-4E26-9534-F9F4E9A0C6D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/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8D7F2D6-F613-4B9E-967B-9B0605E26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C205F2E-0169-4F0D-B8A7-4E0F65FD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FC8A973-D883-4EA2-A10A-3BF3D9FE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487EE-C19C-4CA5-8850-123E192F55C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/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F0EE3FD-1AE9-42D9-80C8-FF4C2DF8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56543BF-BAF7-45A0-B062-1F5B26CDD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E40A9A-C8AE-4D35-9089-2AE906C5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8FA4D-AFBD-4604-B894-588CBEA0A31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D7F2D6-F613-4B9E-967B-9B0605E26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205F2E-0169-4F0D-B8A7-4E0F65FD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C8A973-D883-4EA2-A10A-3BF3D9FE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28CD0-33A6-40F1-839B-00A0ECB63CF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D7F2D6-F613-4B9E-967B-9B0605E26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205F2E-0169-4F0D-B8A7-4E0F65FD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C8A973-D883-4EA2-A10A-3BF3D9FE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AFBF4-290E-44DC-885B-D6D0AA9E516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10BD94-8E22-459B-B84D-130F3126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AB6189-BF11-4E37-9353-167BC73C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911659-D7B0-432B-8462-B9D22B29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3BC05-7A64-4138-982F-6A668631B9B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10BD94-8E22-459B-B84D-130F3126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AB6189-BF11-4E37-9353-167BC73C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911659-D7B0-432B-8462-B9D22B29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20191-38BD-4E29-932F-A3881A781BE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/>
          <a:lstStyle>
            <a:lvl1pPr>
              <a:defRPr sz="487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10BD94-8E22-459B-B84D-130F3126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AB6189-BF11-4E37-9353-167BC73C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911659-D7B0-432B-8462-B9D22B29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10E31-3E16-4211-90CD-4F02525A183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6259210F-1CEB-40DA-9028-337BFD24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7B4887AB-2A8B-494D-B2C8-D13D08F9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C6A2DF0A-118C-4D23-8AAA-52A39A0A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D410A-5B88-4C5A-B467-21D38413631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B10BD94-8E22-459B-B84D-130F3126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4AB6189-BF11-4E37-9353-167BC73C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7911659-D7B0-432B-8462-B9D22B29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71BB-72D8-406C-958F-68CB47B8670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CB10BD94-8E22-459B-B84D-130F3126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4AB6189-BF11-4E37-9353-167BC73C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77911659-D7B0-432B-8462-B9D22B29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B164-45C9-4FA1-B651-ED483FE2CC4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CB10BD94-8E22-459B-B84D-130F3126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D4AB6189-BF11-4E37-9353-167BC73C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77911659-D7B0-432B-8462-B9D22B29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8B297-3F9C-4592-A0B3-7EB87A358DE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CB10BD94-8E22-459B-B84D-130F3126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D4AB6189-BF11-4E37-9353-167BC73C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77911659-D7B0-432B-8462-B9D22B29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D7239-2424-40D3-85A6-040B06E7BFF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/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B10BD94-8E22-459B-B84D-130F3126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4AB6189-BF11-4E37-9353-167BC73C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7911659-D7B0-432B-8462-B9D22B29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8254D-0631-4D3D-BD16-16E547A3B14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/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F7909B6-F621-4BB3-BA16-3753B405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FB6EFBC-6F54-44D9-BFFC-BC89DBF4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09E68C-DF6C-43B2-9D5E-0942FD8E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55039-6606-4421-BDFC-3B3CD00C198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10BD94-8E22-459B-B84D-130F3126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AB6189-BF11-4E37-9353-167BC73C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911659-D7B0-432B-8462-B9D22B29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1834B-6C2C-415D-B227-4886ABBC1A7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10BD94-8E22-459B-B84D-130F3126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AB6189-BF11-4E37-9353-167BC73C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911659-D7B0-432B-8462-B9D22B29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EDD4B-7341-4B51-BDBE-D7AFBC359BA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4925" y="4321175"/>
            <a:ext cx="1512888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4284" y="2514601"/>
            <a:ext cx="715048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4284" y="4777381"/>
            <a:ext cx="715048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21C5DB1-1C87-40B6-B99A-A93F8CF29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4A1EB00-B03F-44BD-958B-5BD4B0F1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8ED41C4-9F59-4E30-BAEE-A48349767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788" y="4529138"/>
            <a:ext cx="633412" cy="365125"/>
          </a:xfrm>
        </p:spPr>
        <p:txBody>
          <a:bodyPr/>
          <a:lstStyle>
            <a:lvl1pPr>
              <a:defRPr/>
            </a:lvl1pPr>
          </a:lstStyle>
          <a:p>
            <a:fld id="{932C6B9A-3308-4555-A89F-2DBE91CB568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471613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302" y="624110"/>
            <a:ext cx="71382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284" y="2133600"/>
            <a:ext cx="7141317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B873BDB-A3F8-48B0-B4D7-2C238373B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C789AB09-1AB3-4B76-AAFF-D015A2A8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15FB674-E471-4A81-9501-B91603C8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B7B0-C170-41D0-BC5F-967EC4A108A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/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259210F-1CEB-40DA-9028-337BFD24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7B4887AB-2A8B-494D-B2C8-D13D08F9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6A2DF0A-118C-4D23-8AAA-52A39A0A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46472-50A4-4B18-82D9-8BD98CB2174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471613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2074562"/>
            <a:ext cx="7141317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3581400"/>
            <a:ext cx="7141317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D17968D1-F617-4BB2-8ACE-1E2DE17F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E3B521E-8C23-43C6-8693-A47773E44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68D7FE7-59C6-4FDD-8A88-F38EBF4A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4038" y="3244850"/>
            <a:ext cx="633412" cy="365125"/>
          </a:xfrm>
        </p:spPr>
        <p:txBody>
          <a:bodyPr/>
          <a:lstStyle>
            <a:lvl1pPr>
              <a:defRPr/>
            </a:lvl1pPr>
          </a:lstStyle>
          <a:p>
            <a:fld id="{6AA45466-BA97-4759-9DD2-A51F273DBFF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471613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4285" y="2136707"/>
            <a:ext cx="3463992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2083" y="2136707"/>
            <a:ext cx="3463517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8E2DD8DF-9FE8-41D6-8A9B-E76E252C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EA1236DF-1AB9-4C16-A1C6-ECDC148D4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84D7CCFC-974B-4468-8988-B5397B4FD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9EC1A-2BB3-44CF-96E2-6724326D129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471613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4131" y="2226626"/>
            <a:ext cx="311414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4283" y="2802889"/>
            <a:ext cx="3463993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7501" y="2223398"/>
            <a:ext cx="31126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78191" y="2799661"/>
            <a:ext cx="346198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="" xmlns:a16="http://schemas.microsoft.com/office/drawing/2014/main" id="{355299C1-D493-4698-ADF5-56A7ED4BB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>
            <a:extLst>
              <a:ext uri="{FF2B5EF4-FFF2-40B4-BE49-F238E27FC236}">
                <a16:creationId xmlns="" xmlns:a16="http://schemas.microsoft.com/office/drawing/2014/main" id="{078B2353-427E-4B83-B24D-B0B5649A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FDDD2ECA-9868-43A1-B9CF-F2146D66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4B767-9E67-43D9-B42D-609B4A84735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471613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300" y="624110"/>
            <a:ext cx="71383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="" xmlns:a16="http://schemas.microsoft.com/office/drawing/2014/main" id="{A023BD6F-5557-4F43-9C4E-C2D61575F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C78AC270-4FD5-443C-8DD0-8333B50F2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699A9EB0-2A7E-4A09-A3A1-A1FDED663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A914F-B978-4CE7-9460-F5FE8AB2EAB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471613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>
            <a:extLst>
              <a:ext uri="{FF2B5EF4-FFF2-40B4-BE49-F238E27FC236}">
                <a16:creationId xmlns="" xmlns:a16="http://schemas.microsoft.com/office/drawing/2014/main" id="{6E5BC939-2F90-4DC7-80BB-94C26AD30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>
            <a:extLst>
              <a:ext uri="{FF2B5EF4-FFF2-40B4-BE49-F238E27FC236}">
                <a16:creationId xmlns="" xmlns:a16="http://schemas.microsoft.com/office/drawing/2014/main" id="{E01D91E3-0CC5-4144-82BB-DE3D3DFD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2424BCBE-6043-454D-8853-0D04B87B4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1AB6E-63DE-46E3-A4EF-93B27517A4F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471613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3" y="446088"/>
            <a:ext cx="2848716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785" y="446090"/>
            <a:ext cx="4106815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3" y="1598613"/>
            <a:ext cx="284871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3D6BA0B1-69ED-4E8B-A64C-EDF5796C4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34CADE48-67B5-4C8B-89DA-A4715172F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D1DF805B-E837-46DC-A1B4-1A061B50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299EA-4EE8-46C1-9927-57385F766D1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471613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4800600"/>
            <a:ext cx="714131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04284" y="634965"/>
            <a:ext cx="7141317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367338"/>
            <a:ext cx="714131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4824364F-9035-4905-92DF-39ED55C9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E651F0A8-0E92-401B-8BBE-2A42D5A55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FA3D2EC7-51D7-4977-BF43-78D9DA99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4038" y="4983163"/>
            <a:ext cx="633412" cy="365125"/>
          </a:xfrm>
        </p:spPr>
        <p:txBody>
          <a:bodyPr/>
          <a:lstStyle>
            <a:lvl1pPr>
              <a:defRPr/>
            </a:lvl1pPr>
          </a:lstStyle>
          <a:p>
            <a:fld id="{61BEE29E-6CF4-4B57-9F75-EAAF30087BE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471613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609600"/>
            <a:ext cx="7141317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4354046"/>
            <a:ext cx="714131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BEA718A-B074-4380-A441-9822804A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C1888D8-EA99-47D1-85FE-70CCE8CD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C547BE6-AEA0-4DB8-861E-FBCC7959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4038" y="3244850"/>
            <a:ext cx="633412" cy="365125"/>
          </a:xfrm>
        </p:spPr>
        <p:txBody>
          <a:bodyPr/>
          <a:lstStyle>
            <a:lvl1pPr>
              <a:defRPr/>
            </a:lvl1pPr>
          </a:lstStyle>
          <a:p>
            <a:fld id="{B63CEA9A-9926-4927-ADA9-F530695FCEA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471613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67E431A-67F6-41DE-BE75-EA7E02073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5" y="647700"/>
            <a:ext cx="495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>
            <a:extLst>
              <a:ext uri="{FF2B5EF4-FFF2-40B4-BE49-F238E27FC236}">
                <a16:creationId xmlns="" xmlns:a16="http://schemas.microsoft.com/office/drawing/2014/main" id="{0CAF3BA7-E6EC-49E3-A23B-14F824767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313" y="2905125"/>
            <a:ext cx="49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467" y="609600"/>
            <a:ext cx="66187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17303" y="3505200"/>
            <a:ext cx="612504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4354046"/>
            <a:ext cx="714131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2F2BC6B0-9CA0-4C1F-B156-69FBC669DC8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1BC6CD41-B207-4162-994C-C1F761556B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0E303367-B49E-4098-A43E-4504A9109E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54038" y="3244850"/>
            <a:ext cx="633412" cy="365125"/>
          </a:xfrm>
        </p:spPr>
        <p:txBody>
          <a:bodyPr/>
          <a:lstStyle>
            <a:lvl1pPr>
              <a:defRPr/>
            </a:lvl1pPr>
          </a:lstStyle>
          <a:p>
            <a:fld id="{F0232A1C-198E-4478-8530-9D5438A331D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471613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2438402"/>
            <a:ext cx="7141317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181600"/>
            <a:ext cx="7141317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B4330F75-5D9D-495F-97A9-87720702B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2362E73E-573D-4B65-9E1C-FB3A6E832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B97B347C-23FA-44A7-81C8-931F4C97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4038" y="4983163"/>
            <a:ext cx="633412" cy="365125"/>
          </a:xfrm>
        </p:spPr>
        <p:txBody>
          <a:bodyPr/>
          <a:lstStyle>
            <a:lvl1pPr>
              <a:defRPr/>
            </a:lvl1pPr>
          </a:lstStyle>
          <a:p>
            <a:fld id="{65DDEAB8-9AF8-4426-9BF0-349F094E1E7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/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259210F-1CEB-40DA-9028-337BFD24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7B4887AB-2A8B-494D-B2C8-D13D08F9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6A2DF0A-118C-4D23-8AAA-52A39A0A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03E42-5DCC-4C9E-86B6-3F50D3CB772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471613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EBE232E-4D51-4C25-AAC4-C687FB9FA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5" y="647700"/>
            <a:ext cx="495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>
            <a:extLst>
              <a:ext uri="{FF2B5EF4-FFF2-40B4-BE49-F238E27FC236}">
                <a16:creationId xmlns="" xmlns:a16="http://schemas.microsoft.com/office/drawing/2014/main" id="{6ED23700-0E10-4FE7-B552-3EAA93006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313" y="2905125"/>
            <a:ext cx="49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70467" y="609600"/>
            <a:ext cx="66187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4283" y="4343400"/>
            <a:ext cx="72456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3" y="5181600"/>
            <a:ext cx="724565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="" xmlns:a16="http://schemas.microsoft.com/office/drawing/2014/main" id="{58931309-5A75-4A73-9D9C-C17DCA25963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>
            <a:extLst>
              <a:ext uri="{FF2B5EF4-FFF2-40B4-BE49-F238E27FC236}">
                <a16:creationId xmlns="" xmlns:a16="http://schemas.microsoft.com/office/drawing/2014/main" id="{D5939BB6-27D9-4DE9-9AFB-BFEFE7C523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74879E91-7FE3-427D-A22B-953E1CE15E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54038" y="4983163"/>
            <a:ext cx="633412" cy="365125"/>
          </a:xfrm>
        </p:spPr>
        <p:txBody>
          <a:bodyPr/>
          <a:lstStyle>
            <a:lvl1pPr>
              <a:defRPr/>
            </a:lvl1pPr>
          </a:lstStyle>
          <a:p>
            <a:fld id="{3F0718EF-1576-4E44-8F30-FB631B61252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471613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627407"/>
            <a:ext cx="7141316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4284" y="4343400"/>
            <a:ext cx="7141317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181600"/>
            <a:ext cx="7141317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27CD1E07-17D1-4180-89EF-4977C692F7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127256F7-D7D2-450C-914A-0B672AF0E0A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5B463D2E-1637-49B8-A569-A176135AD8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54038" y="4983163"/>
            <a:ext cx="633412" cy="365125"/>
          </a:xfrm>
        </p:spPr>
        <p:txBody>
          <a:bodyPr/>
          <a:lstStyle>
            <a:lvl1pPr>
              <a:defRPr/>
            </a:lvl1pPr>
          </a:lstStyle>
          <a:p>
            <a:fld id="{B6547836-2A6B-4002-8A34-16C52577DC7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471613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41A91E0-DBAA-4ADF-AE13-FBE95B4FE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2895193-DA6F-4568-AD08-0EFBF4DBD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CD9460F-A363-491D-BFF4-6C9BB6AE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4F2AD-83FE-46BF-B985-F2519CE8B55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471613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1746" y="627407"/>
            <a:ext cx="1794143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4284" y="627407"/>
            <a:ext cx="5109377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76D5313-F2B6-46BA-916E-633C1340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2E005094-A18C-4DA9-BDBC-AD4CC614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FA7DA2C-40DF-43F2-B982-440E17F2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8D657-5775-4EF1-8348-A1D715492B9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365125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828800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59210F-1CEB-40DA-9028-337BFD246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94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4887AB-2A8B-494D-B2C8-D13D08F96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94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A2DF0A-118C-4D23-8AAA-52A39A0AF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246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fld id="{B3E1933B-B5A1-4D29-9E6A-CB83EAA3BD4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9" r:id="rId1"/>
    <p:sldLayoutId id="2147485980" r:id="rId2"/>
    <p:sldLayoutId id="2147485981" r:id="rId3"/>
    <p:sldLayoutId id="2147485982" r:id="rId4"/>
    <p:sldLayoutId id="2147485983" r:id="rId5"/>
    <p:sldLayoutId id="2147485984" r:id="rId6"/>
    <p:sldLayoutId id="2147485985" r:id="rId7"/>
    <p:sldLayoutId id="2147485986" r:id="rId8"/>
    <p:sldLayoutId id="2147485987" r:id="rId9"/>
    <p:sldLayoutId id="2147485988" r:id="rId10"/>
    <p:sldLayoutId id="2147485989" r:id="rId11"/>
  </p:sldLayoutIdLst>
  <p:hf hdr="0" ftr="0" dt="0"/>
  <p:txStyles>
    <p:titleStyle>
      <a:lvl1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2pPr>
      <a:lvl3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3pPr>
      <a:lvl4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4pPr>
      <a:lvl5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5738" indent="-185738" algn="l" defTabSz="742950" rtl="0" eaLnBrk="0" fontAlgn="base" hangingPunct="0">
        <a:lnSpc>
          <a:spcPct val="90000"/>
        </a:lnSpc>
        <a:spcBef>
          <a:spcPts val="813"/>
        </a:spcBef>
        <a:spcAft>
          <a:spcPct val="0"/>
        </a:spcAft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365125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828800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62AB7D-2A1B-4DF5-BC55-290985F68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94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4BCCB4-7DF7-46E8-A239-86F019B7C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94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A35AA6-1A3D-44A3-B349-C0497A5AD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246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fld id="{1B64B7FF-2391-41A3-B679-8F60A18AA4E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0" r:id="rId1"/>
    <p:sldLayoutId id="2147485991" r:id="rId2"/>
    <p:sldLayoutId id="2147485992" r:id="rId3"/>
    <p:sldLayoutId id="2147485993" r:id="rId4"/>
    <p:sldLayoutId id="2147485994" r:id="rId5"/>
    <p:sldLayoutId id="2147485995" r:id="rId6"/>
    <p:sldLayoutId id="2147485996" r:id="rId7"/>
    <p:sldLayoutId id="2147485997" r:id="rId8"/>
    <p:sldLayoutId id="2147485998" r:id="rId9"/>
    <p:sldLayoutId id="2147485999" r:id="rId10"/>
    <p:sldLayoutId id="2147486000" r:id="rId11"/>
  </p:sldLayoutIdLst>
  <p:hf hdr="0" ftr="0" dt="0"/>
  <p:txStyles>
    <p:titleStyle>
      <a:lvl1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2pPr>
      <a:lvl3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3pPr>
      <a:lvl4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4pPr>
      <a:lvl5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5738" indent="-185738" algn="l" defTabSz="742950" rtl="0" eaLnBrk="0" fontAlgn="base" hangingPunct="0">
        <a:lnSpc>
          <a:spcPct val="90000"/>
        </a:lnSpc>
        <a:spcBef>
          <a:spcPts val="813"/>
        </a:spcBef>
        <a:spcAft>
          <a:spcPct val="0"/>
        </a:spcAft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365125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828800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8E1069-E6A3-4A6B-8931-9D5702FA3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94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ED31C1-66DE-4F0F-92C6-2817C2F6E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94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478BE8-3226-4547-9F2D-69EA57E72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246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fld id="{5D1FE18D-53EB-4031-83EF-80A445CDB17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1" r:id="rId1"/>
    <p:sldLayoutId id="2147486002" r:id="rId2"/>
    <p:sldLayoutId id="2147486003" r:id="rId3"/>
    <p:sldLayoutId id="2147486004" r:id="rId4"/>
    <p:sldLayoutId id="2147486005" r:id="rId5"/>
    <p:sldLayoutId id="2147486006" r:id="rId6"/>
    <p:sldLayoutId id="2147486007" r:id="rId7"/>
    <p:sldLayoutId id="2147486008" r:id="rId8"/>
    <p:sldLayoutId id="2147486009" r:id="rId9"/>
    <p:sldLayoutId id="2147486010" r:id="rId10"/>
    <p:sldLayoutId id="2147486011" r:id="rId11"/>
  </p:sldLayoutIdLst>
  <p:hf hdr="0" ftr="0" dt="0"/>
  <p:txStyles>
    <p:titleStyle>
      <a:lvl1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2pPr>
      <a:lvl3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3pPr>
      <a:lvl4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4pPr>
      <a:lvl5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5738" indent="-185738" algn="l" defTabSz="742950" rtl="0" eaLnBrk="0" fontAlgn="base" hangingPunct="0">
        <a:lnSpc>
          <a:spcPct val="90000"/>
        </a:lnSpc>
        <a:spcBef>
          <a:spcPts val="813"/>
        </a:spcBef>
        <a:spcAft>
          <a:spcPct val="0"/>
        </a:spcAft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365125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09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828800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195451-5BEB-4DD2-885B-DC757D7B6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94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FF924A-F7B5-450C-AF2B-15879F4B7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94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3A7F34-F784-4A31-B7BA-BB5EB91DC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246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fld id="{6D44EE84-6EF1-402E-8015-361E6688C88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2" r:id="rId1"/>
    <p:sldLayoutId id="2147486013" r:id="rId2"/>
    <p:sldLayoutId id="2147486014" r:id="rId3"/>
    <p:sldLayoutId id="2147486015" r:id="rId4"/>
    <p:sldLayoutId id="2147486016" r:id="rId5"/>
    <p:sldLayoutId id="2147486017" r:id="rId6"/>
    <p:sldLayoutId id="2147486018" r:id="rId7"/>
    <p:sldLayoutId id="2147486019" r:id="rId8"/>
    <p:sldLayoutId id="2147486020" r:id="rId9"/>
    <p:sldLayoutId id="2147486021" r:id="rId10"/>
    <p:sldLayoutId id="2147486022" r:id="rId11"/>
  </p:sldLayoutIdLst>
  <p:hf hdr="0" ftr="0" dt="0"/>
  <p:txStyles>
    <p:titleStyle>
      <a:lvl1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2pPr>
      <a:lvl3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3pPr>
      <a:lvl4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4pPr>
      <a:lvl5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5738" indent="-185738" algn="l" defTabSz="742950" rtl="0" eaLnBrk="0" fontAlgn="base" hangingPunct="0">
        <a:lnSpc>
          <a:spcPct val="90000"/>
        </a:lnSpc>
        <a:spcBef>
          <a:spcPts val="813"/>
        </a:spcBef>
        <a:spcAft>
          <a:spcPct val="0"/>
        </a:spcAft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365125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828800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2AB83E-383E-441D-BCD9-BE1E4C542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94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5DF8AF-D75E-4CF7-9B03-72AF22FE3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94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526B69-422C-4844-86ED-ECC08033E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246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fld id="{47305FDC-6A66-4618-80EF-0F6C918C1AB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3" r:id="rId1"/>
    <p:sldLayoutId id="2147486024" r:id="rId2"/>
    <p:sldLayoutId id="2147486025" r:id="rId3"/>
    <p:sldLayoutId id="2147486026" r:id="rId4"/>
    <p:sldLayoutId id="2147486027" r:id="rId5"/>
    <p:sldLayoutId id="2147486028" r:id="rId6"/>
    <p:sldLayoutId id="2147486029" r:id="rId7"/>
    <p:sldLayoutId id="2147486030" r:id="rId8"/>
    <p:sldLayoutId id="2147486053" r:id="rId9"/>
    <p:sldLayoutId id="2147486031" r:id="rId10"/>
    <p:sldLayoutId id="2147486032" r:id="rId11"/>
  </p:sldLayoutIdLst>
  <p:hf hdr="0" ftr="0" dt="0"/>
  <p:txStyles>
    <p:titleStyle>
      <a:lvl1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2pPr>
      <a:lvl3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3pPr>
      <a:lvl4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4pPr>
      <a:lvl5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5738" indent="-185738" algn="l" defTabSz="742950" rtl="0" eaLnBrk="0" fontAlgn="base" hangingPunct="0">
        <a:lnSpc>
          <a:spcPct val="90000"/>
        </a:lnSpc>
        <a:spcBef>
          <a:spcPts val="813"/>
        </a:spcBef>
        <a:spcAft>
          <a:spcPct val="0"/>
        </a:spcAft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365125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828800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D7F2D6-F613-4B9E-967B-9B0605E26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205F2E-0169-4F0D-B8A7-4E0F65FD6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C8A973-D883-4EA2-A10A-3BF3D9FEA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246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fld id="{B300E44C-700A-483D-BBE4-D70E96CCEBA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3" r:id="rId1"/>
    <p:sldLayoutId id="2147486034" r:id="rId2"/>
    <p:sldLayoutId id="2147486035" r:id="rId3"/>
    <p:sldLayoutId id="2147486036" r:id="rId4"/>
    <p:sldLayoutId id="2147486037" r:id="rId5"/>
    <p:sldLayoutId id="2147486038" r:id="rId6"/>
    <p:sldLayoutId id="2147486039" r:id="rId7"/>
    <p:sldLayoutId id="2147486040" r:id="rId8"/>
    <p:sldLayoutId id="2147486054" r:id="rId9"/>
    <p:sldLayoutId id="2147486041" r:id="rId10"/>
    <p:sldLayoutId id="2147486042" r:id="rId11"/>
  </p:sldLayoutIdLst>
  <p:hf hdr="0" ftr="0" dt="0"/>
  <p:txStyles>
    <p:titleStyle>
      <a:lvl1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2pPr>
      <a:lvl3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3pPr>
      <a:lvl4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4pPr>
      <a:lvl5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5738" indent="-185738" algn="l" defTabSz="742950" rtl="0" eaLnBrk="0" fontAlgn="base" hangingPunct="0">
        <a:lnSpc>
          <a:spcPct val="90000"/>
        </a:lnSpc>
        <a:spcBef>
          <a:spcPts val="813"/>
        </a:spcBef>
        <a:spcAft>
          <a:spcPct val="0"/>
        </a:spcAft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365125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828800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10BD94-8E22-459B-B84D-130F3126C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AB6189-BF11-4E37-9353-167BC73C5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911659-D7B0-432B-8462-B9D22B29C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246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fld id="{7583B160-3529-445C-B532-DED27D17F55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3" r:id="rId1"/>
    <p:sldLayoutId id="2147486044" r:id="rId2"/>
    <p:sldLayoutId id="2147486045" r:id="rId3"/>
    <p:sldLayoutId id="2147486046" r:id="rId4"/>
    <p:sldLayoutId id="2147486047" r:id="rId5"/>
    <p:sldLayoutId id="2147486048" r:id="rId6"/>
    <p:sldLayoutId id="2147486049" r:id="rId7"/>
    <p:sldLayoutId id="2147486050" r:id="rId8"/>
    <p:sldLayoutId id="2147486055" r:id="rId9"/>
    <p:sldLayoutId id="2147486051" r:id="rId10"/>
    <p:sldLayoutId id="2147486052" r:id="rId11"/>
  </p:sldLayoutIdLst>
  <p:hf hdr="0" ftr="0" dt="0"/>
  <p:txStyles>
    <p:titleStyle>
      <a:lvl1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2pPr>
      <a:lvl3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3pPr>
      <a:lvl4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4pPr>
      <a:lvl5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5738" indent="-185738" algn="l" defTabSz="742950" rtl="0" eaLnBrk="0" fontAlgn="base" hangingPunct="0">
        <a:lnSpc>
          <a:spcPct val="90000"/>
        </a:lnSpc>
        <a:spcBef>
          <a:spcPts val="813"/>
        </a:spcBef>
        <a:spcAft>
          <a:spcPct val="0"/>
        </a:spcAft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5"/>
          <p:cNvGrpSpPr>
            <a:grpSpLocks/>
          </p:cNvGrpSpPr>
          <p:nvPr/>
        </p:nvGrpSpPr>
        <p:grpSpPr bwMode="auto">
          <a:xfrm>
            <a:off x="0" y="228600"/>
            <a:ext cx="2146300" cy="6638925"/>
            <a:chOff x="2487613" y="285750"/>
            <a:chExt cx="2428875" cy="5654676"/>
          </a:xfrm>
        </p:grpSpPr>
        <p:sp>
          <p:nvSpPr>
            <p:cNvPr id="8214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195" name="Group 48"/>
          <p:cNvGrpSpPr>
            <a:grpSpLocks/>
          </p:cNvGrpSpPr>
          <p:nvPr/>
        </p:nvGrpSpPr>
        <p:grpSpPr bwMode="auto">
          <a:xfrm>
            <a:off x="22225" y="0"/>
            <a:ext cx="2114550" cy="6853238"/>
            <a:chOff x="6627813" y="195717"/>
            <a:chExt cx="1952625" cy="5678034"/>
          </a:xfrm>
        </p:grpSpPr>
        <p:sp>
          <p:nvSpPr>
            <p:cNvPr id="8202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E52314A6-35D4-4E20-BD74-CFB3F12FA5F2}"/>
              </a:ext>
            </a:extLst>
          </p:cNvPr>
          <p:cNvSpPr/>
          <p:nvPr/>
        </p:nvSpPr>
        <p:spPr>
          <a:xfrm>
            <a:off x="0" y="0"/>
            <a:ext cx="19843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9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106613" y="623888"/>
            <a:ext cx="7138987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05025" y="2133600"/>
            <a:ext cx="71405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E44404-560B-4AF9-9991-002F81C5C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20100" y="6135688"/>
            <a:ext cx="8302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EEEA99-DF66-4E22-B01F-E8D028855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05025" y="6135688"/>
            <a:ext cx="6192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ACDB78-55DD-4D8F-B35A-064FBB183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4038" y="787400"/>
            <a:ext cx="6334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BA163D-38EE-431D-BDFA-AAB05C9D29A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6" r:id="rId1"/>
    <p:sldLayoutId id="2147486057" r:id="rId2"/>
    <p:sldLayoutId id="2147486058" r:id="rId3"/>
    <p:sldLayoutId id="2147486059" r:id="rId4"/>
    <p:sldLayoutId id="2147486060" r:id="rId5"/>
    <p:sldLayoutId id="2147486061" r:id="rId6"/>
    <p:sldLayoutId id="2147486062" r:id="rId7"/>
    <p:sldLayoutId id="2147486063" r:id="rId8"/>
    <p:sldLayoutId id="2147486064" r:id="rId9"/>
    <p:sldLayoutId id="2147486065" r:id="rId10"/>
    <p:sldLayoutId id="2147486066" r:id="rId11"/>
    <p:sldLayoutId id="2147486067" r:id="rId12"/>
    <p:sldLayoutId id="2147486068" r:id="rId13"/>
    <p:sldLayoutId id="2147486069" r:id="rId14"/>
    <p:sldLayoutId id="2147486070" r:id="rId15"/>
    <p:sldLayoutId id="2147486071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8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26" Type="http://schemas.microsoft.com/office/2007/relationships/diagramDrawing" Target="../diagrams/drawing11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5" Type="http://schemas.openxmlformats.org/officeDocument/2006/relationships/diagramColors" Target="../diagrams/colors11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29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8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24" Type="http://schemas.openxmlformats.org/officeDocument/2006/relationships/diagramQuickStyle" Target="../diagrams/quickStyle11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23" Type="http://schemas.openxmlformats.org/officeDocument/2006/relationships/diagramLayout" Target="../diagrams/layout11.xml"/><Relationship Id="rId28" Type="http://schemas.openxmlformats.org/officeDocument/2006/relationships/diagramLayout" Target="../diagrams/layout12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31" Type="http://schemas.microsoft.com/office/2007/relationships/diagramDrawing" Target="../diagrams/drawing12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openxmlformats.org/officeDocument/2006/relationships/diagramData" Target="../diagrams/data11.xml"/><Relationship Id="rId27" Type="http://schemas.openxmlformats.org/officeDocument/2006/relationships/diagramData" Target="../diagrams/data12.xml"/><Relationship Id="rId30" Type="http://schemas.openxmlformats.org/officeDocument/2006/relationships/diagramColors" Target="../diagrams/colors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18" Type="http://schemas.openxmlformats.org/officeDocument/2006/relationships/diagramLayout" Target="../diagrams/layout16.xml"/><Relationship Id="rId26" Type="http://schemas.microsoft.com/office/2007/relationships/diagramDrawing" Target="../diagrams/drawing17.xml"/><Relationship Id="rId3" Type="http://schemas.openxmlformats.org/officeDocument/2006/relationships/diagramLayout" Target="../diagrams/layout13.xml"/><Relationship Id="rId21" Type="http://schemas.microsoft.com/office/2007/relationships/diagramDrawing" Target="../diagrams/drawing16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17" Type="http://schemas.openxmlformats.org/officeDocument/2006/relationships/diagramData" Target="../diagrams/data16.xml"/><Relationship Id="rId25" Type="http://schemas.openxmlformats.org/officeDocument/2006/relationships/diagramColors" Target="../diagrams/colors17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20" Type="http://schemas.openxmlformats.org/officeDocument/2006/relationships/diagramColors" Target="../diagrams/colors16.xml"/><Relationship Id="rId29" Type="http://schemas.openxmlformats.org/officeDocument/2006/relationships/diagramQuickStyle" Target="../diagrams/quickStyle18.xml"/><Relationship Id="rId1" Type="http://schemas.openxmlformats.org/officeDocument/2006/relationships/slideLayout" Target="../slideLayouts/slideLayout83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24" Type="http://schemas.openxmlformats.org/officeDocument/2006/relationships/diagramQuickStyle" Target="../diagrams/quickStyle17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23" Type="http://schemas.openxmlformats.org/officeDocument/2006/relationships/diagramLayout" Target="../diagrams/layout17.xml"/><Relationship Id="rId28" Type="http://schemas.openxmlformats.org/officeDocument/2006/relationships/diagramLayout" Target="../diagrams/layout18.xml"/><Relationship Id="rId10" Type="http://schemas.openxmlformats.org/officeDocument/2006/relationships/diagramColors" Target="../diagrams/colors14.xml"/><Relationship Id="rId19" Type="http://schemas.openxmlformats.org/officeDocument/2006/relationships/diagramQuickStyle" Target="../diagrams/quickStyle16.xml"/><Relationship Id="rId31" Type="http://schemas.microsoft.com/office/2007/relationships/diagramDrawing" Target="../diagrams/drawing18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Relationship Id="rId22" Type="http://schemas.openxmlformats.org/officeDocument/2006/relationships/diagramData" Target="../diagrams/data17.xml"/><Relationship Id="rId27" Type="http://schemas.openxmlformats.org/officeDocument/2006/relationships/diagramData" Target="../diagrams/data18.xml"/><Relationship Id="rId30" Type="http://schemas.openxmlformats.org/officeDocument/2006/relationships/diagramColors" Target="../diagrams/colors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>
            <a:extLst>
              <a:ext uri="{FF2B5EF4-FFF2-40B4-BE49-F238E27FC236}">
                <a16:creationId xmlns="" xmlns:a16="http://schemas.microsoft.com/office/drawing/2014/main" id="{14B38855-408F-4305-B3D4-0D1420316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-28575"/>
            <a:ext cx="8999537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	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Бюджет для граждан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Старооскольского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городского округа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2019 год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101" name="Подзаголовок 3">
            <a:extLst>
              <a:ext uri="{FF2B5EF4-FFF2-40B4-BE49-F238E27FC236}">
                <a16:creationId xmlns="" xmlns:a16="http://schemas.microsoft.com/office/drawing/2014/main" id="{8521EDE6-2B49-46DF-95E5-CC79BF0A2FB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706438" y="6413500"/>
            <a:ext cx="6934201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altLang="ru-RU" dirty="0"/>
          </a:p>
        </p:txBody>
      </p:sp>
      <p:pic>
        <p:nvPicPr>
          <p:cNvPr id="30730" name="Picture 10" descr="https://rossaprimavera.ru/static/files/a5354158df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984500"/>
            <a:ext cx="7188121" cy="344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B47BD7F1-E3E7-43F5-A2ED-210CC6A7C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112713"/>
            <a:ext cx="8915400" cy="4699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5">
                    <a:lumMod val="25000"/>
                  </a:schemeClr>
                </a:solidFill>
                <a:latin typeface="Bookman Old Style" pitchFamily="18" charset="0"/>
              </a:rPr>
              <a:t>Доходная часть бюджета Старооскольского городского округа </a:t>
            </a:r>
            <a:r>
              <a:rPr lang="ru-RU" sz="2200" b="1" dirty="0" smtClean="0">
                <a:solidFill>
                  <a:schemeClr val="accent5">
                    <a:lumMod val="25000"/>
                  </a:schemeClr>
                </a:solidFill>
                <a:latin typeface="Bookman Old Style" pitchFamily="18" charset="0"/>
              </a:rPr>
              <a:t>за 2019 </a:t>
            </a:r>
            <a:r>
              <a:rPr lang="ru-RU" sz="2200" b="1" dirty="0">
                <a:solidFill>
                  <a:schemeClr val="accent5">
                    <a:lumMod val="25000"/>
                  </a:schemeClr>
                </a:solidFill>
                <a:latin typeface="Bookman Old Style" pitchFamily="18" charset="0"/>
              </a:rPr>
              <a:t>год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="" xmlns:a16="http://schemas.microsoft.com/office/drawing/2014/main" id="{A5063B12-359F-4B03-86AA-EA8DA1A30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1011238"/>
            <a:ext cx="6553200" cy="39211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1800" b="1" dirty="0">
                <a:solidFill>
                  <a:srgbClr val="004442"/>
                </a:solidFill>
              </a:rPr>
              <a:t>Общий объем </a:t>
            </a:r>
            <a:r>
              <a:rPr lang="ru-RU" altLang="ru-RU" sz="1800" b="1" dirty="0" smtClean="0">
                <a:solidFill>
                  <a:srgbClr val="004442"/>
                </a:solidFill>
              </a:rPr>
              <a:t>–9 634 225,7 тыс</a:t>
            </a:r>
            <a:r>
              <a:rPr lang="ru-RU" altLang="ru-RU" sz="18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="" xmlns:a16="http://schemas.microsoft.com/office/drawing/2014/main" id="{8B328D07-4115-4BCA-BCC0-3D7CAFFF8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1644650"/>
            <a:ext cx="2965450" cy="5603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4442"/>
                </a:solidFill>
                <a:latin typeface="+mn-lt"/>
              </a:rPr>
              <a:t>Налоговые доходы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4442"/>
                </a:solidFill>
                <a:latin typeface="+mn-lt"/>
              </a:rPr>
              <a:t>2 486 634,6 тыс</a:t>
            </a:r>
            <a:r>
              <a:rPr lang="ru-RU" sz="1600" b="1" dirty="0">
                <a:solidFill>
                  <a:srgbClr val="004442"/>
                </a:solidFill>
                <a:latin typeface="+mn-lt"/>
              </a:rPr>
              <a:t>. руб.</a:t>
            </a:r>
          </a:p>
        </p:txBody>
      </p:sp>
      <p:sp>
        <p:nvSpPr>
          <p:cNvPr id="20499" name="Rectangle 19">
            <a:extLst>
              <a:ext uri="{FF2B5EF4-FFF2-40B4-BE49-F238E27FC236}">
                <a16:creationId xmlns="" xmlns:a16="http://schemas.microsoft.com/office/drawing/2014/main" id="{16979BA7-DB86-443B-AE51-DB74DAC57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1638300"/>
            <a:ext cx="2965450" cy="5429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4442"/>
                </a:solidFill>
                <a:latin typeface="+mn-lt"/>
              </a:rPr>
              <a:t>Неналоговые доходы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4442"/>
                </a:solidFill>
                <a:latin typeface="+mn-lt"/>
              </a:rPr>
              <a:t>655 282,1 </a:t>
            </a:r>
            <a:r>
              <a:rPr lang="ru-RU" sz="1600" b="1" dirty="0">
                <a:solidFill>
                  <a:srgbClr val="004442"/>
                </a:solidFill>
                <a:latin typeface="+mn-lt"/>
              </a:rPr>
              <a:t>тыс. руб.</a:t>
            </a:r>
            <a:endParaRPr lang="ru-RU" sz="1600" dirty="0">
              <a:solidFill>
                <a:srgbClr val="004442"/>
              </a:solidFill>
              <a:latin typeface="+mn-lt"/>
            </a:endParaRPr>
          </a:p>
        </p:txBody>
      </p:sp>
      <p:sp>
        <p:nvSpPr>
          <p:cNvPr id="20500" name="Rectangle 20">
            <a:extLst>
              <a:ext uri="{FF2B5EF4-FFF2-40B4-BE49-F238E27FC236}">
                <a16:creationId xmlns="" xmlns:a16="http://schemas.microsoft.com/office/drawing/2014/main" id="{9789EDEA-2AE0-4B7F-86F1-54897107C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1624013"/>
            <a:ext cx="3131700" cy="6937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4442"/>
                </a:solidFill>
                <a:latin typeface="+mn-lt"/>
              </a:rPr>
              <a:t>Безвозмездные перечисления </a:t>
            </a:r>
            <a:r>
              <a:rPr lang="ru-RU" sz="1600" b="1" dirty="0" smtClean="0">
                <a:solidFill>
                  <a:srgbClr val="004442"/>
                </a:solidFill>
                <a:latin typeface="+mn-lt"/>
              </a:rPr>
              <a:t>6 492 309,0         </a:t>
            </a:r>
            <a:r>
              <a:rPr lang="ru-RU" sz="1600" b="1" dirty="0">
                <a:solidFill>
                  <a:srgbClr val="004442"/>
                </a:solidFill>
                <a:latin typeface="+mn-lt"/>
              </a:rPr>
              <a:t>тыс.руб.</a:t>
            </a:r>
          </a:p>
        </p:txBody>
      </p:sp>
      <p:sp>
        <p:nvSpPr>
          <p:cNvPr id="20502" name="Rectangle 22">
            <a:extLst>
              <a:ext uri="{FF2B5EF4-FFF2-40B4-BE49-F238E27FC236}">
                <a16:creationId xmlns="" xmlns:a16="http://schemas.microsoft.com/office/drawing/2014/main" id="{D96804B9-6A88-4C6F-A99B-4B0796385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2821962"/>
            <a:ext cx="2965450" cy="4270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1200" b="1" dirty="0">
                <a:solidFill>
                  <a:srgbClr val="003B3A"/>
                </a:solidFill>
              </a:rPr>
              <a:t>Налог на имущество физических лиц </a:t>
            </a:r>
            <a:r>
              <a:rPr lang="ru-RU" altLang="ru-RU" sz="1200" b="1" dirty="0" smtClean="0">
                <a:solidFill>
                  <a:srgbClr val="003B3A"/>
                </a:solidFill>
              </a:rPr>
              <a:t>–198 385,5  тыс</a:t>
            </a:r>
            <a:r>
              <a:rPr lang="ru-RU" altLang="ru-RU" sz="1200" b="1" dirty="0">
                <a:solidFill>
                  <a:srgbClr val="003B3A"/>
                </a:solidFill>
              </a:rPr>
              <a:t>. руб.</a:t>
            </a:r>
          </a:p>
        </p:txBody>
      </p:sp>
      <p:sp>
        <p:nvSpPr>
          <p:cNvPr id="20503" name="Rectangle 23">
            <a:extLst>
              <a:ext uri="{FF2B5EF4-FFF2-40B4-BE49-F238E27FC236}">
                <a16:creationId xmlns="" xmlns:a16="http://schemas.microsoft.com/office/drawing/2014/main" id="{4DDA70D1-410F-4BD1-A251-E2FA039C1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3609000"/>
            <a:ext cx="2965450" cy="5715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rgbClr val="003B3A"/>
                </a:solidFill>
              </a:rPr>
              <a:t>Единый налог на вмененный доход  для отдельных видов деятельности –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1200" b="1" dirty="0" smtClean="0">
                <a:solidFill>
                  <a:srgbClr val="003B3A"/>
                </a:solidFill>
              </a:rPr>
              <a:t>160 323,9 тыс</a:t>
            </a:r>
            <a:r>
              <a:rPr lang="ru-RU" altLang="ru-RU" sz="1200" b="1" dirty="0">
                <a:solidFill>
                  <a:srgbClr val="003B3A"/>
                </a:solidFill>
              </a:rPr>
              <a:t>. руб.</a:t>
            </a:r>
          </a:p>
        </p:txBody>
      </p:sp>
      <p:sp>
        <p:nvSpPr>
          <p:cNvPr id="20504" name="Rectangle 24">
            <a:extLst>
              <a:ext uri="{FF2B5EF4-FFF2-40B4-BE49-F238E27FC236}">
                <a16:creationId xmlns="" xmlns:a16="http://schemas.microsoft.com/office/drawing/2014/main" id="{AF169A0E-EE9C-4FFA-A920-1D600FCBB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275" y="2420938"/>
            <a:ext cx="2965450" cy="5953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1200" b="1" dirty="0">
                <a:solidFill>
                  <a:srgbClr val="004442"/>
                </a:solidFill>
              </a:rPr>
              <a:t>Доходы от оказания платных услуг (работ) и компенсации затрат государства </a:t>
            </a:r>
            <a:r>
              <a:rPr lang="ru-RU" altLang="ru-RU" sz="1200" b="1" dirty="0" smtClean="0">
                <a:solidFill>
                  <a:srgbClr val="004442"/>
                </a:solidFill>
              </a:rPr>
              <a:t>–15 782,2  </a:t>
            </a:r>
            <a:r>
              <a:rPr lang="ru-RU" altLang="ru-RU" sz="12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20505" name="Rectangle 25">
            <a:extLst>
              <a:ext uri="{FF2B5EF4-FFF2-40B4-BE49-F238E27FC236}">
                <a16:creationId xmlns="" xmlns:a16="http://schemas.microsoft.com/office/drawing/2014/main" id="{BAC35EDA-B16C-40D7-8DBF-2EFB04F46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3109913"/>
            <a:ext cx="2965450" cy="50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1200" b="1" dirty="0">
                <a:solidFill>
                  <a:srgbClr val="004442"/>
                </a:solidFill>
              </a:rPr>
              <a:t>Плата за негативное воздействие на окружающую среду </a:t>
            </a:r>
            <a:r>
              <a:rPr lang="ru-RU" altLang="ru-RU" sz="1200" b="1" dirty="0" smtClean="0">
                <a:solidFill>
                  <a:srgbClr val="004442"/>
                </a:solidFill>
              </a:rPr>
              <a:t>–17 183,2  </a:t>
            </a:r>
            <a:r>
              <a:rPr lang="ru-RU" altLang="ru-RU" sz="12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20506" name="Rectangle 26">
            <a:extLst>
              <a:ext uri="{FF2B5EF4-FFF2-40B4-BE49-F238E27FC236}">
                <a16:creationId xmlns="" xmlns:a16="http://schemas.microsoft.com/office/drawing/2014/main" id="{7A5176D8-FEF1-4D6E-A60C-8E29B3E46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5919788"/>
            <a:ext cx="2965450" cy="5048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rgbClr val="003B3A"/>
                </a:solidFill>
              </a:rPr>
              <a:t>Прочие неналоговые доходы–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1200" b="1" dirty="0" smtClean="0">
                <a:solidFill>
                  <a:srgbClr val="003B3A"/>
                </a:solidFill>
              </a:rPr>
              <a:t>64 976,3 </a:t>
            </a:r>
            <a:r>
              <a:rPr lang="ru-RU" altLang="ru-RU" sz="12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20507" name="Rectangle 27">
            <a:extLst>
              <a:ext uri="{FF2B5EF4-FFF2-40B4-BE49-F238E27FC236}">
                <a16:creationId xmlns="" xmlns:a16="http://schemas.microsoft.com/office/drawing/2014/main" id="{B38E0950-98A5-4B00-BE3B-681221D51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975" y="3732213"/>
            <a:ext cx="2965450" cy="51593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rgbClr val="004442"/>
                </a:solidFill>
              </a:rPr>
              <a:t>Доходы от продажи материальных и нематериальных активов –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rgbClr val="004442"/>
                </a:solidFill>
              </a:rPr>
              <a:t>98 890,7 тыс</a:t>
            </a:r>
            <a:r>
              <a:rPr lang="ru-RU" altLang="ru-RU" sz="12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20508" name="Rectangle 28">
            <a:extLst>
              <a:ext uri="{FF2B5EF4-FFF2-40B4-BE49-F238E27FC236}">
                <a16:creationId xmlns="" xmlns:a16="http://schemas.microsoft.com/office/drawing/2014/main" id="{11A61B10-81CA-450E-8FCA-38A449DFE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000" y="3654001"/>
            <a:ext cx="2965450" cy="629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>
                <a:solidFill>
                  <a:srgbClr val="004442"/>
                </a:solidFill>
              </a:rPr>
              <a:t>Иные межбюджетные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трансферты– 705 347,2 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20510" name="Rectangle 30">
            <a:extLst>
              <a:ext uri="{FF2B5EF4-FFF2-40B4-BE49-F238E27FC236}">
                <a16:creationId xmlns="" xmlns:a16="http://schemas.microsoft.com/office/drawing/2014/main" id="{D44B55C1-94B6-46DE-8DB8-C0E825E80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000" y="2979000"/>
            <a:ext cx="2965450" cy="54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>
                <a:solidFill>
                  <a:srgbClr val="004442"/>
                </a:solidFill>
              </a:rPr>
              <a:t>Субвенции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3 294 211,4 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  </a:t>
            </a:r>
          </a:p>
        </p:txBody>
      </p:sp>
      <p:sp>
        <p:nvSpPr>
          <p:cNvPr id="20511" name="Rectangle 31">
            <a:extLst>
              <a:ext uri="{FF2B5EF4-FFF2-40B4-BE49-F238E27FC236}">
                <a16:creationId xmlns="" xmlns:a16="http://schemas.microsoft.com/office/drawing/2014/main" id="{49607840-7E31-4964-B99A-41DCAFB69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850" y="2416175"/>
            <a:ext cx="2965450" cy="4728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>
                <a:solidFill>
                  <a:srgbClr val="004442"/>
                </a:solidFill>
                <a:ea typeface="+mj-ea"/>
                <a:cs typeface="+mj-cs"/>
              </a:rPr>
              <a:t>Субсидии – </a:t>
            </a:r>
            <a:r>
              <a:rPr lang="ru-RU" altLang="ru-RU" sz="1400" b="1" dirty="0" smtClean="0">
                <a:solidFill>
                  <a:srgbClr val="004442"/>
                </a:solidFill>
                <a:ea typeface="+mj-ea"/>
                <a:cs typeface="+mj-cs"/>
              </a:rPr>
              <a:t>2 022 306,2 тыс</a:t>
            </a:r>
            <a:r>
              <a:rPr lang="ru-RU" altLang="ru-RU" sz="1400" b="1" dirty="0">
                <a:solidFill>
                  <a:srgbClr val="004442"/>
                </a:solidFill>
                <a:ea typeface="+mj-ea"/>
                <a:cs typeface="+mj-cs"/>
              </a:rPr>
              <a:t>. руб.</a:t>
            </a:r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>
            <a:off x="2189163" y="14081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>
            <a:off x="4899025" y="1422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7521575" y="14081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1754188" y="22050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4905375" y="22050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>
            <a:off x="7994650" y="22050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8" name="Line 38">
            <a:extLst>
              <a:ext uri="{FF2B5EF4-FFF2-40B4-BE49-F238E27FC236}">
                <a16:creationId xmlns="" xmlns:a16="http://schemas.microsoft.com/office/drawing/2014/main" id="{9887F16E-BEAF-4231-BEED-F6662F6890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113" y="774700"/>
            <a:ext cx="9204325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0519" name="Rectangle 39">
            <a:extLst>
              <a:ext uri="{FF2B5EF4-FFF2-40B4-BE49-F238E27FC236}">
                <a16:creationId xmlns="" xmlns:a16="http://schemas.microsoft.com/office/drawing/2014/main" id="{B9961FAE-32EC-44C9-B810-AD39CD738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3294000"/>
            <a:ext cx="2965450" cy="2439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1200" b="1" dirty="0">
                <a:solidFill>
                  <a:srgbClr val="003B3A"/>
                </a:solidFill>
              </a:rPr>
              <a:t>Земельный налог </a:t>
            </a:r>
            <a:r>
              <a:rPr lang="ru-RU" altLang="ru-RU" sz="1200" b="1" dirty="0" smtClean="0">
                <a:solidFill>
                  <a:srgbClr val="003B3A"/>
                </a:solidFill>
              </a:rPr>
              <a:t>1 285 894,9 </a:t>
            </a:r>
            <a:r>
              <a:rPr lang="ru-RU" altLang="ru-RU" sz="12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27" name="Rectangle 23">
            <a:extLst>
              <a:ext uri="{FF2B5EF4-FFF2-40B4-BE49-F238E27FC236}">
                <a16:creationId xmlns="" xmlns:a16="http://schemas.microsoft.com/office/drawing/2014/main" id="{CBDA491E-7695-4EB5-BD0B-A00B5FAC8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4222763"/>
            <a:ext cx="2982913" cy="4270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1200" b="1" dirty="0">
                <a:solidFill>
                  <a:srgbClr val="003B3A"/>
                </a:solidFill>
              </a:rPr>
              <a:t>Единый сельскохозяйственный налог </a:t>
            </a:r>
            <a:r>
              <a:rPr lang="ru-RU" altLang="ru-RU" sz="1200" b="1" dirty="0" smtClean="0">
                <a:solidFill>
                  <a:srgbClr val="003B3A"/>
                </a:solidFill>
              </a:rPr>
              <a:t>–6 619,3 тыс</a:t>
            </a:r>
            <a:r>
              <a:rPr lang="ru-RU" altLang="ru-RU" sz="1200" b="1" dirty="0">
                <a:solidFill>
                  <a:srgbClr val="003B3A"/>
                </a:solidFill>
              </a:rPr>
              <a:t>. руб.</a:t>
            </a:r>
          </a:p>
        </p:txBody>
      </p:sp>
      <p:sp>
        <p:nvSpPr>
          <p:cNvPr id="28" name="Rectangle 23">
            <a:extLst>
              <a:ext uri="{FF2B5EF4-FFF2-40B4-BE49-F238E27FC236}">
                <a16:creationId xmlns="" xmlns:a16="http://schemas.microsoft.com/office/drawing/2014/main" id="{0AA80A26-1277-4119-B033-0A614B1E6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0" y="4696338"/>
            <a:ext cx="2994312" cy="6064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1200" b="1" dirty="0">
                <a:solidFill>
                  <a:srgbClr val="003B3A"/>
                </a:solidFill>
              </a:rPr>
              <a:t>Налог, взимаемый в связи с применением патентной системы налогообложения – </a:t>
            </a:r>
            <a:r>
              <a:rPr lang="ru-RU" altLang="ru-RU" sz="1200" b="1" dirty="0" smtClean="0">
                <a:solidFill>
                  <a:srgbClr val="003B3A"/>
                </a:solidFill>
              </a:rPr>
              <a:t>6 260,0 тыс</a:t>
            </a:r>
            <a:r>
              <a:rPr lang="ru-RU" altLang="ru-RU" sz="1200" b="1" dirty="0">
                <a:solidFill>
                  <a:srgbClr val="003B3A"/>
                </a:solidFill>
              </a:rPr>
              <a:t>. руб.</a:t>
            </a:r>
          </a:p>
        </p:txBody>
      </p:sp>
      <p:sp>
        <p:nvSpPr>
          <p:cNvPr id="29" name="Rectangle 23">
            <a:extLst>
              <a:ext uri="{FF2B5EF4-FFF2-40B4-BE49-F238E27FC236}">
                <a16:creationId xmlns="" xmlns:a16="http://schemas.microsoft.com/office/drawing/2014/main" id="{9640AF56-400C-46F8-97F6-D7AF44BC6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0" y="5347763"/>
            <a:ext cx="2997487" cy="39211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1200" b="1" dirty="0">
                <a:solidFill>
                  <a:srgbClr val="003B3A"/>
                </a:solidFill>
              </a:rPr>
              <a:t>Акцизы по подакцизным товарам (продукции) </a:t>
            </a:r>
            <a:r>
              <a:rPr lang="ru-RU" altLang="ru-RU" sz="1200" b="1" dirty="0" smtClean="0">
                <a:solidFill>
                  <a:srgbClr val="003B3A"/>
                </a:solidFill>
              </a:rPr>
              <a:t>–42 050,1 тыс</a:t>
            </a:r>
            <a:r>
              <a:rPr lang="ru-RU" altLang="ru-RU" sz="1200" b="1" dirty="0">
                <a:solidFill>
                  <a:srgbClr val="003B3A"/>
                </a:solidFill>
              </a:rPr>
              <a:t>. руб.</a:t>
            </a:r>
          </a:p>
        </p:txBody>
      </p:sp>
      <p:sp>
        <p:nvSpPr>
          <p:cNvPr id="30" name="Rectangle 27">
            <a:extLst>
              <a:ext uri="{FF2B5EF4-FFF2-40B4-BE49-F238E27FC236}">
                <a16:creationId xmlns="" xmlns:a16="http://schemas.microsoft.com/office/drawing/2014/main" id="{1D445A7E-FCF3-418A-9E36-50A5B1B32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975" y="4365625"/>
            <a:ext cx="2965450" cy="8048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rgbClr val="004442"/>
                </a:solidFill>
              </a:rPr>
              <a:t>Доходы от использования имущества, находящегося в государственной и муниципальной собственности –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rgbClr val="004442"/>
                </a:solidFill>
              </a:rPr>
              <a:t>438 218,8 тыс</a:t>
            </a:r>
            <a:r>
              <a:rPr lang="ru-RU" altLang="ru-RU" sz="12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31" name="Rectangle 23">
            <a:extLst>
              <a:ext uri="{FF2B5EF4-FFF2-40B4-BE49-F238E27FC236}">
                <a16:creationId xmlns="" xmlns:a16="http://schemas.microsoft.com/office/drawing/2014/main" id="{7AAF48A1-CECE-4879-879F-B18C66454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0" y="5797763"/>
            <a:ext cx="3002250" cy="37623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rgbClr val="003B3A"/>
                </a:solidFill>
              </a:rPr>
              <a:t>Государственная пошлина –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1200" b="1" dirty="0" smtClean="0">
                <a:solidFill>
                  <a:srgbClr val="003B3A"/>
                </a:solidFill>
              </a:rPr>
              <a:t>32 624,1 тыс</a:t>
            </a:r>
            <a:r>
              <a:rPr lang="ru-RU" altLang="ru-RU" sz="1200" b="1" dirty="0">
                <a:solidFill>
                  <a:srgbClr val="003B3A"/>
                </a:solidFill>
              </a:rPr>
              <a:t>. руб.</a:t>
            </a:r>
          </a:p>
        </p:txBody>
      </p:sp>
      <p:sp>
        <p:nvSpPr>
          <p:cNvPr id="35" name="Rectangle 26">
            <a:extLst>
              <a:ext uri="{FF2B5EF4-FFF2-40B4-BE49-F238E27FC236}">
                <a16:creationId xmlns="" xmlns:a16="http://schemas.microsoft.com/office/drawing/2014/main" id="{DA03B993-5220-4240-8B52-C0A9F16C3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275" y="5284788"/>
            <a:ext cx="2965450" cy="5048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1200" b="1" dirty="0">
                <a:solidFill>
                  <a:srgbClr val="004442"/>
                </a:solidFill>
              </a:rPr>
              <a:t>Штрафы, санкции, возмещение </a:t>
            </a:r>
            <a:r>
              <a:rPr lang="ru-RU" altLang="ru-RU" sz="1200" b="1" dirty="0" smtClean="0">
                <a:solidFill>
                  <a:srgbClr val="004442"/>
                </a:solidFill>
              </a:rPr>
              <a:t>ущерба– 20 230,9 тыс</a:t>
            </a:r>
            <a:r>
              <a:rPr lang="ru-RU" altLang="ru-RU" sz="12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32" name="Rectangle 28">
            <a:extLst>
              <a:ext uri="{FF2B5EF4-FFF2-40B4-BE49-F238E27FC236}">
                <a16:creationId xmlns="" xmlns:a16="http://schemas.microsoft.com/office/drawing/2014/main" id="{11A61B10-81CA-450E-8FCA-38A449DFE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000" y="4374000"/>
            <a:ext cx="2965450" cy="45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004442"/>
                </a:solidFill>
              </a:rPr>
              <a:t>Дотации – 324 187,9 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33" name="Rectangle 28">
            <a:extLst>
              <a:ext uri="{FF2B5EF4-FFF2-40B4-BE49-F238E27FC236}">
                <a16:creationId xmlns="" xmlns:a16="http://schemas.microsoft.com/office/drawing/2014/main" id="{11A61B10-81CA-450E-8FCA-38A449DFE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000" y="4914000"/>
            <a:ext cx="2965450" cy="63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004442"/>
                </a:solidFill>
              </a:rPr>
              <a:t>Прочие безвозмездные поступления – 150 194,7 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34" name="Rectangle 28">
            <a:extLst>
              <a:ext uri="{FF2B5EF4-FFF2-40B4-BE49-F238E27FC236}">
                <a16:creationId xmlns="" xmlns:a16="http://schemas.microsoft.com/office/drawing/2014/main" id="{11A61B10-81CA-450E-8FCA-38A449DFE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000" y="5679000"/>
            <a:ext cx="2965450" cy="90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1400" b="1" dirty="0" smtClean="0">
                <a:solidFill>
                  <a:srgbClr val="004442"/>
                </a:solidFill>
              </a:rPr>
              <a:t>Возврат остатков субсидий, субвенций и иных межбюджетных трансфертов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1400" b="1" dirty="0" smtClean="0">
                <a:solidFill>
                  <a:srgbClr val="004442"/>
                </a:solidFill>
              </a:rPr>
              <a:t> – -3 938,4 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36" name="Rectangle 23">
            <a:extLst>
              <a:ext uri="{FF2B5EF4-FFF2-40B4-BE49-F238E27FC236}">
                <a16:creationId xmlns="" xmlns:a16="http://schemas.microsoft.com/office/drawing/2014/main" id="{7AAF48A1-CECE-4879-879F-B18C66454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0" y="6219000"/>
            <a:ext cx="3015000" cy="5270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1200" b="1" dirty="0" smtClean="0">
                <a:solidFill>
                  <a:srgbClr val="003B3A"/>
                </a:solidFill>
              </a:rPr>
              <a:t>Задолженность и перерасчеты по отмененным налогам, сборам и иным обязательным платежам – -5,4 тыс</a:t>
            </a:r>
            <a:r>
              <a:rPr lang="ru-RU" altLang="ru-RU" sz="1200" b="1" dirty="0">
                <a:solidFill>
                  <a:srgbClr val="003B3A"/>
                </a:solidFill>
              </a:rPr>
              <a:t>. руб.</a:t>
            </a:r>
          </a:p>
        </p:txBody>
      </p:sp>
      <p:sp>
        <p:nvSpPr>
          <p:cNvPr id="20501" name="Rectangle 21">
            <a:extLst>
              <a:ext uri="{FF2B5EF4-FFF2-40B4-BE49-F238E27FC236}">
                <a16:creationId xmlns="" xmlns:a16="http://schemas.microsoft.com/office/drawing/2014/main" id="{02355EE4-8D27-4D1F-B64E-69BEBD122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2349000"/>
            <a:ext cx="2965450" cy="4327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rgbClr val="003B3A"/>
                </a:solidFill>
              </a:rPr>
              <a:t>Налог на доходы физических лиц – 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1200" b="1" dirty="0" smtClean="0">
                <a:solidFill>
                  <a:srgbClr val="003B3A"/>
                </a:solidFill>
              </a:rPr>
              <a:t>754 482,2 тыс</a:t>
            </a:r>
            <a:r>
              <a:rPr lang="ru-RU" altLang="ru-RU" sz="1200" b="1" dirty="0">
                <a:solidFill>
                  <a:srgbClr val="003B3A"/>
                </a:solidFill>
              </a:rPr>
              <a:t>. руб.</a:t>
            </a:r>
          </a:p>
        </p:txBody>
      </p:sp>
      <p:sp>
        <p:nvSpPr>
          <p:cNvPr id="37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554038" y="787400"/>
            <a:ext cx="63341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B69B5209-8E80-47B4-8ED3-203EF4F4C24B}" type="slidenum">
              <a:rPr lang="ru-RU" altLang="ru-RU" sz="1200">
                <a:solidFill>
                  <a:schemeClr val="tx1"/>
                </a:solidFill>
                <a:latin typeface="Times New Roman" pitchFamily="18" charset="0"/>
              </a:rPr>
              <a:pPr defTabSz="912813"/>
              <a:t>10</a:t>
            </a:fld>
            <a:endParaRPr lang="ru-RU" altLang="ru-RU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20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2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1" dur="2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5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6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7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9" dur="2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8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3" dur="2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8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8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9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9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0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0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504" grpId="0" animBg="1"/>
      <p:bldP spid="20505" grpId="0" animBg="1"/>
      <p:bldP spid="20506" grpId="0" animBg="1"/>
      <p:bldP spid="20507" grpId="0" animBg="1"/>
      <p:bldP spid="20512" grpId="0" animBg="1"/>
      <p:bldP spid="20513" grpId="0" animBg="1"/>
      <p:bldP spid="20514" grpId="0" animBg="1"/>
      <p:bldP spid="20515" grpId="0" animBg="1"/>
      <p:bldP spid="20516" grpId="0" animBg="1"/>
      <p:bldP spid="20517" grpId="0" animBg="1"/>
      <p:bldP spid="30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5FEAE00E-C253-44C7-A087-72A6AB8CA8DA}" type="slidenum">
              <a:rPr lang="ru-RU" altLang="ru-RU" sz="1200">
                <a:solidFill>
                  <a:schemeClr val="tx1"/>
                </a:solidFill>
                <a:latin typeface="Times New Roman" pitchFamily="18" charset="0"/>
              </a:rPr>
              <a:pPr defTabSz="912813"/>
              <a:t>11</a:t>
            </a:fld>
            <a:endParaRPr lang="ru-RU" altLang="ru-RU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="" xmlns:a16="http://schemas.microsoft.com/office/drawing/2014/main" id="{B09E4532-05A5-4BE8-AA89-4CB53B2EF0D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03200"/>
            <a:ext cx="8915400" cy="46513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5">
                    <a:lumMod val="25000"/>
                  </a:schemeClr>
                </a:solidFill>
                <a:latin typeface="Bookman Old Style" pitchFamily="18" charset="0"/>
              </a:rPr>
              <a:t>Исполнение расходов </a:t>
            </a:r>
            <a:r>
              <a:rPr lang="ru-RU" sz="2200" b="1" dirty="0">
                <a:solidFill>
                  <a:schemeClr val="accent5">
                    <a:lumMod val="25000"/>
                  </a:schemeClr>
                </a:solidFill>
                <a:latin typeface="Bookman Old Style" pitchFamily="18" charset="0"/>
              </a:rPr>
              <a:t>бюджета Старооскольского городского </a:t>
            </a:r>
            <a:r>
              <a:rPr lang="ru-RU" sz="2200" b="1" dirty="0" smtClean="0">
                <a:solidFill>
                  <a:schemeClr val="accent5">
                    <a:lumMod val="25000"/>
                  </a:schemeClr>
                </a:solidFill>
                <a:latin typeface="Bookman Old Style" pitchFamily="18" charset="0"/>
              </a:rPr>
              <a:t>округа за 2019 год</a:t>
            </a:r>
            <a:endParaRPr lang="ru-RU" sz="2200" b="1" dirty="0">
              <a:solidFill>
                <a:schemeClr val="accent5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="" xmlns:a16="http://schemas.microsoft.com/office/drawing/2014/main" id="{35EFA930-8EB3-44EA-AC72-F4514145713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4000"/>
            <a:ext cx="8915400" cy="650875"/>
          </a:xfrm>
        </p:spPr>
        <p:txBody>
          <a:bodyPr rtlCol="0">
            <a:normAutofit/>
          </a:bodyPr>
          <a:lstStyle/>
          <a:p>
            <a:pPr marL="0" indent="176213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</a:rPr>
              <a:t>Расходы бюджета – денежные средства, направляемые на финансовое обеспечение задач и функций государства и местного самоуправления. </a:t>
            </a:r>
          </a:p>
        </p:txBody>
      </p:sp>
      <p:sp>
        <p:nvSpPr>
          <p:cNvPr id="50180" name="Line 4">
            <a:extLst>
              <a:ext uri="{FF2B5EF4-FFF2-40B4-BE49-F238E27FC236}">
                <a16:creationId xmlns="" xmlns:a16="http://schemas.microsoft.com/office/drawing/2014/main" id="{79509808-AF51-486F-9007-F0FDB98B9F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188" y="876300"/>
            <a:ext cx="9204325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0182" name="AutoShape 6">
            <a:extLst>
              <a:ext uri="{FF2B5EF4-FFF2-40B4-BE49-F238E27FC236}">
                <a16:creationId xmlns="" xmlns:a16="http://schemas.microsoft.com/office/drawing/2014/main" id="{08F02B79-002D-4556-96A9-4757EBBA7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363" y="2402212"/>
            <a:ext cx="2339975" cy="109696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9050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  <p:txBody>
          <a:bodyPr lIns="126000" rIns="126000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800" b="1" dirty="0"/>
              <a:t>Расходы</a:t>
            </a:r>
          </a:p>
        </p:txBody>
      </p:sp>
      <p:sp>
        <p:nvSpPr>
          <p:cNvPr id="50183" name="Rectangle 7">
            <a:extLst>
              <a:ext uri="{FF2B5EF4-FFF2-40B4-BE49-F238E27FC236}">
                <a16:creationId xmlns="" xmlns:a16="http://schemas.microsoft.com/office/drawing/2014/main" id="{80850039-653C-419B-907F-754E2C60E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4362775"/>
            <a:ext cx="2801938" cy="8905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600" b="1" dirty="0"/>
              <a:t>программные расходы –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600" b="1" dirty="0" smtClean="0"/>
              <a:t>2019 </a:t>
            </a:r>
            <a:r>
              <a:rPr lang="ru-RU" altLang="ru-RU" sz="1600" b="1" dirty="0"/>
              <a:t>год-</a:t>
            </a:r>
          </a:p>
          <a:p>
            <a:pPr lvl="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1600" b="1" dirty="0" smtClean="0"/>
              <a:t>9 377 154,0 тыс</a:t>
            </a:r>
            <a:r>
              <a:rPr lang="ru-RU" altLang="ru-RU" sz="1600" b="1" dirty="0"/>
              <a:t>. </a:t>
            </a:r>
            <a:r>
              <a:rPr lang="ru-RU" altLang="ru-RU" sz="1600" b="1" dirty="0" smtClean="0"/>
              <a:t>руб.</a:t>
            </a:r>
            <a:endParaRPr lang="ru-RU" altLang="ru-RU" sz="1600" dirty="0"/>
          </a:p>
        </p:txBody>
      </p:sp>
      <p:sp>
        <p:nvSpPr>
          <p:cNvPr id="50184" name="Rectangle 8">
            <a:extLst>
              <a:ext uri="{FF2B5EF4-FFF2-40B4-BE49-F238E27FC236}">
                <a16:creationId xmlns="" xmlns:a16="http://schemas.microsoft.com/office/drawing/2014/main" id="{648AE4CD-EFC6-4230-A5B5-0CFDBC6AD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4364362"/>
            <a:ext cx="2801938" cy="8905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1600" b="1" dirty="0"/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600" b="1" dirty="0"/>
              <a:t>непрограммные расходы –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600" b="1" dirty="0" smtClean="0"/>
              <a:t>2019 год - </a:t>
            </a:r>
            <a:endParaRPr lang="ru-RU" altLang="ru-RU" sz="1600" b="1" dirty="0"/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1600" b="1" dirty="0" smtClean="0"/>
              <a:t>303 648,0 тыс</a:t>
            </a:r>
            <a:r>
              <a:rPr lang="ru-RU" altLang="ru-RU" sz="1600" b="1" dirty="0"/>
              <a:t>. руб.</a:t>
            </a:r>
            <a:endParaRPr lang="ru-RU" altLang="ru-RU" sz="1600" dirty="0"/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600" b="1" dirty="0"/>
              <a:t> </a:t>
            </a:r>
            <a:endParaRPr lang="ru-RU" altLang="ru-RU" sz="1600" dirty="0"/>
          </a:p>
        </p:txBody>
      </p:sp>
      <p:sp>
        <p:nvSpPr>
          <p:cNvPr id="50185" name="Rectangle 9">
            <a:extLst>
              <a:ext uri="{FF2B5EF4-FFF2-40B4-BE49-F238E27FC236}">
                <a16:creationId xmlns="" xmlns:a16="http://schemas.microsoft.com/office/drawing/2014/main" id="{A0878FC2-3569-417A-95A1-1676342B3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9738" y="4364362"/>
            <a:ext cx="2828925" cy="90963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1600" b="1" dirty="0"/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1600" b="1" dirty="0"/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600" b="1" dirty="0"/>
              <a:t>всего расходы –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600" b="1" dirty="0" smtClean="0"/>
              <a:t>2019 </a:t>
            </a:r>
            <a:r>
              <a:rPr lang="ru-RU" altLang="ru-RU" sz="1600" b="1" dirty="0"/>
              <a:t>год -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dirty="0" smtClean="0"/>
              <a:t>9 680 802,4 </a:t>
            </a:r>
            <a:r>
              <a:rPr lang="ru-RU" altLang="ru-RU" sz="1600" b="1" dirty="0" smtClean="0"/>
              <a:t>тыс</a:t>
            </a:r>
            <a:r>
              <a:rPr lang="ru-RU" altLang="ru-RU" sz="1600" b="1" dirty="0"/>
              <a:t>. руб.</a:t>
            </a:r>
            <a:endParaRPr lang="ru-RU" altLang="ru-RU" sz="1600" dirty="0"/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600" b="1" dirty="0"/>
              <a:t>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1600" dirty="0"/>
          </a:p>
        </p:txBody>
      </p:sp>
      <p:sp>
        <p:nvSpPr>
          <p:cNvPr id="50186" name="AutoShape 10">
            <a:extLst>
              <a:ext uri="{FF2B5EF4-FFF2-40B4-BE49-F238E27FC236}">
                <a16:creationId xmlns="" xmlns:a16="http://schemas.microsoft.com/office/drawing/2014/main" id="{D8FCDB21-A8A6-4EA2-90A3-29D126F79011}"/>
              </a:ext>
            </a:extLst>
          </p:cNvPr>
          <p:cNvSpPr>
            <a:spLocks noChangeArrowheads="1"/>
          </p:cNvSpPr>
          <p:nvPr/>
        </p:nvSpPr>
        <p:spPr bwMode="auto">
          <a:xfrm rot="7897213">
            <a:off x="1439069" y="3050706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1800"/>
          </a:p>
        </p:txBody>
      </p:sp>
      <p:sp>
        <p:nvSpPr>
          <p:cNvPr id="50187" name="AutoShape 11">
            <a:extLst>
              <a:ext uri="{FF2B5EF4-FFF2-40B4-BE49-F238E27FC236}">
                <a16:creationId xmlns="" xmlns:a16="http://schemas.microsoft.com/office/drawing/2014/main" id="{387A2822-736A-47EC-8B69-38D9FF56F40D}"/>
              </a:ext>
            </a:extLst>
          </p:cNvPr>
          <p:cNvSpPr>
            <a:spLocks noChangeArrowheads="1"/>
          </p:cNvSpPr>
          <p:nvPr/>
        </p:nvSpPr>
        <p:spPr bwMode="auto">
          <a:xfrm rot="2313247">
            <a:off x="6794500" y="3230887"/>
            <a:ext cx="1701800" cy="6096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1800"/>
          </a:p>
        </p:txBody>
      </p:sp>
      <p:sp>
        <p:nvSpPr>
          <p:cNvPr id="50188" name="AutoShape 12">
            <a:extLst>
              <a:ext uri="{FF2B5EF4-FFF2-40B4-BE49-F238E27FC236}">
                <a16:creationId xmlns="" xmlns:a16="http://schemas.microsoft.com/office/drawing/2014/main" id="{493B7CF6-5462-43F6-828C-33DA0C50C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537" y="3559825"/>
            <a:ext cx="766762" cy="722313"/>
          </a:xfrm>
          <a:prstGeom prst="downArrow">
            <a:avLst>
              <a:gd name="adj1" fmla="val 50000"/>
              <a:gd name="adj2" fmla="val 25000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58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  <p:bldP spid="501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>
            <a:extLst>
              <a:ext uri="{FF2B5EF4-FFF2-40B4-BE49-F238E27FC236}">
                <a16:creationId xmlns="" xmlns:a16="http://schemas.microsoft.com/office/drawing/2014/main" id="{08B36726-1F34-4840-A9DB-EF3A6F9FA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15888"/>
            <a:ext cx="88566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Программно-целевое планирование бюджета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Старооскольского городского округа</a:t>
            </a:r>
          </a:p>
        </p:txBody>
      </p:sp>
      <p:sp>
        <p:nvSpPr>
          <p:cNvPr id="49155" name="TextBox 3">
            <a:extLst>
              <a:ext uri="{FF2B5EF4-FFF2-40B4-BE49-F238E27FC236}">
                <a16:creationId xmlns="" xmlns:a16="http://schemas.microsoft.com/office/drawing/2014/main" id="{E90F9EBD-9FBC-4A86-8826-2BAA2C6C8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75" y="788988"/>
            <a:ext cx="751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Перечень муниципальных программ Старооскольского городского округа:</a:t>
            </a:r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539750" y="1277938"/>
            <a:ext cx="885825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Times New Roman" pitchFamily="18" charset="0"/>
              <a:buAutoNum type="arabicPeriod"/>
            </a:pPr>
            <a:r>
              <a:rPr lang="ru-RU" altLang="ru-RU" sz="1400" dirty="0">
                <a:latin typeface="Times New Roman" pitchFamily="18" charset="0"/>
              </a:rPr>
              <a:t>Обеспечение безопасности жизнедеятельности населения Старооскольского городского округа </a:t>
            </a: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r>
              <a:rPr lang="ru-RU" altLang="ru-RU" sz="1400" dirty="0">
                <a:latin typeface="Times New Roman" pitchFamily="18" charset="0"/>
              </a:rPr>
              <a:t>Развитие образования Старооскольского городского </a:t>
            </a:r>
            <a:r>
              <a:rPr lang="ru-RU" altLang="ru-RU" sz="1400" dirty="0" smtClean="0">
                <a:latin typeface="Times New Roman" pitchFamily="18" charset="0"/>
              </a:rPr>
              <a:t>округа</a:t>
            </a:r>
            <a:endParaRPr lang="ru-RU" altLang="ru-RU" sz="1400" dirty="0">
              <a:latin typeface="Times New Roman" pitchFamily="18" charset="0"/>
            </a:endParaRP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r>
              <a:rPr lang="ru-RU" altLang="ru-RU" sz="1400" dirty="0">
                <a:latin typeface="Times New Roman" pitchFamily="18" charset="0"/>
              </a:rPr>
              <a:t>Молодость Белгородчины на территории Старооскольского городского округа </a:t>
            </a: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r>
              <a:rPr lang="ru-RU" altLang="ru-RU" sz="1400" dirty="0">
                <a:latin typeface="Times New Roman" pitchFamily="18" charset="0"/>
              </a:rPr>
              <a:t>Развитие культуры и искусства Старооскольского городского округа </a:t>
            </a: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r>
              <a:rPr lang="ru-RU" altLang="ru-RU" sz="1400" dirty="0">
                <a:latin typeface="Times New Roman" pitchFamily="18" charset="0"/>
              </a:rPr>
              <a:t>Обеспечение населения Старооскольского городского округа жильем </a:t>
            </a: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r>
              <a:rPr lang="ru-RU" altLang="ru-RU" sz="1400" dirty="0">
                <a:latin typeface="Times New Roman" pitchFamily="18" charset="0"/>
              </a:rPr>
              <a:t>Социальная поддержка граждан в Старооскольском городском округе </a:t>
            </a: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r>
              <a:rPr lang="ru-RU" altLang="ru-RU" sz="1400" dirty="0">
                <a:latin typeface="Times New Roman" pitchFamily="18" charset="0"/>
              </a:rPr>
              <a:t>Развитие физической культуры и спорта в Старооскольском городском округе </a:t>
            </a: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r>
              <a:rPr lang="ru-RU" altLang="ru-RU" sz="1400" dirty="0">
                <a:latin typeface="Times New Roman" pitchFamily="18" charset="0"/>
              </a:rPr>
              <a:t>Развитие системы обеспечения жителей Старооскольского городского округа информацией по вопросам осуществления местного </a:t>
            </a:r>
            <a:r>
              <a:rPr lang="ru-RU" altLang="ru-RU" sz="1400" dirty="0" smtClean="0">
                <a:latin typeface="Times New Roman" pitchFamily="18" charset="0"/>
              </a:rPr>
              <a:t>самоуправления</a:t>
            </a:r>
            <a:endParaRPr lang="ru-RU" altLang="ru-RU" sz="1400" dirty="0">
              <a:latin typeface="Times New Roman" pitchFamily="18" charset="0"/>
            </a:endParaRP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r>
              <a:rPr lang="ru-RU" altLang="ru-RU" sz="1400" dirty="0">
                <a:latin typeface="Times New Roman" pitchFamily="18" charset="0"/>
              </a:rPr>
              <a:t>Развитие экономического потенциала, формирование благоприятного предпринимательского климата и содействие занятости населения в Старооскольском городском </a:t>
            </a:r>
            <a:r>
              <a:rPr lang="ru-RU" altLang="ru-RU" sz="1400" dirty="0" smtClean="0">
                <a:latin typeface="Times New Roman" pitchFamily="18" charset="0"/>
              </a:rPr>
              <a:t>округе</a:t>
            </a:r>
            <a:endParaRPr lang="ru-RU" altLang="ru-RU" sz="1400" dirty="0">
              <a:latin typeface="Times New Roman" pitchFamily="18" charset="0"/>
            </a:endParaRP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r>
              <a:rPr lang="ru-RU" altLang="ru-RU" sz="1400" dirty="0">
                <a:latin typeface="Times New Roman" pitchFamily="18" charset="0"/>
              </a:rPr>
              <a:t>Развитие сельского хозяйства и рыбоводства в Старооскольском городском </a:t>
            </a:r>
            <a:r>
              <a:rPr lang="ru-RU" altLang="ru-RU" sz="1400" dirty="0" smtClean="0">
                <a:latin typeface="Times New Roman" pitchFamily="18" charset="0"/>
              </a:rPr>
              <a:t>округе</a:t>
            </a:r>
            <a:endParaRPr lang="ru-RU" altLang="ru-RU" sz="1400" dirty="0">
              <a:latin typeface="Times New Roman" pitchFamily="18" charset="0"/>
            </a:endParaRP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r>
              <a:rPr lang="ru-RU" altLang="ru-RU" sz="1400" dirty="0" smtClean="0">
                <a:latin typeface="Times New Roman" pitchFamily="18" charset="0"/>
              </a:rPr>
              <a:t>Развитие общественного самоуправления на территории Старооскольского городского округа</a:t>
            </a:r>
            <a:endParaRPr lang="ru-RU" altLang="ru-RU" sz="1400" dirty="0">
              <a:latin typeface="Times New Roman" pitchFamily="18" charset="0"/>
            </a:endParaRP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r>
              <a:rPr lang="ru-RU" altLang="ru-RU" sz="1400" dirty="0">
                <a:latin typeface="Times New Roman" pitchFamily="18" charset="0"/>
              </a:rPr>
              <a:t>Развитие системы жизнеобеспечения Старооскольского городского </a:t>
            </a:r>
            <a:r>
              <a:rPr lang="ru-RU" altLang="ru-RU" sz="1400" dirty="0" smtClean="0">
                <a:latin typeface="Times New Roman" pitchFamily="18" charset="0"/>
              </a:rPr>
              <a:t>округа</a:t>
            </a:r>
            <a:endParaRPr lang="ru-RU" altLang="ru-RU" sz="1400" dirty="0">
              <a:latin typeface="Times New Roman" pitchFamily="18" charset="0"/>
            </a:endParaRP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r>
              <a:rPr lang="ru-RU" altLang="ru-RU" sz="1400" dirty="0">
                <a:latin typeface="Times New Roman" pitchFamily="18" charset="0"/>
              </a:rPr>
              <a:t>Содержание дорожного хозяйства, организация транспортного обслуживания </a:t>
            </a:r>
            <a:r>
              <a:rPr lang="ru-RU" altLang="ru-RU" sz="1400" dirty="0" smtClean="0">
                <a:latin typeface="Times New Roman" pitchFamily="18" charset="0"/>
              </a:rPr>
              <a:t>населения</a:t>
            </a:r>
            <a:endParaRPr lang="ru-RU" altLang="ru-RU" sz="1400" dirty="0">
              <a:latin typeface="Times New Roman" pitchFamily="18" charset="0"/>
            </a:endParaRP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r>
              <a:rPr lang="ru-RU" altLang="ru-RU" sz="1400" dirty="0">
                <a:latin typeface="Times New Roman" pitchFamily="18" charset="0"/>
              </a:rPr>
              <a:t>Совершенствование </a:t>
            </a:r>
            <a:r>
              <a:rPr lang="ru-RU" altLang="ru-RU" sz="1400" dirty="0" smtClean="0">
                <a:latin typeface="Times New Roman" pitchFamily="18" charset="0"/>
              </a:rPr>
              <a:t>имущественно - земельных </a:t>
            </a:r>
            <a:r>
              <a:rPr lang="ru-RU" altLang="ru-RU" sz="1400" dirty="0">
                <a:latin typeface="Times New Roman" pitchFamily="18" charset="0"/>
              </a:rPr>
              <a:t>отношений и лесного хозяйства в Старооскольском городской </a:t>
            </a:r>
            <a:r>
              <a:rPr lang="ru-RU" altLang="ru-RU" sz="1400" dirty="0" smtClean="0">
                <a:latin typeface="Times New Roman" pitchFamily="18" charset="0"/>
              </a:rPr>
              <a:t>округе</a:t>
            </a:r>
            <a:endParaRPr lang="ru-RU" altLang="ru-RU" sz="1400" dirty="0">
              <a:latin typeface="Times New Roman" pitchFamily="18" charset="0"/>
            </a:endParaRP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r>
              <a:rPr lang="ru-RU" altLang="ru-RU" sz="1400" dirty="0">
                <a:latin typeface="Times New Roman" pitchFamily="18" charset="0"/>
              </a:rPr>
              <a:t>Формирование и развитие системы муниципальной кадровой политики в Старооскольском городском </a:t>
            </a:r>
            <a:r>
              <a:rPr lang="ru-RU" altLang="ru-RU" sz="1400" dirty="0" smtClean="0">
                <a:latin typeface="Times New Roman" pitchFamily="18" charset="0"/>
              </a:rPr>
              <a:t>округе</a:t>
            </a:r>
            <a:endParaRPr lang="ru-RU" altLang="ru-RU" sz="1400" dirty="0">
              <a:latin typeface="Times New Roman" pitchFamily="18" charset="0"/>
            </a:endParaRP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r>
              <a:rPr lang="ru-RU" altLang="ru-RU" sz="1400" dirty="0">
                <a:latin typeface="Times New Roman" pitchFamily="18" charset="0"/>
              </a:rPr>
              <a:t>Развитие деятельности по государственной регистрации актов гражданского состояния в Старооскольском городском </a:t>
            </a:r>
            <a:r>
              <a:rPr lang="ru-RU" altLang="ru-RU" sz="1400" dirty="0" smtClean="0">
                <a:latin typeface="Times New Roman" pitchFamily="18" charset="0"/>
              </a:rPr>
              <a:t>округе</a:t>
            </a: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r>
              <a:rPr lang="ru-RU" altLang="ru-RU" sz="1400" dirty="0" smtClean="0">
                <a:latin typeface="Times New Roman" pitchFamily="18" charset="0"/>
              </a:rPr>
              <a:t>Формирование современной городской среды на территории Старооскольского городского округа</a:t>
            </a:r>
            <a:endParaRPr lang="ru-RU" altLang="ru-RU" sz="1400" dirty="0">
              <a:latin typeface="Times New Roman" pitchFamily="18" charset="0"/>
            </a:endParaRPr>
          </a:p>
          <a:p>
            <a:pPr marL="342900" indent="-342900" eaLnBrk="1" hangingPunct="1">
              <a:buFont typeface="Times New Roman" pitchFamily="18" charset="0"/>
              <a:buAutoNum type="arabicPeriod"/>
            </a:pP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554038" y="787400"/>
            <a:ext cx="63341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B69B5209-8E80-47B4-8ED3-203EF4F4C24B}" type="slidenum">
              <a:rPr lang="ru-RU" altLang="ru-RU" sz="1200">
                <a:solidFill>
                  <a:schemeClr val="tx1"/>
                </a:solidFill>
                <a:latin typeface="Times New Roman" pitchFamily="18" charset="0"/>
              </a:rPr>
              <a:pPr defTabSz="912813"/>
              <a:t>12</a:t>
            </a:fld>
            <a:endParaRPr lang="ru-RU" altLang="ru-RU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554038" y="787400"/>
            <a:ext cx="63341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B69B5209-8E80-47B4-8ED3-203EF4F4C24B}" type="slidenum">
              <a:rPr lang="ru-RU" altLang="ru-RU" sz="1200">
                <a:solidFill>
                  <a:schemeClr val="tx1"/>
                </a:solidFill>
                <a:latin typeface="Times New Roman" pitchFamily="18" charset="0"/>
              </a:rPr>
              <a:pPr defTabSz="912813"/>
              <a:t>13</a:t>
            </a:fld>
            <a:endParaRPr lang="ru-RU" altLang="ru-RU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275" name="TextBox 2">
            <a:extLst>
              <a:ext uri="{FF2B5EF4-FFF2-40B4-BE49-F238E27FC236}">
                <a16:creationId xmlns="" xmlns:a16="http://schemas.microsoft.com/office/drawing/2014/main" id="{22B142F5-5539-4A05-B18F-6B99C1C73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144463"/>
            <a:ext cx="88566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Исполнение расходов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 муниципальным программам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Старооскольского городского округа в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2019 году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5697F270-0D4D-4E3E-8E3F-C7C3868DDC9F}"/>
              </a:ext>
            </a:extLst>
          </p:cNvPr>
          <p:cNvGraphicFramePr>
            <a:graphicFrameLocks noGrp="1"/>
          </p:cNvGraphicFramePr>
          <p:nvPr/>
        </p:nvGraphicFramePr>
        <p:xfrm>
          <a:off x="408000" y="774000"/>
          <a:ext cx="9314999" cy="5771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71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78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13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17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2619"/>
              </a:tblGrid>
              <a:tr h="355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Утверждено на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 с учетом внесенных изменений, тыс. руб.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Исполнено за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год, тыс. руб.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Отклоне-ния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испол-нения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3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безопасности жизнедеятельности населения Старооскольского городского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округа»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368,0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592,4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775,6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94,2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Старооскольского городского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округа»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4 243 923,5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076 401,2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-167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522,3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96,1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«Молодость Белгородчины на территории Старооскольского городского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округа»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660,5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206.7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-1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453,8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91,3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7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искусства Старооскольского городского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округа»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529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363,6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510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027,8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-19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335,8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96,3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2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населения Старооскольского городского округа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жильем»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109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860,8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109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546,1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-314,7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99,7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75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«Социальная поддержка граждан в Старооскольском городском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округе»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080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255,7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039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369,3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-40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886,4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96,2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75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Старооскольском городском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округе»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315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570,5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310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438,0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132,5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98,4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0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системы обеспечения жителей Старооскольского городского округа информацией по вопросам осуществления местного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самоуправления»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233,0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469,5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-763,5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94,6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0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экономического потенциала, формирование благоприятного предпринимательского климата и содействие занятости населения в Старооскольском городском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округе»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247,0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062,2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184,8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91,8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33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сельского хозяйства и рыбоводства в Старооскольском городском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округе»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609,6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486,3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-123,3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79,8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0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«Развитие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общественного самоуправления на территории Старооскольского городского округа»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727,5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700,5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-27,0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98,4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39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Муниципальная программа «Развитие системы жизнеобеспечения Старооскольского городского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округа»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923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401,7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884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570,3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-38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831,4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95,8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39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«Содержание дорожного хозяйства, организация транспортного обслуживания населения Старооскольского городского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округа»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135 025,6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997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869,2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-137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156,4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93,6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39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«Совершенствование имущественно-земельных отношений и лесного хозяйства в Старооскольском городском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округе»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198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743,9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188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210,3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-10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533,6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94,7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39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«Формирование и развитие системы муниципальной кадровой политики в Старооскольском городском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округе»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315,0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223,3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-91,7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70,9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757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деятельности по государственной регистрации актов гражданского состояния в Старооскольском городском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округе»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216,0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211,5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-4,5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139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«Формирование современной городской среды на территории Старооскольского городского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округа»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154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769,8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154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769,8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5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9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803 291,7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9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377 154,4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-426</a:t>
                      </a:r>
                      <a:r>
                        <a:rPr lang="ru-RU" sz="9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137,3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95,7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>
            <a:extLst>
              <a:ext uri="{FF2B5EF4-FFF2-40B4-BE49-F238E27FC236}">
                <a16:creationId xmlns="" xmlns:a16="http://schemas.microsoft.com/office/drawing/2014/main" id="{775CA75C-CB28-4A1F-BEDF-F6AD58ECD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15888"/>
            <a:ext cx="8785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Муниципальная программа «Обеспечение безопасности жизнедеятельности населения Старооскольского городского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округа» 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0E4401B8-AAB0-4305-B8A5-AEE0B1508556}"/>
              </a:ext>
            </a:extLst>
          </p:cNvPr>
          <p:cNvSpPr/>
          <p:nvPr/>
        </p:nvSpPr>
        <p:spPr>
          <a:xfrm>
            <a:off x="523875" y="836613"/>
            <a:ext cx="8821738" cy="8477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1712913" y="868363"/>
            <a:ext cx="669607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dirty="0"/>
              <a:t>Ответственный исполнитель муниципальной программы: </a:t>
            </a:r>
          </a:p>
          <a:p>
            <a:pPr algn="ctr" eaLnBrk="1" hangingPunct="1"/>
            <a:r>
              <a:rPr lang="ru-RU" altLang="ru-RU" sz="1400" dirty="0"/>
              <a:t>Администрация Старооскольского городского округа в лице </a:t>
            </a:r>
            <a:r>
              <a:rPr lang="ru-RU" altLang="ru-RU" sz="1400" dirty="0" smtClean="0"/>
              <a:t>управления безопасности администрации Старооскольского городского округа</a:t>
            </a:r>
            <a:endParaRPr lang="ru-RU" altLang="ru-RU" sz="1400" dirty="0"/>
          </a:p>
          <a:p>
            <a:pPr algn="ctr" eaLnBrk="1" hangingPunct="1"/>
            <a:endParaRPr lang="ru-RU" altLang="ru-RU" sz="1600" dirty="0">
              <a:cs typeface="Times New Roman" pitchFamily="18" charset="0"/>
            </a:endParaRPr>
          </a:p>
          <a:p>
            <a:pPr algn="ctr" eaLnBrk="1" hangingPunct="1"/>
            <a:endParaRPr lang="ru-RU" altLang="ru-RU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4BE48979-2610-49A9-8C9D-D6D65C3B174E}"/>
              </a:ext>
            </a:extLst>
          </p:cNvPr>
          <p:cNvSpPr/>
          <p:nvPr/>
        </p:nvSpPr>
        <p:spPr>
          <a:xfrm>
            <a:off x="549275" y="2492375"/>
            <a:ext cx="4116388" cy="4176713"/>
          </a:xfrm>
          <a:prstGeom prst="roundRect">
            <a:avLst>
              <a:gd name="adj" fmla="val 11234"/>
            </a:avLst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3BE0D1B-AE4E-4119-A028-99A7CC608875}"/>
              </a:ext>
            </a:extLst>
          </p:cNvPr>
          <p:cNvSpPr txBox="1"/>
          <p:nvPr/>
        </p:nvSpPr>
        <p:spPr>
          <a:xfrm>
            <a:off x="476250" y="2516188"/>
            <a:ext cx="4176713" cy="33393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</a:rPr>
              <a:t>Подпрограммы: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100" dirty="0">
                <a:latin typeface="+mn-lt"/>
              </a:rPr>
              <a:t>Профилактика немедицинского потребления наркотических средств и психотропных веществ на территории Старооскольского городского </a:t>
            </a:r>
            <a:r>
              <a:rPr lang="ru-RU" sz="1100" dirty="0" smtClean="0">
                <a:latin typeface="+mn-lt"/>
              </a:rPr>
              <a:t>округа</a:t>
            </a:r>
            <a:endParaRPr lang="ru-RU" sz="11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100" dirty="0">
                <a:latin typeface="+mn-lt"/>
              </a:rPr>
              <a:t>Профилактика правонарушений и обеспечение безопасности дорожного движения на территории Старооскольского городского </a:t>
            </a:r>
            <a:r>
              <a:rPr lang="ru-RU" sz="1100" dirty="0" smtClean="0">
                <a:latin typeface="+mn-lt"/>
              </a:rPr>
              <a:t>округа</a:t>
            </a:r>
            <a:endParaRPr lang="ru-RU" sz="11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100" dirty="0">
                <a:latin typeface="+mn-lt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 на территории Старооскольского городского </a:t>
            </a:r>
            <a:r>
              <a:rPr lang="ru-RU" sz="1100" dirty="0" smtClean="0">
                <a:latin typeface="+mn-lt"/>
              </a:rPr>
              <a:t>округа</a:t>
            </a:r>
            <a:endParaRPr lang="ru-RU" sz="11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100" dirty="0">
                <a:latin typeface="+mn-lt"/>
              </a:rPr>
              <a:t>Профилактика безнадзорности и правонарушений несовершеннолетних и защита их прав на территории Старооскольского городского </a:t>
            </a:r>
            <a:r>
              <a:rPr lang="ru-RU" sz="1100" dirty="0" smtClean="0">
                <a:latin typeface="+mn-lt"/>
              </a:rPr>
              <a:t>округа.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100" dirty="0" smtClean="0">
                <a:latin typeface="+mn-lt"/>
              </a:rPr>
              <a:t>Профилактика терроризма и экстремизма, минимализация и (или) ликвидация последствий их проявлений на территории Старооскольского городского округа</a:t>
            </a:r>
            <a:endParaRPr lang="ru-RU" sz="1100" dirty="0">
              <a:latin typeface="+mn-lt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251F4430-F9B4-46CB-A055-0A9D1BDA5BE1}"/>
              </a:ext>
            </a:extLst>
          </p:cNvPr>
          <p:cNvSpPr/>
          <p:nvPr/>
        </p:nvSpPr>
        <p:spPr>
          <a:xfrm>
            <a:off x="4953000" y="2474913"/>
            <a:ext cx="4392613" cy="4194175"/>
          </a:xfrm>
          <a:prstGeom prst="roundRect">
            <a:avLst>
              <a:gd name="adj" fmla="val 9345"/>
            </a:avLst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42A08E1-3E08-4872-AF11-058339AB6866}"/>
              </a:ext>
            </a:extLst>
          </p:cNvPr>
          <p:cNvSpPr txBox="1"/>
          <p:nvPr/>
        </p:nvSpPr>
        <p:spPr>
          <a:xfrm>
            <a:off x="4935538" y="2466975"/>
            <a:ext cx="4464050" cy="40241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</a:rPr>
              <a:t>Задачи: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050" dirty="0">
                <a:latin typeface="+mn-lt"/>
              </a:rPr>
              <a:t>Сокращение масштабов незаконного распространения и немедицинского потребления наркотических средств и психотропных веществ и их последствий для здоровья личности и общества в целом.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050" dirty="0">
                <a:latin typeface="+mn-lt"/>
              </a:rPr>
              <a:t>Обеспечение общественного порядка и безопасности дорожного движения на территории Старооскольского городского округа.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050" dirty="0">
                <a:latin typeface="+mn-lt"/>
              </a:rPr>
              <a:t>Создание условий и реализация полномочий органов местного самоуправления Старооскольского городского округа в области гражданской обороны, предупреждения и ликвидации чрезвычайных ситуаций, обеспечения пожарной безопасности и безопасности людей на водных объектах.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050" dirty="0">
                <a:latin typeface="+mn-lt"/>
              </a:rPr>
              <a:t>Комплексное решение проблем профилактики безнадзорности и правонарушений несовершеннолетних, их социальная адаптация, повышение уровня защиты прав и законных интересов несовершеннолетних</a:t>
            </a:r>
            <a:r>
              <a:rPr lang="ru-RU" sz="1050" dirty="0" smtClean="0">
                <a:latin typeface="+mn-lt"/>
              </a:rPr>
              <a:t>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050" dirty="0" smtClean="0">
                <a:latin typeface="+mn-lt"/>
              </a:rPr>
              <a:t>Обеспечение антитеррористической устойчивости и безопасности функционирования объектов на территории Старооскольского городского округа, а также предупреждение и пресечение распространения террористической и экстремистской идеологии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latin typeface="+mn-lt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6F4D25AE-00E0-400E-9813-572A3F8F3380}"/>
              </a:ext>
            </a:extLst>
          </p:cNvPr>
          <p:cNvSpPr/>
          <p:nvPr/>
        </p:nvSpPr>
        <p:spPr>
          <a:xfrm>
            <a:off x="560388" y="1782763"/>
            <a:ext cx="8821737" cy="5238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95BED71-A6BA-4E59-BC89-AA755F754A6F}"/>
              </a:ext>
            </a:extLst>
          </p:cNvPr>
          <p:cNvSpPr txBox="1"/>
          <p:nvPr/>
        </p:nvSpPr>
        <p:spPr>
          <a:xfrm>
            <a:off x="476250" y="17748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400" dirty="0"/>
              <a:t>Цель: повышение уровня безопасности жизнедеятельности населения и территории </a:t>
            </a:r>
          </a:p>
          <a:p>
            <a:pPr algn="ctr" eaLnBrk="1" hangingPunct="1">
              <a:defRPr/>
            </a:pPr>
            <a:r>
              <a:rPr lang="ru-RU" altLang="ru-RU" sz="1400" dirty="0"/>
              <a:t>Старооскольского городского округа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560388" y="115888"/>
            <a:ext cx="8785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Муниципальная программа «Развитие образования </a:t>
            </a:r>
          </a:p>
          <a:p>
            <a:pPr algn="ctr" eaLnBrk="1" hangingPunct="1"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Старооскольского городского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округа» 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8A65685C-DDA8-4BB8-A2C4-3FF6E7736000}"/>
              </a:ext>
            </a:extLst>
          </p:cNvPr>
          <p:cNvSpPr/>
          <p:nvPr/>
        </p:nvSpPr>
        <p:spPr>
          <a:xfrm>
            <a:off x="523875" y="836613"/>
            <a:ext cx="8821738" cy="7207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1173163" y="933450"/>
            <a:ext cx="76676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dirty="0"/>
              <a:t>Ответственный исполнитель муниципальной программы: </a:t>
            </a:r>
          </a:p>
          <a:p>
            <a:pPr algn="ctr" eaLnBrk="1" hangingPunct="1"/>
            <a:r>
              <a:rPr lang="ru-RU" altLang="ru-RU" sz="1400" dirty="0"/>
              <a:t>Управление образования администрации Старооскольского городского округа</a:t>
            </a:r>
            <a:endParaRPr lang="ru-RU" altLang="ru-RU" sz="1400" dirty="0">
              <a:cs typeface="Times New Roman" pitchFamily="18" charset="0"/>
            </a:endParaRPr>
          </a:p>
          <a:p>
            <a:pPr algn="ctr" eaLnBrk="1" hangingPunct="1"/>
            <a:endParaRPr lang="ru-RU" altLang="ru-RU" sz="1400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D6A42EED-5903-4217-BCF6-15C21EB2E4CB}"/>
              </a:ext>
            </a:extLst>
          </p:cNvPr>
          <p:cNvSpPr/>
          <p:nvPr/>
        </p:nvSpPr>
        <p:spPr>
          <a:xfrm>
            <a:off x="549275" y="2636838"/>
            <a:ext cx="2819400" cy="4032250"/>
          </a:xfrm>
          <a:prstGeom prst="roundRect">
            <a:avLst>
              <a:gd name="adj" fmla="val 11234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D9F062D-916B-4003-A078-46200C072660}"/>
              </a:ext>
            </a:extLst>
          </p:cNvPr>
          <p:cNvSpPr txBox="1"/>
          <p:nvPr/>
        </p:nvSpPr>
        <p:spPr>
          <a:xfrm>
            <a:off x="560388" y="2636838"/>
            <a:ext cx="2663825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</a:rPr>
              <a:t>Подпрограммы: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Развитие дошкольного образования.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Развитие общего образования.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Развитие дополнительного образования.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Развитие системы оценки качества образования.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Организация отдыха и оздоровления детей и подростков.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Развитие дополнительного профессионального образования.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Обеспечение реализации муниципальной программы.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93E55588-2535-437D-9116-F75D6919695B}"/>
              </a:ext>
            </a:extLst>
          </p:cNvPr>
          <p:cNvSpPr/>
          <p:nvPr/>
        </p:nvSpPr>
        <p:spPr>
          <a:xfrm>
            <a:off x="3556000" y="2605088"/>
            <a:ext cx="5834063" cy="4033837"/>
          </a:xfrm>
          <a:prstGeom prst="roundRect">
            <a:avLst>
              <a:gd name="adj" fmla="val 9345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6CC4A07-5829-44EE-9362-49E0BA640B84}"/>
              </a:ext>
            </a:extLst>
          </p:cNvPr>
          <p:cNvSpPr txBox="1"/>
          <p:nvPr/>
        </p:nvSpPr>
        <p:spPr>
          <a:xfrm>
            <a:off x="3556000" y="2668588"/>
            <a:ext cx="5789613" cy="37164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</a:rPr>
              <a:t>Задачи: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050" dirty="0">
                <a:latin typeface="+mn-lt"/>
              </a:rPr>
              <a:t>Обеспечение государственных гарантий доступности качественного дошкольного образования в городском округе.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050" dirty="0">
                <a:latin typeface="+mn-lt"/>
              </a:rPr>
              <a:t>Повышение доступности качественного начального общего, основного общего, среднего общего образования, соответствующего современным требованиям.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050" dirty="0">
                <a:latin typeface="+mn-lt"/>
              </a:rPr>
              <a:t>Создание условий и механизмов устойчивого развития дополнительного образования.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050" dirty="0">
                <a:latin typeface="+mn-lt"/>
              </a:rPr>
              <a:t>Создание целостной и сбалансированной системы оценки качества образования Старооскольского городского округа на основе принципов открытости, объективности, прозрачности, общественно-профессионального участия.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050" dirty="0">
                <a:latin typeface="+mn-lt"/>
              </a:rPr>
              <a:t>Создание условий для полноценного и безопасного отдыха и оздоровления учащихся общеобразовательных учреждений в возрасте до 18 лет.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050" dirty="0">
                <a:latin typeface="+mn-lt"/>
              </a:rPr>
              <a:t>Обеспечение соответствия квалификации педагогических и руководящих работников образовательных учреждений меняющимся условиям профессиональной деятельности и социальной среды.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050" dirty="0">
                <a:latin typeface="+mn-lt"/>
              </a:rPr>
              <a:t>Создание условий для совершенствования управленческих, финансово-экономических механизмов в сфере образования</a:t>
            </a:r>
            <a:r>
              <a:rPr lang="ru-RU" sz="1050" dirty="0" smtClean="0">
                <a:latin typeface="+mn-lt"/>
              </a:rPr>
              <a:t>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050" dirty="0" smtClean="0">
                <a:latin typeface="+mn-lt"/>
              </a:rPr>
              <a:t>Оказание мер социальной поддержки гражданам, заключившим договор о целевом обучении с администрацией Старооскольского городского округа.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200" dirty="0">
              <a:latin typeface="+mn-lt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491A9FF3-22B7-4570-863B-B3C2E32AA396}"/>
              </a:ext>
            </a:extLst>
          </p:cNvPr>
          <p:cNvSpPr/>
          <p:nvPr/>
        </p:nvSpPr>
        <p:spPr>
          <a:xfrm>
            <a:off x="560388" y="1684338"/>
            <a:ext cx="8821737" cy="7080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234" name="TextBox 7"/>
          <p:cNvSpPr txBox="1">
            <a:spLocks noChangeArrowheads="1"/>
          </p:cNvSpPr>
          <p:nvPr/>
        </p:nvSpPr>
        <p:spPr bwMode="auto">
          <a:xfrm>
            <a:off x="560388" y="1712913"/>
            <a:ext cx="87852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300" dirty="0"/>
              <a:t>Цель: создание условий для обеспечения высокого качества дошкольного, общего, дополнительного образования в соответствии с меняющимися запросами населения и перспективными задачами развития Старооскольского городского округа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>
            <a:extLst>
              <a:ext uri="{FF2B5EF4-FFF2-40B4-BE49-F238E27FC236}">
                <a16:creationId xmlns="" xmlns:a16="http://schemas.microsoft.com/office/drawing/2014/main" id="{B7C474E6-9521-4C97-9E06-6D8491657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15888"/>
            <a:ext cx="8785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Муниципальная программа «Молодость Белгородчины на территории Старооскольского городского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округа» 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58A8F1B3-CD49-446B-8E3E-8B378D35896A}"/>
              </a:ext>
            </a:extLst>
          </p:cNvPr>
          <p:cNvSpPr/>
          <p:nvPr/>
        </p:nvSpPr>
        <p:spPr>
          <a:xfrm>
            <a:off x="523875" y="836613"/>
            <a:ext cx="8821738" cy="7207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560388" y="868363"/>
            <a:ext cx="8785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dirty="0"/>
              <a:t>Ответственный исполнитель муниципальной программы: </a:t>
            </a:r>
          </a:p>
          <a:p>
            <a:pPr algn="ctr" eaLnBrk="1" hangingPunct="1"/>
            <a:r>
              <a:rPr lang="ru-RU" altLang="ru-RU" sz="1600" dirty="0"/>
              <a:t>Управление по делам молодежи администрации Старооскольского городского округа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8D05D7A0-8577-4251-A905-C2F603E81B53}"/>
              </a:ext>
            </a:extLst>
          </p:cNvPr>
          <p:cNvSpPr/>
          <p:nvPr/>
        </p:nvSpPr>
        <p:spPr>
          <a:xfrm>
            <a:off x="549275" y="2492375"/>
            <a:ext cx="4116388" cy="4032250"/>
          </a:xfrm>
          <a:prstGeom prst="roundRect">
            <a:avLst>
              <a:gd name="adj" fmla="val 11234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DB47F3-9F75-4F06-80BE-A0B67BA2B666}"/>
              </a:ext>
            </a:extLst>
          </p:cNvPr>
          <p:cNvSpPr txBox="1"/>
          <p:nvPr/>
        </p:nvSpPr>
        <p:spPr>
          <a:xfrm>
            <a:off x="549275" y="2516188"/>
            <a:ext cx="4116388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</a:rPr>
              <a:t>Подпрограммы: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Социализация и самореализация молодых людей Старооскольского городского </a:t>
            </a:r>
            <a:r>
              <a:rPr lang="ru-RU" sz="1200" dirty="0" smtClean="0">
                <a:latin typeface="+mn-lt"/>
              </a:rPr>
              <a:t>округа</a:t>
            </a:r>
            <a:endParaRPr lang="ru-RU" sz="12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Патриотическое воспитание </a:t>
            </a:r>
            <a:r>
              <a:rPr lang="ru-RU" sz="1200" dirty="0" smtClean="0">
                <a:latin typeface="+mn-lt"/>
              </a:rPr>
              <a:t>граждан</a:t>
            </a:r>
            <a:endParaRPr lang="ru-RU" sz="12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Обеспечение реализации муниципальной программы «Молодость Белгородчины на территории Старооскольского городского </a:t>
            </a:r>
            <a:r>
              <a:rPr lang="ru-RU" sz="1200" dirty="0" smtClean="0">
                <a:latin typeface="+mn-lt"/>
              </a:rPr>
              <a:t>округа».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+mn-lt"/>
              </a:rPr>
              <a:t>Развитие добровольческого (волонтерского) движения на территории Старооскольского городского округа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03C6BAD9-8D5A-4843-9F42-80277D9BBD52}"/>
              </a:ext>
            </a:extLst>
          </p:cNvPr>
          <p:cNvSpPr/>
          <p:nvPr/>
        </p:nvSpPr>
        <p:spPr>
          <a:xfrm>
            <a:off x="4953000" y="2474913"/>
            <a:ext cx="4392613" cy="4032250"/>
          </a:xfrm>
          <a:prstGeom prst="roundRect">
            <a:avLst>
              <a:gd name="adj" fmla="val 9345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8F9F96D-3C33-412D-B5A2-C174D5E0599F}"/>
              </a:ext>
            </a:extLst>
          </p:cNvPr>
          <p:cNvSpPr txBox="1"/>
          <p:nvPr/>
        </p:nvSpPr>
        <p:spPr>
          <a:xfrm>
            <a:off x="4935538" y="2492375"/>
            <a:ext cx="4410075" cy="38625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</a:rPr>
              <a:t>Задачи: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100" dirty="0">
                <a:latin typeface="+mn-lt"/>
              </a:rPr>
              <a:t>Создание возможностей для успешной социализации, эффективной самореализации и развития инновационного потенциала молодых людей вне зависимости от социального статуса.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100" dirty="0">
                <a:latin typeface="+mn-lt"/>
              </a:rPr>
              <a:t>Совершенствование системы патриотического воспитания граждан на территории Старооскольского городского округа, формирование уважения к памяти прошлых поколений, бережного отношения к культурному наследию, готовности к выполнению конституционных обязанностей, достойному служению обществу и государству.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100" dirty="0">
                <a:latin typeface="+mn-lt"/>
              </a:rPr>
              <a:t>Создание необходимых условий для эффективной реализации молодежной политики на территории Старооскольского городского округа</a:t>
            </a:r>
            <a:r>
              <a:rPr lang="ru-RU" sz="1100" dirty="0" smtClean="0">
                <a:latin typeface="+mn-lt"/>
              </a:rPr>
              <a:t>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100" dirty="0" smtClean="0">
                <a:latin typeface="+mn-lt"/>
              </a:rPr>
              <a:t>Создание условий для вовлечения граждан Старооскольского городского округа в добровольческую (волонтерскую) деятельность, приобретения новых знаний и навыков, повышения профессиональных и организаторских способностей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200" dirty="0">
              <a:latin typeface="+mn-lt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6E90940D-B1D9-4624-A7BE-44A8C8289867}"/>
              </a:ext>
            </a:extLst>
          </p:cNvPr>
          <p:cNvSpPr/>
          <p:nvPr/>
        </p:nvSpPr>
        <p:spPr>
          <a:xfrm>
            <a:off x="560388" y="1641475"/>
            <a:ext cx="8821737" cy="7080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258" name="TextBox 7"/>
          <p:cNvSpPr txBox="1">
            <a:spLocks noChangeArrowheads="1"/>
          </p:cNvSpPr>
          <p:nvPr/>
        </p:nvSpPr>
        <p:spPr bwMode="auto">
          <a:xfrm>
            <a:off x="560388" y="1641475"/>
            <a:ext cx="8712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/>
              <a:t>Цель: создание правовых, социально-экономических, организационных условий для самореализации, социального становления молодых людей в возрасте от 14 до 30 лет, реализации ими конституционных прав и обязанностей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>
            <a:extLst>
              <a:ext uri="{FF2B5EF4-FFF2-40B4-BE49-F238E27FC236}">
                <a16:creationId xmlns="" xmlns:a16="http://schemas.microsoft.com/office/drawing/2014/main" id="{F06FE940-F36A-4E48-BB8F-350E4AE81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15888"/>
            <a:ext cx="8785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Муниципальная программа «Развитие культуры и искусства Старооскольского городского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округа» 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E078DDF8-1AED-4ACC-B66A-31EE399EED00}"/>
              </a:ext>
            </a:extLst>
          </p:cNvPr>
          <p:cNvSpPr/>
          <p:nvPr/>
        </p:nvSpPr>
        <p:spPr>
          <a:xfrm>
            <a:off x="523875" y="836613"/>
            <a:ext cx="8821738" cy="55403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1712913" y="836613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dirty="0"/>
              <a:t>Ответственный исполнитель муниципальной программы: </a:t>
            </a:r>
          </a:p>
          <a:p>
            <a:pPr algn="ctr" eaLnBrk="1" hangingPunct="1"/>
            <a:r>
              <a:rPr lang="ru-RU" altLang="ru-RU" sz="1400" dirty="0"/>
              <a:t>Управление культуры администрации Старооскольского городского округа</a:t>
            </a:r>
            <a:endParaRPr lang="ru-RU" altLang="ru-RU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696C54DD-5529-425E-8193-755EE2844340}"/>
              </a:ext>
            </a:extLst>
          </p:cNvPr>
          <p:cNvSpPr/>
          <p:nvPr/>
        </p:nvSpPr>
        <p:spPr>
          <a:xfrm>
            <a:off x="549275" y="2492375"/>
            <a:ext cx="2963863" cy="4032250"/>
          </a:xfrm>
          <a:prstGeom prst="roundRect">
            <a:avLst>
              <a:gd name="adj" fmla="val 11234"/>
            </a:avLst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8C84185-904F-4764-9BCA-11956DBD4714}"/>
              </a:ext>
            </a:extLst>
          </p:cNvPr>
          <p:cNvSpPr txBox="1"/>
          <p:nvPr/>
        </p:nvSpPr>
        <p:spPr>
          <a:xfrm>
            <a:off x="549275" y="2516188"/>
            <a:ext cx="3108325" cy="2293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+mn-lt"/>
              </a:rPr>
              <a:t>Подпрограммы: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300" dirty="0">
                <a:latin typeface="+mn-lt"/>
              </a:rPr>
              <a:t>Развитие библиотечного дела.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300" dirty="0">
                <a:latin typeface="+mn-lt"/>
              </a:rPr>
              <a:t>Развитие музейного дела.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300" dirty="0">
                <a:latin typeface="+mn-lt"/>
              </a:rPr>
              <a:t>Культурно-досуговая деятельность.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300" dirty="0">
                <a:latin typeface="+mn-lt"/>
              </a:rPr>
              <a:t>Сохранение объектов культурного наследия.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300" dirty="0">
                <a:latin typeface="+mn-lt"/>
              </a:rPr>
              <a:t>Развитие профессионального искусства.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300" dirty="0">
                <a:latin typeface="+mn-lt"/>
              </a:rPr>
              <a:t>Обеспечение реализации муниципальной программы.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206A93E1-7FF5-45B9-837F-5B55E81F102F}"/>
              </a:ext>
            </a:extLst>
          </p:cNvPr>
          <p:cNvSpPr/>
          <p:nvPr/>
        </p:nvSpPr>
        <p:spPr>
          <a:xfrm>
            <a:off x="3729038" y="2474913"/>
            <a:ext cx="5616575" cy="4032250"/>
          </a:xfrm>
          <a:prstGeom prst="roundRect">
            <a:avLst>
              <a:gd name="adj" fmla="val 9345"/>
            </a:avLst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8C89028-2B6F-4860-A47D-7C16E22DC2C9}"/>
              </a:ext>
            </a:extLst>
          </p:cNvPr>
          <p:cNvSpPr txBox="1"/>
          <p:nvPr/>
        </p:nvSpPr>
        <p:spPr>
          <a:xfrm>
            <a:off x="3729038" y="2492375"/>
            <a:ext cx="5653087" cy="3894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+mn-lt"/>
              </a:rPr>
              <a:t>Задачи: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300" dirty="0">
                <a:latin typeface="+mn-lt"/>
              </a:rPr>
              <a:t>Обеспечение организации и развития библиотечного обслуживания населения Старооскольского городского округа, сохранности и комплектования библиотечных фондов.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300" dirty="0">
                <a:latin typeface="+mn-lt"/>
              </a:rPr>
              <a:t>Развитие экспозиционно-выставочной, издательской и научно-просветительской деятельности муниципальных музеев и Старооскольского зоопарка, обеспечение сохранности и безопасности музейных фондов.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300" dirty="0">
                <a:latin typeface="+mn-lt"/>
              </a:rPr>
              <a:t>Стимулирование развития культурно-досуговой деятельности на территории Старооскольского городского округа.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300" dirty="0">
                <a:latin typeface="+mn-lt"/>
              </a:rPr>
              <a:t>Создание условий для сохранения объектов культурного наследия Старооскольского городского округа.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300" dirty="0">
                <a:latin typeface="+mn-lt"/>
              </a:rPr>
              <a:t>Обеспечение развития профессионального театрального искусства.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300" dirty="0">
                <a:latin typeface="+mn-lt"/>
              </a:rPr>
              <a:t>Реализация основных направлений муниципальной политики Старооскольского городского округа в целях создания благоприятных условий для устойчивого развития сферы культуры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711DC472-747C-4B74-8E7D-B62A257C89D8}"/>
              </a:ext>
            </a:extLst>
          </p:cNvPr>
          <p:cNvSpPr/>
          <p:nvPr/>
        </p:nvSpPr>
        <p:spPr>
          <a:xfrm>
            <a:off x="560388" y="1557338"/>
            <a:ext cx="8821737" cy="71913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282" name="TextBox 7"/>
          <p:cNvSpPr txBox="1">
            <a:spLocks noChangeArrowheads="1"/>
          </p:cNvSpPr>
          <p:nvPr/>
        </p:nvSpPr>
        <p:spPr bwMode="auto">
          <a:xfrm>
            <a:off x="488950" y="16287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dirty="0"/>
              <a:t>Цель: создание условий для комплексного развития культурного потенциала, сохранения культурного наследия и гармонизации культурной жизни Старооскольского городского округа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>
            <a:extLst>
              <a:ext uri="{FF2B5EF4-FFF2-40B4-BE49-F238E27FC236}">
                <a16:creationId xmlns="" xmlns:a16="http://schemas.microsoft.com/office/drawing/2014/main" id="{7CD664A1-C59B-4BFD-8A02-7B0552DD8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15888"/>
            <a:ext cx="8785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Муниципальная программа «Обеспечение населения Старооскольского городского округа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жильем» 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A1D1893B-F327-4307-9F9C-0322DCA18E2B}"/>
              </a:ext>
            </a:extLst>
          </p:cNvPr>
          <p:cNvSpPr/>
          <p:nvPr/>
        </p:nvSpPr>
        <p:spPr>
          <a:xfrm>
            <a:off x="523875" y="836613"/>
            <a:ext cx="8821738" cy="84772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64" name="TextBox 3">
            <a:extLst>
              <a:ext uri="{FF2B5EF4-FFF2-40B4-BE49-F238E27FC236}">
                <a16:creationId xmlns="" xmlns:a16="http://schemas.microsoft.com/office/drawing/2014/main" id="{AD9EC911-1A02-4F23-8843-828AE9FB9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868363"/>
            <a:ext cx="8713788" cy="1016000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dirty="0"/>
              <a:t>Ответственный исполнитель муниципальной программы: </a:t>
            </a:r>
          </a:p>
          <a:p>
            <a:pPr algn="ctr" eaLnBrk="1" hangingPunct="1">
              <a:defRPr/>
            </a:pPr>
            <a:r>
              <a:rPr lang="ru-RU" altLang="ru-RU" sz="1400" dirty="0"/>
              <a:t>Администрация Старооскольского городского округа в лице жилищного управления департамента по строительству, транспорту и жилищно-коммунальному хозяйству </a:t>
            </a:r>
            <a:endParaRPr lang="ru-RU" altLang="ru-RU" sz="1600" dirty="0"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2BA0E9AE-A4F7-49EE-9E68-AB674A5D8AC8}"/>
              </a:ext>
            </a:extLst>
          </p:cNvPr>
          <p:cNvSpPr/>
          <p:nvPr/>
        </p:nvSpPr>
        <p:spPr>
          <a:xfrm>
            <a:off x="549275" y="2492375"/>
            <a:ext cx="4116388" cy="4032250"/>
          </a:xfrm>
          <a:prstGeom prst="roundRect">
            <a:avLst>
              <a:gd name="adj" fmla="val 11234"/>
            </a:avLst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FFA86CF-8C1D-4E9C-A611-B80D5E58F7CB}"/>
              </a:ext>
            </a:extLst>
          </p:cNvPr>
          <p:cNvSpPr txBox="1"/>
          <p:nvPr/>
        </p:nvSpPr>
        <p:spPr>
          <a:xfrm>
            <a:off x="631825" y="2516188"/>
            <a:ext cx="3744913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Подпрограммы: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+mn-lt"/>
              </a:rPr>
              <a:t>Переселение граждан из аварийного жилищного фонда Старооскольского городского округа.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+mn-lt"/>
              </a:rPr>
              <a:t>Обеспечение жильем отдельных категорий граждан Старооскольского городского округа.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DC2C807C-4DA4-45AC-997B-FC2F1880078E}"/>
              </a:ext>
            </a:extLst>
          </p:cNvPr>
          <p:cNvSpPr/>
          <p:nvPr/>
        </p:nvSpPr>
        <p:spPr>
          <a:xfrm>
            <a:off x="4953000" y="2474913"/>
            <a:ext cx="4392613" cy="4032250"/>
          </a:xfrm>
          <a:prstGeom prst="roundRect">
            <a:avLst>
              <a:gd name="adj" fmla="val 9345"/>
            </a:avLst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62FC18A-880A-47B1-B43A-F1E411C06DDD}"/>
              </a:ext>
            </a:extLst>
          </p:cNvPr>
          <p:cNvSpPr txBox="1"/>
          <p:nvPr/>
        </p:nvSpPr>
        <p:spPr>
          <a:xfrm>
            <a:off x="5168900" y="2492375"/>
            <a:ext cx="3887788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Задачи: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6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600" dirty="0" smtClean="0">
                <a:latin typeface="+mn-lt"/>
              </a:rPr>
              <a:t> Переселение граждан , проживающих в аварийном жилищном фонде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600" dirty="0" smtClean="0">
                <a:latin typeface="+mn-lt"/>
              </a:rPr>
              <a:t>Реализация органами местного самоуправления полномочий по обеспечению жильем отдельных категорий граждан Старооскольского городского округа.</a:t>
            </a:r>
            <a:endParaRPr lang="ru-RU" sz="1600" dirty="0">
              <a:latin typeface="+mn-lt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27A8F214-20F0-44A8-B856-49B8287DD039}"/>
              </a:ext>
            </a:extLst>
          </p:cNvPr>
          <p:cNvSpPr/>
          <p:nvPr/>
        </p:nvSpPr>
        <p:spPr>
          <a:xfrm>
            <a:off x="560388" y="1782763"/>
            <a:ext cx="8821737" cy="523875"/>
          </a:xfrm>
          <a:prstGeom prst="round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306" name="TextBox 7"/>
          <p:cNvSpPr txBox="1">
            <a:spLocks noChangeArrowheads="1"/>
          </p:cNvSpPr>
          <p:nvPr/>
        </p:nvSpPr>
        <p:spPr bwMode="auto">
          <a:xfrm>
            <a:off x="460375" y="1866900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/>
              <a:t>Цель: повышение доступности и комфортности жилья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560388" y="115888"/>
            <a:ext cx="8785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Муниципальная программа «Социальная поддержка граждан в Старооскольском городском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округе» 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09722653-CF84-43DA-BFED-4AC0AAE1E206}"/>
              </a:ext>
            </a:extLst>
          </p:cNvPr>
          <p:cNvSpPr/>
          <p:nvPr/>
        </p:nvSpPr>
        <p:spPr>
          <a:xfrm>
            <a:off x="523875" y="836613"/>
            <a:ext cx="8821738" cy="647700"/>
          </a:xfrm>
          <a:prstGeom prst="round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560388" y="868363"/>
            <a:ext cx="87852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dirty="0"/>
              <a:t>Ответственный исполнитель муниципальной программы: </a:t>
            </a:r>
          </a:p>
          <a:p>
            <a:pPr algn="ctr" eaLnBrk="1" hangingPunct="1"/>
            <a:r>
              <a:rPr lang="ru-RU" altLang="ru-RU" sz="1400" dirty="0"/>
              <a:t>Управление социальной защиты населения администрации Старооскольского городского округа </a:t>
            </a:r>
            <a:endParaRPr lang="ru-RU" altLang="ru-RU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44E936A9-A54A-4325-9965-B4E76D9986F3}"/>
              </a:ext>
            </a:extLst>
          </p:cNvPr>
          <p:cNvSpPr/>
          <p:nvPr/>
        </p:nvSpPr>
        <p:spPr>
          <a:xfrm>
            <a:off x="549275" y="2492375"/>
            <a:ext cx="3324225" cy="4267200"/>
          </a:xfrm>
          <a:prstGeom prst="roundRect">
            <a:avLst>
              <a:gd name="adj" fmla="val 11234"/>
            </a:avLst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0095DB-6E17-4F87-8446-65A97EDEA0BD}"/>
              </a:ext>
            </a:extLst>
          </p:cNvPr>
          <p:cNvSpPr txBox="1"/>
          <p:nvPr/>
        </p:nvSpPr>
        <p:spPr>
          <a:xfrm>
            <a:off x="704850" y="2516188"/>
            <a:ext cx="295275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</a:rPr>
              <a:t>Подпрограммы: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Развитие мер социальной поддержки отдельных категорий граждан.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Модернизация и развитие социального обслуживания населения.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Социальная поддержка семьи и детей.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Мероприятия по обеспечению доступной среды.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Поддержка социально ориентированных некоммерческих организаций.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Обеспечение реализации муниципальной программы «Социальная поддержка граждан в Старооскольском городском </a:t>
            </a:r>
            <a:r>
              <a:rPr lang="ru-RU" sz="1200" dirty="0" smtClean="0">
                <a:latin typeface="+mn-lt"/>
              </a:rPr>
              <a:t>округе».</a:t>
            </a:r>
            <a:endParaRPr lang="ru-RU" sz="1200" dirty="0">
              <a:latin typeface="+mn-lt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B6E45B32-6A97-49ED-83E7-FE6AA099202E}"/>
              </a:ext>
            </a:extLst>
          </p:cNvPr>
          <p:cNvSpPr/>
          <p:nvPr/>
        </p:nvSpPr>
        <p:spPr>
          <a:xfrm>
            <a:off x="4089400" y="2474913"/>
            <a:ext cx="5256213" cy="4284662"/>
          </a:xfrm>
          <a:prstGeom prst="roundRect">
            <a:avLst>
              <a:gd name="adj" fmla="val 9345"/>
            </a:avLst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11DCFD0-4B3F-4A2F-B5DF-1ED3541A6C42}"/>
              </a:ext>
            </a:extLst>
          </p:cNvPr>
          <p:cNvSpPr txBox="1"/>
          <p:nvPr/>
        </p:nvSpPr>
        <p:spPr>
          <a:xfrm>
            <a:off x="4089400" y="2492375"/>
            <a:ext cx="5184775" cy="360203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</a:rPr>
              <a:t>Задачи: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2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>
                <a:latin typeface="+mn-lt"/>
              </a:rPr>
              <a:t>Повышение уровня жизни граждан - получателей мер социальной поддержки.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>
                <a:latin typeface="+mn-lt"/>
              </a:rPr>
              <a:t>Обеспечение потребностей граждан пожилого возраста, инвалидов и детей, попавших в трудную жизненную ситуацию, в социальных услугах посредством повышения их качества и доступности.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>
                <a:latin typeface="+mn-lt"/>
              </a:rPr>
              <a:t>Создание благоприятных условий для жизнедеятельности детей из многодетных семей, находящихся в трудной жизненной ситуации, детей-сирот и детей, оставшихся без попечения родителей.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>
                <a:latin typeface="+mn-lt"/>
              </a:rPr>
              <a:t>Формирование доступной среды для инвалидов и других маломобильных групп населения и их интеграция в современное общество.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>
                <a:latin typeface="+mn-lt"/>
              </a:rPr>
              <a:t>Повышение активности социально ориентированных некоммерческих организаций во взаимодействии с органами местного самоуправления городского округа.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>
                <a:latin typeface="+mn-lt"/>
              </a:rPr>
              <a:t>Повышение эффективности использования средств федерального, областного и городского бюджетов в рамках выполнения установленных функций и переданных государственных полномочий по социальной поддержке населения.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67BFA8C4-3ACF-4DBF-9DDF-3A3EACF2DDF9}"/>
              </a:ext>
            </a:extLst>
          </p:cNvPr>
          <p:cNvSpPr/>
          <p:nvPr/>
        </p:nvSpPr>
        <p:spPr>
          <a:xfrm>
            <a:off x="560388" y="1628775"/>
            <a:ext cx="8821737" cy="677863"/>
          </a:xfrm>
          <a:prstGeom prst="round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330" name="TextBox 7"/>
          <p:cNvSpPr txBox="1">
            <a:spLocks noChangeArrowheads="1"/>
          </p:cNvSpPr>
          <p:nvPr/>
        </p:nvSpPr>
        <p:spPr bwMode="auto">
          <a:xfrm>
            <a:off x="488950" y="1782763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/>
              <a:t>Цель: повышение уровня и качества жизни граждан, нуждающихся в социальной защите государства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38EDBDCB-0141-4C06-8A5F-F9CDB21B71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4975" y="1744663"/>
            <a:ext cx="8969375" cy="4237037"/>
          </a:xfrm>
        </p:spPr>
        <p:txBody>
          <a:bodyPr lIns="54000" rIns="54000" rtlCol="0">
            <a:normAutofit fontScale="92500" lnSpcReduction="20000"/>
          </a:bodyPr>
          <a:lstStyle/>
          <a:p>
            <a:pPr marL="1588" indent="360363" algn="ctr" defTabSz="912813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Вашему вниманию предлагается </a:t>
            </a:r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исполнение бюджета </a:t>
            </a:r>
            <a:b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Старооскольского 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городского </a:t>
            </a:r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округа за 2019 год.</a:t>
            </a: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588" indent="360363" algn="ctr" defTabSz="912813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В настоящее время обеспечение открытости и прозрачности бюджетного процесса является одним из ключевых направлений деятельности органов местного самоуправления. </a:t>
            </a:r>
          </a:p>
          <a:p>
            <a:pPr marL="1588" indent="360363" algn="ctr" defTabSz="912813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того, чтобы каждый житель Старооскольского городского округа мог получить информацию </a:t>
            </a:r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 исполнении бюджета 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Старооскольского городского округа </a:t>
            </a:r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2019 год, 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бюджет размещен на официальном сайте Старооскольского  городского  округа </a:t>
            </a:r>
            <a:r>
              <a:rPr lang="en-US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oskolregion.ru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опубликован в  газете </a:t>
            </a:r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«Зори».</a:t>
            </a: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588" indent="360363" algn="ctr" defTabSz="912813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			</a:t>
            </a:r>
            <a:b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Мы постарались доступно отразить основные параметры </a:t>
            </a:r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исполнения бюджета 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Старооскольского городского округа </a:t>
            </a:r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2019 год. </a:t>
            </a: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588" indent="360363" algn="ctr" defTabSz="912813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588" indent="360363" algn="ctr" defTabSz="912813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Надеемся, что информация о бюджете, представленная в информативной и компактной форме, позволит вам углубить свои знания о бюджете и создать основы для активного участия в бюджетном процессе городского округа.</a:t>
            </a:r>
            <a:b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altLang="ru-RU" sz="1600" b="1" dirty="0">
              <a:solidFill>
                <a:schemeClr val="bg2"/>
              </a:solidFill>
            </a:endParaRPr>
          </a:p>
        </p:txBody>
      </p:sp>
      <p:sp>
        <p:nvSpPr>
          <p:cNvPr id="3174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82416F30-A4A3-4ABF-B1C0-4B1990DB8B26}" type="slidenum">
              <a:rPr lang="ru-RU" altLang="ru-RU" sz="1200">
                <a:solidFill>
                  <a:schemeClr val="tx1"/>
                </a:solidFill>
                <a:latin typeface="Times New Roman" pitchFamily="18" charset="0"/>
              </a:rPr>
              <a:pPr defTabSz="912813"/>
              <a:t>2</a:t>
            </a:fld>
            <a:endParaRPr lang="ru-RU" altLang="ru-RU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="" xmlns:a16="http://schemas.microsoft.com/office/drawing/2014/main" id="{EBEDA86E-28E0-4389-A852-00E497276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537" y="589125"/>
            <a:ext cx="57324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Уважаемые жители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Старооскольского городского округа!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>
            <a:extLst>
              <a:ext uri="{FF2B5EF4-FFF2-40B4-BE49-F238E27FC236}">
                <a16:creationId xmlns="" xmlns:a16="http://schemas.microsoft.com/office/drawing/2014/main" id="{E950F670-DED7-4E73-BDBE-66DB8157D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15888"/>
            <a:ext cx="8785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Муниципальная программа «Развитие физической культуры и спорта в Старооскольском городском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округе» 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1D52DF5A-FC25-445E-89C5-C16FB2EDD759}"/>
              </a:ext>
            </a:extLst>
          </p:cNvPr>
          <p:cNvSpPr/>
          <p:nvPr/>
        </p:nvSpPr>
        <p:spPr>
          <a:xfrm>
            <a:off x="523875" y="836613"/>
            <a:ext cx="8821738" cy="6477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560388" y="868363"/>
            <a:ext cx="87852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dirty="0"/>
              <a:t>Ответственный исполнитель муниципальной программы: </a:t>
            </a:r>
          </a:p>
          <a:p>
            <a:pPr algn="ctr" eaLnBrk="1" hangingPunct="1"/>
            <a:r>
              <a:rPr lang="ru-RU" altLang="ru-RU" sz="1400" dirty="0"/>
              <a:t>Управление по физической культуре и спорту администрации Старооскольского городского округа </a:t>
            </a:r>
            <a:endParaRPr lang="ru-RU" altLang="ru-RU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8BC92F64-3008-4DFD-8B25-2D3D8A87326B}"/>
              </a:ext>
            </a:extLst>
          </p:cNvPr>
          <p:cNvSpPr/>
          <p:nvPr/>
        </p:nvSpPr>
        <p:spPr>
          <a:xfrm>
            <a:off x="549275" y="2492375"/>
            <a:ext cx="4116388" cy="4032250"/>
          </a:xfrm>
          <a:prstGeom prst="roundRect">
            <a:avLst>
              <a:gd name="adj" fmla="val 11234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3F2F63E-DC19-4E67-BCF4-78642C405024}"/>
              </a:ext>
            </a:extLst>
          </p:cNvPr>
          <p:cNvSpPr txBox="1"/>
          <p:nvPr/>
        </p:nvSpPr>
        <p:spPr>
          <a:xfrm>
            <a:off x="704850" y="2516188"/>
            <a:ext cx="3816350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Подпрограммы: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+mn-lt"/>
              </a:rPr>
              <a:t>Развитие физической культуры и массового спорта.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+mn-lt"/>
              </a:rPr>
              <a:t>Развитие спортивной инфраструктуры.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+mn-lt"/>
              </a:rPr>
              <a:t>Обеспечение реализации муниципальной программы «Развитие физической культуры и спорта в Старооскольском городском </a:t>
            </a:r>
            <a:r>
              <a:rPr lang="ru-RU" sz="1400" dirty="0" smtClean="0">
                <a:latin typeface="+mn-lt"/>
              </a:rPr>
              <a:t>округе».</a:t>
            </a:r>
            <a:endParaRPr lang="ru-RU" sz="1400" dirty="0">
              <a:latin typeface="+mn-lt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150151F8-5FFB-4A47-AE98-9E2ACFC9AD85}"/>
              </a:ext>
            </a:extLst>
          </p:cNvPr>
          <p:cNvSpPr/>
          <p:nvPr/>
        </p:nvSpPr>
        <p:spPr>
          <a:xfrm>
            <a:off x="4953000" y="2474913"/>
            <a:ext cx="4392613" cy="4032250"/>
          </a:xfrm>
          <a:prstGeom prst="roundRect">
            <a:avLst>
              <a:gd name="adj" fmla="val 9345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64971DF-AC8E-44FF-AB0E-BE78CD83755B}"/>
              </a:ext>
            </a:extLst>
          </p:cNvPr>
          <p:cNvSpPr txBox="1"/>
          <p:nvPr/>
        </p:nvSpPr>
        <p:spPr>
          <a:xfrm>
            <a:off x="5097463" y="2492375"/>
            <a:ext cx="4103687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Задачи: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dirty="0">
                <a:latin typeface="+mn-lt"/>
              </a:rPr>
              <a:t>Создание условий для развития физической культуры и массового спорта на территории Старооскольского городского округа.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dirty="0">
                <a:latin typeface="+mn-lt"/>
              </a:rPr>
              <a:t>Совершенствование спортивной инфраструктуры и укрепление материально-технической базы сферы физической культуры и спорта.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dirty="0">
                <a:latin typeface="+mn-lt"/>
              </a:rPr>
              <a:t>Создание необходимых условий для эффективной реализации муниципальной программы «Развитие физической культуры и спорта в Старооскольском городском округе </a:t>
            </a:r>
            <a:r>
              <a:rPr lang="ru-RU" sz="1400" dirty="0" smtClean="0">
                <a:latin typeface="+mn-lt"/>
              </a:rPr>
              <a:t>».</a:t>
            </a:r>
            <a:endParaRPr lang="ru-RU" sz="1400" dirty="0">
              <a:latin typeface="+mn-lt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266A7EFA-1038-4677-B51C-0802F55C5827}"/>
              </a:ext>
            </a:extLst>
          </p:cNvPr>
          <p:cNvSpPr/>
          <p:nvPr/>
        </p:nvSpPr>
        <p:spPr>
          <a:xfrm>
            <a:off x="560388" y="1628775"/>
            <a:ext cx="8821737" cy="6477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354" name="TextBox 7"/>
          <p:cNvSpPr txBox="1">
            <a:spLocks noChangeArrowheads="1"/>
          </p:cNvSpPr>
          <p:nvPr/>
        </p:nvSpPr>
        <p:spPr bwMode="auto">
          <a:xfrm>
            <a:off x="523875" y="1690688"/>
            <a:ext cx="900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dirty="0"/>
              <a:t>Цель: привлечение жителей Старооскольского городского округа к систематическим занятиям физической культурой и спортом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381000" y="115888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Муниципальная программа «Развитие системы обеспечения жителей Старооскольского городского округа информацией по вопросам осуществления местного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самоуправления» 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8BEE1C94-6A28-4DF4-A5A7-3042527BD20F}"/>
              </a:ext>
            </a:extLst>
          </p:cNvPr>
          <p:cNvSpPr/>
          <p:nvPr/>
        </p:nvSpPr>
        <p:spPr>
          <a:xfrm>
            <a:off x="512763" y="1041400"/>
            <a:ext cx="8821737" cy="73501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512763" y="1012825"/>
            <a:ext cx="87852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dirty="0"/>
              <a:t>Ответственный исполнитель муниципальной программы: </a:t>
            </a:r>
          </a:p>
          <a:p>
            <a:pPr algn="ctr" eaLnBrk="1" hangingPunct="1"/>
            <a:r>
              <a:rPr lang="ru-RU" altLang="ru-RU" sz="1400" dirty="0"/>
              <a:t>Администрация Старооскольского городского округа в лице </a:t>
            </a:r>
            <a:r>
              <a:rPr lang="ru-RU" altLang="ru-RU" sz="1400" dirty="0" smtClean="0"/>
              <a:t>отдела по связям с общественностью и СМИ департамента по организационно-аналитической и кадровой работе</a:t>
            </a:r>
            <a:endParaRPr lang="ru-RU" altLang="ru-RU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119765E7-DE1A-445B-A43C-CBD54C85B07E}"/>
              </a:ext>
            </a:extLst>
          </p:cNvPr>
          <p:cNvSpPr/>
          <p:nvPr/>
        </p:nvSpPr>
        <p:spPr>
          <a:xfrm>
            <a:off x="549275" y="2565400"/>
            <a:ext cx="4116388" cy="3959225"/>
          </a:xfrm>
          <a:prstGeom prst="roundRect">
            <a:avLst>
              <a:gd name="adj" fmla="val 8761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1066833-165C-40AA-995A-73DC5816940D}"/>
              </a:ext>
            </a:extLst>
          </p:cNvPr>
          <p:cNvSpPr txBox="1"/>
          <p:nvPr/>
        </p:nvSpPr>
        <p:spPr>
          <a:xfrm>
            <a:off x="776288" y="2678113"/>
            <a:ext cx="36004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Подпрограммы: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+mn-lt"/>
              </a:rPr>
              <a:t>Развитие системы обеспечения населения информацией по вопросам осуществления местного самоуправления посредством печатных изданий.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+mn-lt"/>
              </a:rPr>
              <a:t>Развитие системы обеспечения населения справочно-аналитической информацией.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latin typeface="+mn-lt"/>
              </a:rPr>
              <a:t>Повышение кадрового потенциала </a:t>
            </a:r>
            <a:r>
              <a:rPr lang="ru-RU" sz="1400" dirty="0" err="1">
                <a:latin typeface="+mn-lt"/>
              </a:rPr>
              <a:t>старооскольских</a:t>
            </a:r>
            <a:r>
              <a:rPr lang="ru-RU" sz="1400" dirty="0">
                <a:latin typeface="+mn-lt"/>
              </a:rPr>
              <a:t> СМИ.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CD3730C9-B829-4B13-A8AF-A31633A2E569}"/>
              </a:ext>
            </a:extLst>
          </p:cNvPr>
          <p:cNvSpPr/>
          <p:nvPr/>
        </p:nvSpPr>
        <p:spPr>
          <a:xfrm>
            <a:off x="4953000" y="2565400"/>
            <a:ext cx="4392613" cy="3941763"/>
          </a:xfrm>
          <a:prstGeom prst="roundRect">
            <a:avLst>
              <a:gd name="adj" fmla="val 8241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4BD541E-FBA1-4CDD-B81C-13856BFD5CD6}"/>
              </a:ext>
            </a:extLst>
          </p:cNvPr>
          <p:cNvSpPr txBox="1"/>
          <p:nvPr/>
        </p:nvSpPr>
        <p:spPr>
          <a:xfrm>
            <a:off x="5078413" y="2652713"/>
            <a:ext cx="4122737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Задачи: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dirty="0">
                <a:latin typeface="+mn-lt"/>
              </a:rPr>
              <a:t>Создание условий для более полного и качественного обеспечения населения информацией по вопросам осуществления местного самоуправления посредством печатных изданий.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dirty="0">
                <a:latin typeface="+mn-lt"/>
              </a:rPr>
              <a:t>Создание условий для более полного и качественного обеспечения населения справочно-аналитической информацией.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dirty="0">
                <a:latin typeface="+mn-lt"/>
              </a:rPr>
              <a:t>Создание условий для повышения профессиональной активности и уровня компетенции журналистов </a:t>
            </a:r>
            <a:r>
              <a:rPr lang="ru-RU" sz="1400" dirty="0" err="1">
                <a:latin typeface="+mn-lt"/>
              </a:rPr>
              <a:t>старооскольских</a:t>
            </a:r>
            <a:r>
              <a:rPr lang="ru-RU" sz="1400" dirty="0">
                <a:latin typeface="+mn-lt"/>
              </a:rPr>
              <a:t> СМИ.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40097E44-0B7C-4B3E-8994-4E6886DF99C9}"/>
              </a:ext>
            </a:extLst>
          </p:cNvPr>
          <p:cNvSpPr/>
          <p:nvPr/>
        </p:nvSpPr>
        <p:spPr>
          <a:xfrm>
            <a:off x="542925" y="1935163"/>
            <a:ext cx="8820150" cy="5238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378" name="TextBox 7"/>
          <p:cNvSpPr txBox="1">
            <a:spLocks noChangeArrowheads="1"/>
          </p:cNvSpPr>
          <p:nvPr/>
        </p:nvSpPr>
        <p:spPr bwMode="auto">
          <a:xfrm>
            <a:off x="265113" y="190658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dirty="0"/>
              <a:t>Цель: повышение уровня эффективности процессов предоставления информации по вопросам осуществления местного самоуправления населению Старооскольского городского округа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381000" y="11588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Муниципальная программа «Развитие экономического потенциала, формирование благоприятного предпринимательского климата и содействие занятости населения в Старооскольском городском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округе» 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E40A5C57-5936-4D2A-AC54-9A9A0E783225}"/>
              </a:ext>
            </a:extLst>
          </p:cNvPr>
          <p:cNvSpPr/>
          <p:nvPr/>
        </p:nvSpPr>
        <p:spPr>
          <a:xfrm>
            <a:off x="381000" y="1039813"/>
            <a:ext cx="9144000" cy="73501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698500" y="1035050"/>
            <a:ext cx="86598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dirty="0"/>
              <a:t>Ответственный исполнитель муниципальной программы: </a:t>
            </a:r>
          </a:p>
          <a:p>
            <a:pPr algn="ctr" eaLnBrk="1" hangingPunct="1"/>
            <a:r>
              <a:rPr lang="ru-RU" altLang="ru-RU" sz="1400" dirty="0"/>
              <a:t>Администрация Старооскольского городского округа в лице департамента </a:t>
            </a:r>
          </a:p>
          <a:p>
            <a:pPr algn="ctr" eaLnBrk="1" hangingPunct="1"/>
            <a:r>
              <a:rPr lang="ru-RU" altLang="ru-RU" sz="1400" dirty="0"/>
              <a:t>по экономическому развитию</a:t>
            </a:r>
            <a:endParaRPr lang="ru-RU" altLang="ru-RU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D5A21130-3609-42E8-9FA6-B440114074F0}"/>
              </a:ext>
            </a:extLst>
          </p:cNvPr>
          <p:cNvSpPr/>
          <p:nvPr/>
        </p:nvSpPr>
        <p:spPr>
          <a:xfrm>
            <a:off x="381000" y="2670175"/>
            <a:ext cx="3203575" cy="4089400"/>
          </a:xfrm>
          <a:prstGeom prst="roundRect">
            <a:avLst>
              <a:gd name="adj" fmla="val 8692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BE3293-2253-49AA-8438-CF3266205959}"/>
              </a:ext>
            </a:extLst>
          </p:cNvPr>
          <p:cNvSpPr txBox="1"/>
          <p:nvPr/>
        </p:nvSpPr>
        <p:spPr>
          <a:xfrm>
            <a:off x="452438" y="2682875"/>
            <a:ext cx="2987675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</a:rPr>
              <a:t>Подпрограммы: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Развитие и поддержка малого и среднего предпринимательства Старооскольского городского </a:t>
            </a:r>
            <a:r>
              <a:rPr lang="ru-RU" sz="1200" dirty="0" smtClean="0">
                <a:latin typeface="+mn-lt"/>
              </a:rPr>
              <a:t>округа.</a:t>
            </a:r>
            <a:endParaRPr lang="ru-RU" sz="12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Развитие торговли на территории Старооскольского городского </a:t>
            </a:r>
            <a:r>
              <a:rPr lang="ru-RU" sz="1200" dirty="0" smtClean="0">
                <a:latin typeface="+mn-lt"/>
              </a:rPr>
              <a:t>округа.</a:t>
            </a:r>
            <a:endParaRPr lang="ru-RU" sz="12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Развитие туризма и придорожного сервиса в Старооскольском городском </a:t>
            </a:r>
            <a:r>
              <a:rPr lang="ru-RU" sz="1200" dirty="0" smtClean="0">
                <a:latin typeface="+mn-lt"/>
              </a:rPr>
              <a:t>округе.</a:t>
            </a:r>
            <a:endParaRPr lang="ru-RU" sz="12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Содействие занятости населения Старооскольского городского </a:t>
            </a:r>
            <a:r>
              <a:rPr lang="ru-RU" sz="1200" dirty="0" smtClean="0">
                <a:latin typeface="+mn-lt"/>
              </a:rPr>
              <a:t>округа.</a:t>
            </a:r>
            <a:endParaRPr lang="ru-RU" sz="12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Улучшение условий и охраны труда в Старооскольском городском </a:t>
            </a:r>
            <a:r>
              <a:rPr lang="ru-RU" sz="1200" dirty="0" smtClean="0">
                <a:latin typeface="+mn-lt"/>
              </a:rPr>
              <a:t>округе</a:t>
            </a:r>
            <a:endParaRPr lang="ru-RU" sz="1200" dirty="0">
              <a:latin typeface="+mn-lt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2E010F79-BC50-43DC-ACFC-E31973A3CA64}"/>
              </a:ext>
            </a:extLst>
          </p:cNvPr>
          <p:cNvSpPr/>
          <p:nvPr/>
        </p:nvSpPr>
        <p:spPr>
          <a:xfrm>
            <a:off x="3729038" y="2670175"/>
            <a:ext cx="5795962" cy="4089400"/>
          </a:xfrm>
          <a:prstGeom prst="roundRect">
            <a:avLst>
              <a:gd name="adj" fmla="val 6792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97DA66-24CB-47B7-B0B5-2B7C4266FCB3}"/>
              </a:ext>
            </a:extLst>
          </p:cNvPr>
          <p:cNvSpPr txBox="1"/>
          <p:nvPr/>
        </p:nvSpPr>
        <p:spPr>
          <a:xfrm>
            <a:off x="3729038" y="2670175"/>
            <a:ext cx="5795962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</a:rPr>
              <a:t>Задачи: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>
                <a:latin typeface="+mn-lt"/>
              </a:rPr>
              <a:t>Создание благоприятных условий для устойчивого развития малого и среднего предпринимательства в целях укрепления экономики Старооскольского городского округа и обеспечения социальной стабильности в обществе.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>
                <a:latin typeface="+mn-lt"/>
              </a:rPr>
              <a:t>Максимально полное удовлетворение потребностей населения Старооскольского округа в товарах и услугах за счет обеспечения эффективного развития инфраструктуры отрасли посредством создания благоприятных условий для роста предпринимательской активности, конкуренции и сбалансированного развития различных видов, типов и способов торговли.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>
                <a:latin typeface="+mn-lt"/>
              </a:rPr>
              <a:t>Создание благоприятных условий для устойчивого развития туризма и придорожного сервиса, повышения имиджа и привлекательности Старооскольского городского округа, эффективное использование туристско-рекреационных ресурсов.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>
                <a:latin typeface="+mn-lt"/>
              </a:rPr>
              <a:t>Содействие занятости населения Старооскольского городского округа.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>
                <a:latin typeface="+mn-lt"/>
              </a:rPr>
              <a:t>Улучшение условий и охраны труда в целях снижения профессиональных рисков работников организаций, расположенных на территории Старооскольского городского округа.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30B89C15-6D5F-4023-8F64-5B7A425CB0BB}"/>
              </a:ext>
            </a:extLst>
          </p:cNvPr>
          <p:cNvSpPr/>
          <p:nvPr/>
        </p:nvSpPr>
        <p:spPr>
          <a:xfrm>
            <a:off x="381000" y="1843088"/>
            <a:ext cx="9144000" cy="72231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402" name="TextBox 7"/>
          <p:cNvSpPr txBox="1">
            <a:spLocks noChangeArrowheads="1"/>
          </p:cNvSpPr>
          <p:nvPr/>
        </p:nvSpPr>
        <p:spPr bwMode="auto">
          <a:xfrm>
            <a:off x="579438" y="1843088"/>
            <a:ext cx="8750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/>
              <a:t>Цель: создание условий для увеличения экономического потенциала, формирования благоприятного предпринимательского климата, а также содействия занятости населения, улучшения условий и охраны труда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>
            <a:extLst>
              <a:ext uri="{FF2B5EF4-FFF2-40B4-BE49-F238E27FC236}">
                <a16:creationId xmlns="" xmlns:a16="http://schemas.microsoft.com/office/drawing/2014/main" id="{914E5598-2043-4DA1-A725-FBB086912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15888"/>
            <a:ext cx="8785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Муниципальная программа «Развитие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сельского хозяйства и рыбоводства в Старооскольском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городском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округе» 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A69D3DD2-0D8A-4932-93EF-188E398B2CD7}"/>
              </a:ext>
            </a:extLst>
          </p:cNvPr>
          <p:cNvSpPr/>
          <p:nvPr/>
        </p:nvSpPr>
        <p:spPr>
          <a:xfrm>
            <a:off x="523875" y="836613"/>
            <a:ext cx="8740775" cy="72548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1712913" y="868363"/>
            <a:ext cx="66960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dirty="0"/>
              <a:t>Ответственный исполнитель муниципальной программы: </a:t>
            </a:r>
          </a:p>
          <a:p>
            <a:pPr algn="ctr" eaLnBrk="1" hangingPunct="1"/>
            <a:r>
              <a:rPr lang="ru-RU" sz="1400" dirty="0" smtClean="0"/>
              <a:t>Администрация Старооскольского городского округа в лице департамента агропромышленного комплекса и развития сельских территорий</a:t>
            </a:r>
            <a:endParaRPr lang="ru-RU" altLang="ru-RU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D75CD8C9-F85A-40DC-95D7-CDD75D5D7F65}"/>
              </a:ext>
            </a:extLst>
          </p:cNvPr>
          <p:cNvSpPr/>
          <p:nvPr/>
        </p:nvSpPr>
        <p:spPr>
          <a:xfrm>
            <a:off x="549275" y="2673350"/>
            <a:ext cx="4092575" cy="3733800"/>
          </a:xfrm>
          <a:prstGeom prst="roundRect">
            <a:avLst>
              <a:gd name="adj" fmla="val 11234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661072-8A9D-4544-B37A-CEDCD7B98807}"/>
              </a:ext>
            </a:extLst>
          </p:cNvPr>
          <p:cNvSpPr txBox="1"/>
          <p:nvPr/>
        </p:nvSpPr>
        <p:spPr>
          <a:xfrm>
            <a:off x="776288" y="2516188"/>
            <a:ext cx="3671887" cy="232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00" b="1" dirty="0" smtClean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atin typeface="+mn-lt"/>
              </a:rPr>
              <a:t>Подпрограммы</a:t>
            </a:r>
            <a:r>
              <a:rPr lang="ru-RU" sz="1500" b="1" dirty="0">
                <a:latin typeface="+mn-lt"/>
              </a:rPr>
              <a:t>: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500" b="1" dirty="0" smtClean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/>
              <a:t>Развитие сельскохозяйственной отрасли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/>
              <a:t>Поддержка малых форм хозяйствования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/>
              <a:t>Устойчивое развитие сельских территорий</a:t>
            </a:r>
            <a:endParaRPr lang="ru-RU" sz="1500" dirty="0">
              <a:latin typeface="+mn-lt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28BD7500-15CD-4B62-ACE1-2F3F058DAB22}"/>
              </a:ext>
            </a:extLst>
          </p:cNvPr>
          <p:cNvSpPr/>
          <p:nvPr/>
        </p:nvSpPr>
        <p:spPr>
          <a:xfrm>
            <a:off x="5041900" y="2673350"/>
            <a:ext cx="4303713" cy="4040188"/>
          </a:xfrm>
          <a:prstGeom prst="roundRect">
            <a:avLst>
              <a:gd name="adj" fmla="val 9345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BEEF36-5A48-4B45-AF66-44A07CF9FEB2}"/>
              </a:ext>
            </a:extLst>
          </p:cNvPr>
          <p:cNvSpPr txBox="1"/>
          <p:nvPr/>
        </p:nvSpPr>
        <p:spPr>
          <a:xfrm>
            <a:off x="5168900" y="2492375"/>
            <a:ext cx="4032250" cy="3662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00" b="1" dirty="0" smtClean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atin typeface="+mn-lt"/>
              </a:rPr>
              <a:t>Задачи:</a:t>
            </a:r>
            <a:endParaRPr lang="ru-RU" sz="1500" b="1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5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100" dirty="0">
                <a:latin typeface="+mn-lt"/>
              </a:rPr>
              <a:t>Обеспечение продовольственной безопасности Старооскольского городского округа по основным видам продукции растениеводства и животноводства, повышение конкурентоспособности растениеводческой и животноводческой продукции, производимой сельскохозяйственными товаропроизводителями.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100" dirty="0">
                <a:latin typeface="+mn-lt"/>
              </a:rPr>
              <a:t>Поддержка и развитие сельскохозяйственной и несельскохозяйственной деятельности малых форм хозяйствования на селе</a:t>
            </a:r>
            <a:r>
              <a:rPr lang="ru-RU" sz="1100" dirty="0" smtClean="0">
                <a:latin typeface="+mn-lt"/>
              </a:rPr>
              <a:t>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100" dirty="0" smtClean="0">
                <a:latin typeface="+mn-lt"/>
              </a:rPr>
              <a:t>Создание комфортных условий для жизнедеятельности в сельской местности путем обеспечения благоприятных инфраструктурных условий, создания высокотехнологичных рабочих мест на селе и активизации участия граждан, проживающих в сельской местности, в реализации общественно значимых проектов</a:t>
            </a:r>
            <a:endParaRPr lang="ru-RU" sz="1100" dirty="0">
              <a:latin typeface="+mn-lt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E917423D-B946-4963-AD07-E0CCCFA297ED}"/>
              </a:ext>
            </a:extLst>
          </p:cNvPr>
          <p:cNvSpPr/>
          <p:nvPr/>
        </p:nvSpPr>
        <p:spPr>
          <a:xfrm>
            <a:off x="560388" y="1651000"/>
            <a:ext cx="8882062" cy="93344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426" name="TextBox 7"/>
          <p:cNvSpPr txBox="1">
            <a:spLocks noChangeArrowheads="1"/>
          </p:cNvSpPr>
          <p:nvPr/>
        </p:nvSpPr>
        <p:spPr bwMode="auto">
          <a:xfrm>
            <a:off x="552450" y="1695451"/>
            <a:ext cx="87645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 smtClean="0"/>
              <a:t>Цели -</a:t>
            </a:r>
            <a:r>
              <a:rPr lang="ru-RU" sz="1400" dirty="0" smtClean="0"/>
              <a:t> Создание условий для устойчивого развития агропромышленного комплекса Старооскольского городского округа.</a:t>
            </a:r>
          </a:p>
          <a:p>
            <a:r>
              <a:rPr lang="ru-RU" sz="1400" dirty="0" smtClean="0"/>
              <a:t>-Улучшение условий проживания, повышение уровня и качества жизни граждан Старооскольского городского округа, проживающих в сельской местности</a:t>
            </a:r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>
            <a:extLst>
              <a:ext uri="{FF2B5EF4-FFF2-40B4-BE49-F238E27FC236}">
                <a16:creationId xmlns="" xmlns:a16="http://schemas.microsoft.com/office/drawing/2014/main" id="{914E5598-2043-4DA1-A725-FBB086912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15888"/>
            <a:ext cx="8785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Муниципальная программа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«Развитие общественного самоуправления на территории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Старооскольского городского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округа» 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A69D3DD2-0D8A-4932-93EF-188E398B2CD7}"/>
              </a:ext>
            </a:extLst>
          </p:cNvPr>
          <p:cNvSpPr/>
          <p:nvPr/>
        </p:nvSpPr>
        <p:spPr>
          <a:xfrm>
            <a:off x="523875" y="836613"/>
            <a:ext cx="8821738" cy="8477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1712913" y="868363"/>
            <a:ext cx="66960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300" dirty="0"/>
              <a:t>Ответственный исполнитель муниципальной программы: </a:t>
            </a:r>
          </a:p>
          <a:p>
            <a:pPr algn="ctr" eaLnBrk="1" hangingPunct="1"/>
            <a:r>
              <a:rPr lang="ru-RU" sz="1300" dirty="0" smtClean="0"/>
              <a:t>Администрация Старооскольского городского округа в лице департамента по организационно-аналитической и кадровой работе администрации Старооскольского городского округа</a:t>
            </a:r>
            <a:endParaRPr lang="ru-RU" altLang="ru-RU" sz="1300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D75CD8C9-F85A-40DC-95D7-CDD75D5D7F65}"/>
              </a:ext>
            </a:extLst>
          </p:cNvPr>
          <p:cNvSpPr/>
          <p:nvPr/>
        </p:nvSpPr>
        <p:spPr>
          <a:xfrm>
            <a:off x="549275" y="2492375"/>
            <a:ext cx="4116388" cy="4221163"/>
          </a:xfrm>
          <a:prstGeom prst="roundRect">
            <a:avLst>
              <a:gd name="adj" fmla="val 11234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661072-8A9D-4544-B37A-CEDCD7B98807}"/>
              </a:ext>
            </a:extLst>
          </p:cNvPr>
          <p:cNvSpPr txBox="1"/>
          <p:nvPr/>
        </p:nvSpPr>
        <p:spPr>
          <a:xfrm>
            <a:off x="776288" y="2516188"/>
            <a:ext cx="3671887" cy="26314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+mn-lt"/>
              </a:rPr>
              <a:t>Подпрограммы: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500" b="1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500" dirty="0" smtClean="0">
                <a:latin typeface="+mn-lt"/>
              </a:rPr>
              <a:t> Организационное оформление системы общественного самоуправления.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500" dirty="0" smtClean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500" dirty="0" smtClean="0">
                <a:latin typeface="+mn-lt"/>
              </a:rPr>
              <a:t>Развитие форм общественного самоуправления на территории Старооскольского городского округа</a:t>
            </a:r>
            <a:endParaRPr lang="ru-RU" sz="1500" dirty="0">
              <a:latin typeface="+mn-lt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28BD7500-15CD-4B62-ACE1-2F3F058DAB22}"/>
              </a:ext>
            </a:extLst>
          </p:cNvPr>
          <p:cNvSpPr/>
          <p:nvPr/>
        </p:nvSpPr>
        <p:spPr>
          <a:xfrm>
            <a:off x="4953000" y="2474913"/>
            <a:ext cx="4392613" cy="4238625"/>
          </a:xfrm>
          <a:prstGeom prst="roundRect">
            <a:avLst>
              <a:gd name="adj" fmla="val 9345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BEEF36-5A48-4B45-AF66-44A07CF9FEB2}"/>
              </a:ext>
            </a:extLst>
          </p:cNvPr>
          <p:cNvSpPr txBox="1"/>
          <p:nvPr/>
        </p:nvSpPr>
        <p:spPr>
          <a:xfrm>
            <a:off x="5168900" y="2492375"/>
            <a:ext cx="403225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+mn-lt"/>
              </a:rPr>
              <a:t>Задачи: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5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dirty="0" smtClean="0">
                <a:latin typeface="+mn-lt"/>
              </a:rPr>
              <a:t>Формирование эффективной системы общественного самоуправления Старооскольского городского округа</a:t>
            </a:r>
            <a:r>
              <a:rPr lang="ru-RU" sz="1400" b="1" dirty="0" smtClean="0"/>
              <a:t>.</a:t>
            </a:r>
            <a:endParaRPr lang="ru-RU" sz="1400" dirty="0" smtClean="0"/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400" dirty="0" smtClean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dirty="0" smtClean="0">
                <a:latin typeface="+mn-lt"/>
              </a:rPr>
              <a:t>Создание условий для социальной и деловой активности граждан в общественной жизни Старооскольского городского округа, добрососедских отношений между жителями, развития творческого потенциала человека, удовлетворения потребности в самореализации и процессах самостоятельного управления территориями, обеспечения поддержки инициатив граждан</a:t>
            </a:r>
            <a:endParaRPr lang="ru-RU" sz="1400" dirty="0">
              <a:latin typeface="+mn-lt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E917423D-B946-4963-AD07-E0CCCFA297ED}"/>
              </a:ext>
            </a:extLst>
          </p:cNvPr>
          <p:cNvSpPr/>
          <p:nvPr/>
        </p:nvSpPr>
        <p:spPr>
          <a:xfrm>
            <a:off x="560388" y="1782763"/>
            <a:ext cx="8821737" cy="5238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50" name="TextBox 7"/>
          <p:cNvSpPr txBox="1">
            <a:spLocks noChangeArrowheads="1"/>
          </p:cNvSpPr>
          <p:nvPr/>
        </p:nvSpPr>
        <p:spPr bwMode="auto">
          <a:xfrm>
            <a:off x="514350" y="1763713"/>
            <a:ext cx="8802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dirty="0"/>
              <a:t>Цель: </a:t>
            </a:r>
            <a:r>
              <a:rPr lang="ru-RU" altLang="ru-RU" sz="1400" dirty="0" smtClean="0"/>
              <a:t>с</a:t>
            </a:r>
            <a:r>
              <a:rPr lang="ru-RU" sz="1400" dirty="0" smtClean="0"/>
              <a:t>оздание благоприятных условий для реализации общественного самоуправления и повышения социальной активности граждан Старооскольского городского округа</a:t>
            </a:r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>
            <a:extLst>
              <a:ext uri="{FF2B5EF4-FFF2-40B4-BE49-F238E27FC236}">
                <a16:creationId xmlns="" xmlns:a16="http://schemas.microsoft.com/office/drawing/2014/main" id="{2D0A523F-8F16-467B-9BF6-5F2CE213B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15888"/>
            <a:ext cx="8785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Муниципальная программа «Обеспечение безопасности жизнедеятельности населения Старооскольского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городского» 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F3F1F106-DA6F-44E3-A659-469A4452C37E}"/>
              </a:ext>
            </a:extLst>
          </p:cNvPr>
          <p:cNvSpPr/>
          <p:nvPr/>
        </p:nvSpPr>
        <p:spPr>
          <a:xfrm>
            <a:off x="523875" y="836613"/>
            <a:ext cx="8821738" cy="8477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1712913" y="868363"/>
            <a:ext cx="66960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dirty="0"/>
              <a:t>Ответственный исполнитель муниципальной программы: </a:t>
            </a:r>
          </a:p>
          <a:p>
            <a:pPr algn="ctr" eaLnBrk="1" hangingPunct="1"/>
            <a:r>
              <a:rPr lang="ru-RU" sz="1400" dirty="0" smtClean="0"/>
              <a:t>Администрация Старооскольского городского округа в лице управления безопасности администрации Старооскольского городского округа</a:t>
            </a:r>
            <a:endParaRPr lang="ru-RU" altLang="ru-RU" sz="1600" dirty="0">
              <a:cs typeface="Times New Roman" pitchFamily="18" charset="0"/>
            </a:endParaRPr>
          </a:p>
          <a:p>
            <a:pPr algn="ctr" eaLnBrk="1" hangingPunct="1"/>
            <a:endParaRPr lang="ru-RU" altLang="ru-RU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59557276-9C27-4E19-85E9-E05C67845BE9}"/>
              </a:ext>
            </a:extLst>
          </p:cNvPr>
          <p:cNvSpPr/>
          <p:nvPr/>
        </p:nvSpPr>
        <p:spPr>
          <a:xfrm>
            <a:off x="609600" y="2501900"/>
            <a:ext cx="4116388" cy="4167188"/>
          </a:xfrm>
          <a:prstGeom prst="roundRect">
            <a:avLst>
              <a:gd name="adj" fmla="val 11234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CFAC467-4162-4256-A0CA-9EAC0D90A6E3}"/>
              </a:ext>
            </a:extLst>
          </p:cNvPr>
          <p:cNvSpPr txBox="1"/>
          <p:nvPr/>
        </p:nvSpPr>
        <p:spPr>
          <a:xfrm>
            <a:off x="549275" y="2516188"/>
            <a:ext cx="4176713" cy="33393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</a:rPr>
              <a:t>Подпрограммы: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100" dirty="0">
                <a:latin typeface="+mn-lt"/>
              </a:rPr>
              <a:t>Профилактика немедицинского потребления наркотических средств и психотропных веществ на территории Старооскольского городского округа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100" dirty="0">
                <a:latin typeface="+mn-lt"/>
              </a:rPr>
              <a:t>Профилактика правонарушений и обеспечение безопасности дорожного движения на территории Старооскольского городского округа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100" dirty="0">
                <a:latin typeface="+mn-lt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 на территории Старооскольского городского округа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100" dirty="0">
                <a:latin typeface="+mn-lt"/>
              </a:rPr>
              <a:t>Профилактика безнадзорности и правонарушений несовершеннолетних и защита их прав на территории Старооскольского городского округа </a:t>
            </a:r>
            <a:endParaRPr lang="ru-RU" sz="1100" dirty="0" smtClean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100" dirty="0" smtClean="0">
                <a:latin typeface="+mn-lt"/>
              </a:rPr>
              <a:t>Профилактика терроризма и экстремизма, минимизация и (или) ликвидация последствий их проявлений на территории Старооскольского городского округа</a:t>
            </a:r>
            <a:endParaRPr lang="ru-RU" sz="1100" dirty="0">
              <a:latin typeface="+mn-lt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F67C7ABF-6E20-4D3E-8F48-FB507D06E280}"/>
              </a:ext>
            </a:extLst>
          </p:cNvPr>
          <p:cNvSpPr/>
          <p:nvPr/>
        </p:nvSpPr>
        <p:spPr>
          <a:xfrm>
            <a:off x="4953000" y="2474913"/>
            <a:ext cx="4392613" cy="4208462"/>
          </a:xfrm>
          <a:prstGeom prst="roundRect">
            <a:avLst>
              <a:gd name="adj" fmla="val 9345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2E1B674-C663-441D-874E-6472FE33BEAF}"/>
              </a:ext>
            </a:extLst>
          </p:cNvPr>
          <p:cNvSpPr txBox="1"/>
          <p:nvPr/>
        </p:nvSpPr>
        <p:spPr>
          <a:xfrm>
            <a:off x="4899025" y="2501900"/>
            <a:ext cx="4500563" cy="38549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</a:rPr>
              <a:t>Задачи: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050" dirty="0">
                <a:latin typeface="+mn-lt"/>
              </a:rPr>
              <a:t>Сокращение масштабов незаконного распространения и немедицинского потребления наркотических средств и психотропных веществ и их последствий для здоровья личности и общества в целом.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050" dirty="0">
                <a:latin typeface="+mn-lt"/>
              </a:rPr>
              <a:t>Обеспечение общественного порядка и безопасности дорожного движения на территории Старооскольского городского округа.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050" dirty="0">
                <a:latin typeface="+mn-lt"/>
              </a:rPr>
              <a:t>Создание условий и реализация полномочий органов местного самоуправления Старооскольского городского округа в области гражданской обороны, предупреждения и ликвидации чрезвычайных ситуаций, обеспечения пожарной безопасности и безопасности людей на водных объектах.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050" dirty="0">
                <a:latin typeface="+mn-lt"/>
              </a:rPr>
              <a:t>Комплексное решение проблем профилактики безнадзорности и правонарушений несовершеннолетних, их социальная адаптация, повышение уровня защиты прав и законных интересов </a:t>
            </a:r>
            <a:r>
              <a:rPr lang="ru-RU" sz="1050" dirty="0" smtClean="0">
                <a:latin typeface="+mn-lt"/>
              </a:rPr>
              <a:t>несовершеннолетних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050" dirty="0" smtClean="0">
                <a:latin typeface="+mn-lt"/>
              </a:rPr>
              <a:t>Обеспечение антитеррористической устойчивости и безопасности функционирования объектов на территории Старооскольского городского округа, а также предупреждение и пресечение распространения террористической и экстремистской идеологии</a:t>
            </a:r>
            <a:endParaRPr lang="ru-RU" sz="1050" dirty="0">
              <a:latin typeface="+mn-lt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33862FF1-5B6F-4ECA-A7D3-4D0103B3C80A}"/>
              </a:ext>
            </a:extLst>
          </p:cNvPr>
          <p:cNvSpPr/>
          <p:nvPr/>
        </p:nvSpPr>
        <p:spPr>
          <a:xfrm>
            <a:off x="560388" y="1782763"/>
            <a:ext cx="8821737" cy="5238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474" name="TextBox 7"/>
          <p:cNvSpPr txBox="1">
            <a:spLocks noChangeArrowheads="1"/>
          </p:cNvSpPr>
          <p:nvPr/>
        </p:nvSpPr>
        <p:spPr bwMode="auto">
          <a:xfrm>
            <a:off x="381000" y="1774825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dirty="0"/>
              <a:t>Цель: повышение уровня безопасности жизнедеятельности населения и территории </a:t>
            </a:r>
          </a:p>
          <a:p>
            <a:pPr algn="ctr" eaLnBrk="1" hangingPunct="1"/>
            <a:r>
              <a:rPr lang="ru-RU" altLang="ru-RU" sz="1400" dirty="0"/>
              <a:t>Старооскольского городского округа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>
            <a:extLst>
              <a:ext uri="{FF2B5EF4-FFF2-40B4-BE49-F238E27FC236}">
                <a16:creationId xmlns="" xmlns:a16="http://schemas.microsoft.com/office/drawing/2014/main" id="{AA0F9C4B-B968-493A-B1DF-DABDAC7B3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15888"/>
            <a:ext cx="8785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Муниципальная программа «Содержание дорожного хозяйства, организация транспортного обслуживания населения Старооскольского городского округа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» 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2689CDA4-8913-47C9-B218-ED0D3CC678F8}"/>
              </a:ext>
            </a:extLst>
          </p:cNvPr>
          <p:cNvSpPr/>
          <p:nvPr/>
        </p:nvSpPr>
        <p:spPr>
          <a:xfrm>
            <a:off x="538163" y="1006475"/>
            <a:ext cx="8821737" cy="7191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492" name="TextBox 3"/>
          <p:cNvSpPr txBox="1">
            <a:spLocks noChangeArrowheads="1"/>
          </p:cNvSpPr>
          <p:nvPr/>
        </p:nvSpPr>
        <p:spPr bwMode="auto">
          <a:xfrm>
            <a:off x="1717675" y="976313"/>
            <a:ext cx="66976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dirty="0"/>
              <a:t>Ответственный исполнитель муниципальной программы: </a:t>
            </a:r>
          </a:p>
          <a:p>
            <a:pPr algn="ctr" eaLnBrk="1" hangingPunct="1"/>
            <a:r>
              <a:rPr lang="ru-RU" altLang="ru-RU" sz="1400" dirty="0"/>
              <a:t>Администрация Старооскольского городского округа в лице департамента </a:t>
            </a:r>
            <a:r>
              <a:rPr lang="ru-RU" altLang="ru-RU" sz="1400" dirty="0" smtClean="0"/>
              <a:t>строительства и архитектуры</a:t>
            </a:r>
            <a:endParaRPr lang="ru-RU" altLang="ru-RU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A2EA4725-930C-4CE3-BA80-197A64159363}"/>
              </a:ext>
            </a:extLst>
          </p:cNvPr>
          <p:cNvSpPr/>
          <p:nvPr/>
        </p:nvSpPr>
        <p:spPr>
          <a:xfrm>
            <a:off x="549275" y="2670175"/>
            <a:ext cx="4116388" cy="3998913"/>
          </a:xfrm>
          <a:prstGeom prst="roundRect">
            <a:avLst>
              <a:gd name="adj" fmla="val 6716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5F4D17F-84A4-40EE-98E0-1EA88B98B664}"/>
              </a:ext>
            </a:extLst>
          </p:cNvPr>
          <p:cNvSpPr txBox="1"/>
          <p:nvPr/>
        </p:nvSpPr>
        <p:spPr>
          <a:xfrm>
            <a:off x="560388" y="2670175"/>
            <a:ext cx="3960812" cy="2493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</a:rPr>
              <a:t>Подпрограммы: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Содержание дорожного </a:t>
            </a:r>
            <a:r>
              <a:rPr lang="ru-RU" sz="1200" dirty="0" smtClean="0">
                <a:latin typeface="+mn-lt"/>
              </a:rPr>
              <a:t>хозяйства</a:t>
            </a:r>
            <a:endParaRPr lang="ru-RU" sz="12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Организация транспортного обслуживания населения Старооскольского городского </a:t>
            </a:r>
            <a:r>
              <a:rPr lang="ru-RU" sz="1200" dirty="0" smtClean="0">
                <a:latin typeface="+mn-lt"/>
              </a:rPr>
              <a:t>округа.</a:t>
            </a:r>
            <a:endParaRPr lang="ru-RU" sz="12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Совершенствование и развитие дорожной сети в Старооскольском городском округе".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Обеспечение реализации муниципальной программы «Содержание дорожного хозяйства, организация транспортного обслуживания населения Старооскольского городского </a:t>
            </a:r>
            <a:r>
              <a:rPr lang="ru-RU" sz="1200" dirty="0" smtClean="0">
                <a:latin typeface="+mn-lt"/>
              </a:rPr>
              <a:t>округа».</a:t>
            </a:r>
            <a:endParaRPr lang="ru-RU" sz="1200" dirty="0">
              <a:latin typeface="+mn-lt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9E435F99-E880-49DA-8AED-61C37F93F03D}"/>
              </a:ext>
            </a:extLst>
          </p:cNvPr>
          <p:cNvSpPr/>
          <p:nvPr/>
        </p:nvSpPr>
        <p:spPr>
          <a:xfrm>
            <a:off x="4989513" y="2670175"/>
            <a:ext cx="4392612" cy="3998913"/>
          </a:xfrm>
          <a:prstGeom prst="roundRect">
            <a:avLst>
              <a:gd name="adj" fmla="val 6645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71F609-DFDB-4664-B352-8DB65F3C476E}"/>
              </a:ext>
            </a:extLst>
          </p:cNvPr>
          <p:cNvSpPr txBox="1"/>
          <p:nvPr/>
        </p:nvSpPr>
        <p:spPr>
          <a:xfrm>
            <a:off x="5067300" y="2670174"/>
            <a:ext cx="43307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</a:rPr>
              <a:t>Задачи: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>
                <a:latin typeface="+mn-lt"/>
              </a:rPr>
              <a:t>Повышение качества содержания улично-дорожной сети и существующих объектов автомобильных дорог Старооскольского городского округа.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>
                <a:latin typeface="+mn-lt"/>
              </a:rPr>
              <a:t>Формирование условий для устойчивого функционирования транспортной системы, удовлетворяющих требованиям по безопасности движения и ориентированных на предоставление качественного транспортного обслуживания всем слоям населения.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>
                <a:latin typeface="+mn-lt"/>
              </a:rPr>
              <a:t>Развитие современной и эффективной сети автомобильных дорог Старооскольского городского округа.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>
                <a:latin typeface="+mn-lt"/>
              </a:rPr>
              <a:t>Создание эффективной системы реализации мероприятий программы «Содержание дорожного хозяйства, организация транспортного обслуживания населения Старооскольского городского </a:t>
            </a:r>
            <a:r>
              <a:rPr lang="ru-RU" sz="1200" dirty="0" smtClean="0">
                <a:latin typeface="+mn-lt"/>
              </a:rPr>
              <a:t>округа».</a:t>
            </a:r>
            <a:endParaRPr lang="ru-RU" sz="1200" dirty="0">
              <a:latin typeface="+mn-lt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4469CAB7-370E-4F57-BE63-748B5269E390}"/>
              </a:ext>
            </a:extLst>
          </p:cNvPr>
          <p:cNvSpPr/>
          <p:nvPr/>
        </p:nvSpPr>
        <p:spPr>
          <a:xfrm>
            <a:off x="560388" y="1782763"/>
            <a:ext cx="8821737" cy="7397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D410AAA-33D2-4AAD-8B72-5F0371C33709}"/>
              </a:ext>
            </a:extLst>
          </p:cNvPr>
          <p:cNvSpPr txBox="1"/>
          <p:nvPr/>
        </p:nvSpPr>
        <p:spPr>
          <a:xfrm>
            <a:off x="560388" y="1782763"/>
            <a:ext cx="87852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400" dirty="0"/>
              <a:t>Цель: создание условий для устойчивого функционирования транспортной системы и дорожной сети Старооскольского городского округа Белгородской области в соответствии с социально-экономическими потребностями населения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>
            <a:extLst>
              <a:ext uri="{FF2B5EF4-FFF2-40B4-BE49-F238E27FC236}">
                <a16:creationId xmlns="" xmlns:a16="http://schemas.microsoft.com/office/drawing/2014/main" id="{2B547E57-F932-4D60-B150-50793DC77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15888"/>
            <a:ext cx="8785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Муниципальная программа «Совершенствование имущественно-земельных отношений и лесного хозяйства в Старооскольском городском округе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» 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A3A828BE-01A8-443F-9B22-B9AE65DD502C}"/>
              </a:ext>
            </a:extLst>
          </p:cNvPr>
          <p:cNvSpPr/>
          <p:nvPr/>
        </p:nvSpPr>
        <p:spPr>
          <a:xfrm>
            <a:off x="523875" y="1019175"/>
            <a:ext cx="8821738" cy="7239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1308100" y="1004888"/>
            <a:ext cx="72453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dirty="0"/>
              <a:t>Ответственный исполнитель муниципальной программы: </a:t>
            </a:r>
          </a:p>
          <a:p>
            <a:pPr algn="ctr" eaLnBrk="1" hangingPunct="1"/>
            <a:r>
              <a:rPr lang="ru-RU" altLang="ru-RU" sz="1400" dirty="0"/>
              <a:t>Департамент имущественных и земельных отношений администрации Старооскольского городского округа </a:t>
            </a:r>
            <a:endParaRPr lang="ru-RU" altLang="ru-RU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92D6B75D-DFD7-489D-8F49-EE8B862455D5}"/>
              </a:ext>
            </a:extLst>
          </p:cNvPr>
          <p:cNvSpPr/>
          <p:nvPr/>
        </p:nvSpPr>
        <p:spPr>
          <a:xfrm>
            <a:off x="549275" y="2751138"/>
            <a:ext cx="3611563" cy="3962400"/>
          </a:xfrm>
          <a:prstGeom prst="roundRect">
            <a:avLst>
              <a:gd name="adj" fmla="val 6438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5CB6754-4686-4B7B-ABCB-83204A0C7FFD}"/>
              </a:ext>
            </a:extLst>
          </p:cNvPr>
          <p:cNvSpPr txBox="1"/>
          <p:nvPr/>
        </p:nvSpPr>
        <p:spPr>
          <a:xfrm>
            <a:off x="776288" y="2751138"/>
            <a:ext cx="295275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</a:rPr>
              <a:t>Подпрограммы: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Совершенствование имущественных отношений.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Совершенствование земельных отношений.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Развитие лесного хозяйства.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Обеспечение реализации муниципальной программы.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A7E8782C-AA9F-4A50-948A-DAAD367511C7}"/>
              </a:ext>
            </a:extLst>
          </p:cNvPr>
          <p:cNvSpPr/>
          <p:nvPr/>
        </p:nvSpPr>
        <p:spPr>
          <a:xfrm>
            <a:off x="4305300" y="2751138"/>
            <a:ext cx="5040313" cy="3962400"/>
          </a:xfrm>
          <a:prstGeom prst="roundRect">
            <a:avLst>
              <a:gd name="adj" fmla="val 7063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07B382-CE54-4DB6-B9F1-BADAE0E78B91}"/>
              </a:ext>
            </a:extLst>
          </p:cNvPr>
          <p:cNvSpPr txBox="1"/>
          <p:nvPr/>
        </p:nvSpPr>
        <p:spPr>
          <a:xfrm>
            <a:off x="4376738" y="2751138"/>
            <a:ext cx="4943475" cy="323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</a:rPr>
              <a:t>Задачи: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>
                <a:latin typeface="+mn-lt"/>
              </a:rPr>
              <a:t>Создание условий для повышения эффективности использования и распоряжения имуществом, находящимся в собственности Старооскольского городского округа.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>
                <a:latin typeface="+mn-lt"/>
              </a:rPr>
              <a:t>Создание условий для повышения эффективности использования земельных ресурсов; формирования, управления и распоряжения земельными участками, относящимися к муниципальной собственности, а также земельными участками, государственная собственность на которые не разграничена.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>
                <a:latin typeface="+mn-lt"/>
              </a:rPr>
              <a:t>Повышение эффективности использования, охраны, защиты и воспроизводства лесов Старооскольского городского округа.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>
                <a:latin typeface="+mn-lt"/>
              </a:rPr>
              <a:t>Повышение эффективности использования средств областного бюджета и бюджета городского округа в рамках выполнения установленных полномочий по организации деятельности исполнительно-распорядительных функций в сфере управления и распоряжения муниципальной собственностью.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A5B85901-2002-4B4C-B6DC-9658691E9B28}"/>
              </a:ext>
            </a:extLst>
          </p:cNvPr>
          <p:cNvSpPr/>
          <p:nvPr/>
        </p:nvSpPr>
        <p:spPr>
          <a:xfrm>
            <a:off x="560388" y="1860550"/>
            <a:ext cx="8821737" cy="7461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522" name="TextBox 7"/>
          <p:cNvSpPr txBox="1">
            <a:spLocks noChangeArrowheads="1"/>
          </p:cNvSpPr>
          <p:nvPr/>
        </p:nvSpPr>
        <p:spPr bwMode="auto">
          <a:xfrm>
            <a:off x="704850" y="1868488"/>
            <a:ext cx="8496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dirty="0"/>
              <a:t>Цель: повышение эффективности функционирования, совершенствования имущественно-земельного комплекса и развитие лесного хозяйства муниципального образования - Старооскольского городского округа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>
            <a:extLst>
              <a:ext uri="{FF2B5EF4-FFF2-40B4-BE49-F238E27FC236}">
                <a16:creationId xmlns="" xmlns:a16="http://schemas.microsoft.com/office/drawing/2014/main" id="{A0D31028-4EC2-4F0F-A741-182DC3EC1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15888"/>
            <a:ext cx="8785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Муниципальная программа «Формирование и развитие системы муниципальной кадровой политики в Старооскольском городском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округе» 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1174A172-9E8B-470A-A024-817B32DB7734}"/>
              </a:ext>
            </a:extLst>
          </p:cNvPr>
          <p:cNvSpPr/>
          <p:nvPr/>
        </p:nvSpPr>
        <p:spPr>
          <a:xfrm>
            <a:off x="488950" y="1039813"/>
            <a:ext cx="8821738" cy="74295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1712913" y="1036638"/>
            <a:ext cx="66960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dirty="0"/>
              <a:t>Ответственный исполнитель муниципальной программы: </a:t>
            </a:r>
          </a:p>
          <a:p>
            <a:pPr algn="ctr" eaLnBrk="1" hangingPunct="1"/>
            <a:r>
              <a:rPr lang="ru-RU" altLang="ru-RU" sz="1400" dirty="0"/>
              <a:t>Администрация Старооскольского городского округа в лице департамента по организационно-аналитической и кадровой работе</a:t>
            </a:r>
            <a:endParaRPr lang="ru-RU" altLang="ru-RU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B1AF4B8B-E525-4D3F-8600-76F3B90568E2}"/>
              </a:ext>
            </a:extLst>
          </p:cNvPr>
          <p:cNvSpPr/>
          <p:nvPr/>
        </p:nvSpPr>
        <p:spPr>
          <a:xfrm>
            <a:off x="549275" y="2647950"/>
            <a:ext cx="4116388" cy="3876675"/>
          </a:xfrm>
          <a:prstGeom prst="roundRect">
            <a:avLst>
              <a:gd name="adj" fmla="val 7866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542" name="TextBox 4"/>
          <p:cNvSpPr txBox="1">
            <a:spLocks noChangeArrowheads="1"/>
          </p:cNvSpPr>
          <p:nvPr/>
        </p:nvSpPr>
        <p:spPr bwMode="auto">
          <a:xfrm>
            <a:off x="776288" y="2657475"/>
            <a:ext cx="3744912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dirty="0"/>
              <a:t>Подпрограммы не выделяются</a:t>
            </a:r>
          </a:p>
          <a:p>
            <a:pPr algn="ctr" eaLnBrk="1" hangingPunct="1"/>
            <a:endParaRPr lang="ru-RU" altLang="ru-RU" sz="1400" dirty="0"/>
          </a:p>
          <a:p>
            <a:pPr algn="just" eaLnBrk="1" hangingPunct="1"/>
            <a:r>
              <a:rPr lang="ru-RU" altLang="ru-RU" sz="1200" dirty="0"/>
              <a:t>Кадровая политика - один из факторов, определяющих конкурентоспособность Старооскольского городского округа. Под конкурентоспособностью, в свою очередь, понимается роль и место Старооскольского городского округа в экономическом пространстве, способность реализовать имеющийся экономический потенциал (финансовый, производственный, трудовой, инновационный, инвестиционный, ресурсно-сырьевой), обеспечить высокий уровень жизни населения.</a:t>
            </a:r>
          </a:p>
          <a:p>
            <a:pPr algn="just" eaLnBrk="1" hangingPunct="1"/>
            <a:r>
              <a:rPr lang="ru-RU" altLang="ru-RU" sz="1200" dirty="0"/>
              <a:t>Поэтому создание уникального кадрового потенциала - одна из основных задач Старооскольского городского округа.</a:t>
            </a:r>
          </a:p>
          <a:p>
            <a:pPr algn="just" eaLnBrk="1" hangingPunct="1"/>
            <a:r>
              <a:rPr lang="ru-RU" altLang="ru-RU" sz="1200" dirty="0"/>
              <a:t>.</a:t>
            </a:r>
          </a:p>
          <a:p>
            <a:pPr algn="ctr" eaLnBrk="1" hangingPunct="1"/>
            <a:endParaRPr lang="ru-RU" altLang="ru-RU" sz="1400" dirty="0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4A3E05E4-7047-4113-B0C7-97096FD65CFA}"/>
              </a:ext>
            </a:extLst>
          </p:cNvPr>
          <p:cNvSpPr/>
          <p:nvPr/>
        </p:nvSpPr>
        <p:spPr>
          <a:xfrm>
            <a:off x="4953000" y="2647950"/>
            <a:ext cx="4392613" cy="3859213"/>
          </a:xfrm>
          <a:prstGeom prst="roundRect">
            <a:avLst>
              <a:gd name="adj" fmla="val 7089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9B2EB70-1E57-419A-A345-A266374DB3C6}"/>
              </a:ext>
            </a:extLst>
          </p:cNvPr>
          <p:cNvSpPr txBox="1"/>
          <p:nvPr/>
        </p:nvSpPr>
        <p:spPr>
          <a:xfrm>
            <a:off x="5240338" y="2647950"/>
            <a:ext cx="381635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Задачи: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dirty="0">
                <a:latin typeface="+mn-lt"/>
              </a:rPr>
              <a:t>Профессионализация муниципальных служащих Старооскольского городского округа.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dirty="0">
                <a:latin typeface="+mn-lt"/>
              </a:rPr>
              <a:t>Снижение уровня коррупции во всех сферах деятельности органов местного самоуправления Старооскольского городского округа, устранение причин ее возникновения.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B8DD4670-F2A1-4AB3-BC77-4A5F853CEE04}"/>
              </a:ext>
            </a:extLst>
          </p:cNvPr>
          <p:cNvSpPr/>
          <p:nvPr/>
        </p:nvSpPr>
        <p:spPr>
          <a:xfrm>
            <a:off x="523875" y="1925638"/>
            <a:ext cx="8821738" cy="5238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546" name="TextBox 7"/>
          <p:cNvSpPr txBox="1">
            <a:spLocks noChangeArrowheads="1"/>
          </p:cNvSpPr>
          <p:nvPr/>
        </p:nvSpPr>
        <p:spPr bwMode="auto">
          <a:xfrm>
            <a:off x="328613" y="191928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dirty="0"/>
              <a:t>Цель: развитие кадрового потенциала органов местного самоуправления </a:t>
            </a:r>
          </a:p>
          <a:p>
            <a:pPr algn="ctr" eaLnBrk="1" hangingPunct="1"/>
            <a:r>
              <a:rPr lang="ru-RU" altLang="ru-RU" sz="1400" dirty="0"/>
              <a:t>Старооскольского городского округа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>
            <a:extLst>
              <a:ext uri="{FF2B5EF4-FFF2-40B4-BE49-F238E27FC236}">
                <a16:creationId xmlns="" xmlns:a16="http://schemas.microsoft.com/office/drawing/2014/main" id="{853DB213-02C1-4E9C-B8E6-0D8CE78F1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15888"/>
            <a:ext cx="8785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Муниципальная программа «Развитие деятельности по государственной регистрации актов гражданского состояния в Старооскольском городском округе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» 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914F696D-D549-4A7B-81F9-176DF0A18529}"/>
              </a:ext>
            </a:extLst>
          </p:cNvPr>
          <p:cNvSpPr/>
          <p:nvPr/>
        </p:nvSpPr>
        <p:spPr>
          <a:xfrm>
            <a:off x="542925" y="1085850"/>
            <a:ext cx="8820150" cy="74136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564" name="TextBox 3"/>
          <p:cNvSpPr txBox="1">
            <a:spLocks noChangeArrowheads="1"/>
          </p:cNvSpPr>
          <p:nvPr/>
        </p:nvSpPr>
        <p:spPr bwMode="auto">
          <a:xfrm>
            <a:off x="1693863" y="1085850"/>
            <a:ext cx="66960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dirty="0"/>
              <a:t>Ответственный исполнитель муниципальной программы: </a:t>
            </a:r>
          </a:p>
          <a:p>
            <a:pPr algn="ctr" eaLnBrk="1" hangingPunct="1"/>
            <a:r>
              <a:rPr lang="ru-RU" altLang="ru-RU" sz="1400" dirty="0"/>
              <a:t>Управление записи актов гражданского состояния администрации Старооскольского городского округа </a:t>
            </a:r>
            <a:endParaRPr lang="ru-RU" altLang="ru-RU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17A26FCD-7378-4434-8335-C1DF846B6095}"/>
              </a:ext>
            </a:extLst>
          </p:cNvPr>
          <p:cNvSpPr/>
          <p:nvPr/>
        </p:nvSpPr>
        <p:spPr>
          <a:xfrm>
            <a:off x="549275" y="2708275"/>
            <a:ext cx="4116388" cy="3816350"/>
          </a:xfrm>
          <a:prstGeom prst="roundRect">
            <a:avLst>
              <a:gd name="adj" fmla="val 7241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C00FF64-40E4-440D-A784-7668FCA89200}"/>
              </a:ext>
            </a:extLst>
          </p:cNvPr>
          <p:cNvSpPr txBox="1"/>
          <p:nvPr/>
        </p:nvSpPr>
        <p:spPr>
          <a:xfrm>
            <a:off x="704850" y="2781300"/>
            <a:ext cx="3671888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</a:rPr>
              <a:t>Подпрограммы: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Реализация государственных полномочий Российской Федерации на государственную регистрацию актов гражданского состояния на территории Старооскольского городского округа.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Реализация государственной, региональной и муниципальной семейной политики на территории Старооскольского городского округа.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Обеспечение качества и доступности предоставления государственных услуг в сфере регистрации актов гражданского состояния.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554FB85C-0C2E-40FA-BE9F-D8422E762AB2}"/>
              </a:ext>
            </a:extLst>
          </p:cNvPr>
          <p:cNvSpPr/>
          <p:nvPr/>
        </p:nvSpPr>
        <p:spPr>
          <a:xfrm>
            <a:off x="4953000" y="2708275"/>
            <a:ext cx="4392613" cy="3798888"/>
          </a:xfrm>
          <a:prstGeom prst="roundRect">
            <a:avLst>
              <a:gd name="adj" fmla="val 6766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3EB0D80-FB2F-49D1-82B8-8E42579E5402}"/>
              </a:ext>
            </a:extLst>
          </p:cNvPr>
          <p:cNvSpPr txBox="1"/>
          <p:nvPr/>
        </p:nvSpPr>
        <p:spPr>
          <a:xfrm>
            <a:off x="5162550" y="2813050"/>
            <a:ext cx="3960813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</a:rPr>
              <a:t>Задачи: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>
                <a:latin typeface="+mn-lt"/>
              </a:rPr>
              <a:t>Обеспечение реализации прав граждан и организаций в сфере государственной регистрации актов гражданского состояния, создание и обеспечение полной сохранности архивного фонда записей актов гражданского состояния Старооскольского городского округа.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>
                <a:latin typeface="+mn-lt"/>
              </a:rPr>
              <a:t>Укрепление института семьи, возрождение и сохранение духовно-нравственных традиций семейных отношений.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>
                <a:latin typeface="+mn-lt"/>
              </a:rPr>
              <a:t>Повышение качества и доступности государственных услуг, предоставляемых управлением ЗАГС.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416E260C-2342-478D-8CF2-5CDDEAB02EED}"/>
              </a:ext>
            </a:extLst>
          </p:cNvPr>
          <p:cNvSpPr/>
          <p:nvPr/>
        </p:nvSpPr>
        <p:spPr>
          <a:xfrm>
            <a:off x="560388" y="1916113"/>
            <a:ext cx="8821737" cy="7207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818690-EA62-43AA-BA00-BCCF0314AAE7}"/>
              </a:ext>
            </a:extLst>
          </p:cNvPr>
          <p:cNvSpPr txBox="1"/>
          <p:nvPr/>
        </p:nvSpPr>
        <p:spPr>
          <a:xfrm>
            <a:off x="506413" y="1920875"/>
            <a:ext cx="88566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400" dirty="0" smtClean="0"/>
              <a:t>Цель: Совершенствование </a:t>
            </a:r>
            <a:r>
              <a:rPr lang="ru-RU" altLang="ru-RU" sz="1400" dirty="0"/>
              <a:t>деятельности управления ЗАГС в направлениях исполнения полномочий Российской Федерации по государственной регистрации актов гражданского состояния и участие в реализации государственной, региональной и муниципальной семейной политики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642F7E30-CBEE-44E4-8824-B42DC92B4DD3}" type="slidenum">
              <a:rPr lang="ru-RU" altLang="ru-RU" sz="1200">
                <a:solidFill>
                  <a:schemeClr val="tx1"/>
                </a:solidFill>
                <a:latin typeface="Times New Roman" pitchFamily="18" charset="0"/>
              </a:rPr>
              <a:pPr defTabSz="912813"/>
              <a:t>3</a:t>
            </a:fld>
            <a:endParaRPr lang="ru-RU" altLang="ru-RU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42870BE1-E4BC-4C78-B3CD-A8B4E57293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6375"/>
            <a:ext cx="8915400" cy="8556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Что такое бюджет?</a:t>
            </a:r>
          </a:p>
        </p:txBody>
      </p:sp>
      <p:sp>
        <p:nvSpPr>
          <p:cNvPr id="7176" name="Rectangle 8">
            <a:extLst>
              <a:ext uri="{FF2B5EF4-FFF2-40B4-BE49-F238E27FC236}">
                <a16:creationId xmlns="" xmlns:a16="http://schemas.microsoft.com/office/drawing/2014/main" id="{B5DA8736-50CC-4602-89F2-EF095DB15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3516313"/>
            <a:ext cx="93630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9D5505"/>
                </a:solidFill>
                <a:latin typeface="+mn-lt"/>
              </a:rPr>
              <a:t>БЮДЖЕТ</a:t>
            </a:r>
            <a:r>
              <a:rPr lang="ru-RU" sz="1500" b="1" dirty="0">
                <a:solidFill>
                  <a:srgbClr val="E917C1"/>
                </a:solidFill>
                <a:latin typeface="+mn-lt"/>
              </a:rPr>
              <a:t> </a:t>
            </a:r>
            <a:r>
              <a:rPr lang="ru-RU" sz="1500" b="1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(от старонормандского </a:t>
            </a:r>
            <a:r>
              <a:rPr lang="en-US" sz="1500" b="1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bougette </a:t>
            </a:r>
            <a:r>
              <a:rPr lang="ru-RU" sz="1500" b="1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7178" name="Rectangle 10">
            <a:extLst>
              <a:ext uri="{FF2B5EF4-FFF2-40B4-BE49-F238E27FC236}">
                <a16:creationId xmlns="" xmlns:a16="http://schemas.microsoft.com/office/drawing/2014/main" id="{F3B83586-20B2-4ABE-AF9B-43260F92B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25" y="944563"/>
            <a:ext cx="226377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9D5505"/>
                </a:solidFill>
                <a:latin typeface="+mn-lt"/>
              </a:rPr>
              <a:t>ДОХОДЫ</a:t>
            </a:r>
            <a:endParaRPr lang="ru-RU" sz="1600" b="1" dirty="0">
              <a:solidFill>
                <a:srgbClr val="9D5505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0275" y="4318000"/>
            <a:ext cx="28067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Rectangle 12">
            <a:extLst>
              <a:ext uri="{FF2B5EF4-FFF2-40B4-BE49-F238E27FC236}">
                <a16:creationId xmlns="" xmlns:a16="http://schemas.microsoft.com/office/drawing/2014/main" id="{DDCEDE6F-8A32-4A93-9577-F83E4CFD4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300" y="908050"/>
            <a:ext cx="28971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9D5505"/>
                </a:solidFill>
                <a:latin typeface="+mn-lt"/>
              </a:rPr>
              <a:t>РАСХОДЫ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культура, физическая культура и спорт и другие), капитальное строительство и другие)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2925763" y="4941888"/>
            <a:ext cx="544512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6278563" y="4941888"/>
            <a:ext cx="54768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5" name="Rectangle 17">
            <a:extLst>
              <a:ext uri="{FF2B5EF4-FFF2-40B4-BE49-F238E27FC236}">
                <a16:creationId xmlns="" xmlns:a16="http://schemas.microsoft.com/office/drawing/2014/main" id="{5B4169E4-D0B8-4245-BF17-766A188D2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4381500"/>
            <a:ext cx="249713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превышение доходов над расходами образует положительный остаток бюджета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9D5505"/>
                </a:solidFill>
                <a:latin typeface="+mn-lt"/>
              </a:rPr>
              <a:t>ПРОФИЦИТ</a:t>
            </a:r>
          </a:p>
        </p:txBody>
      </p:sp>
      <p:sp>
        <p:nvSpPr>
          <p:cNvPr id="7186" name="Rectangle 18">
            <a:extLst>
              <a:ext uri="{FF2B5EF4-FFF2-40B4-BE49-F238E27FC236}">
                <a16:creationId xmlns="" xmlns:a16="http://schemas.microsoft.com/office/drawing/2014/main" id="{F326512E-389F-44C6-B194-6040D74AF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3088" y="4452938"/>
            <a:ext cx="25749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если расходная часть бюджета превышает доходную, то бюджет формируется с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9D5505"/>
                </a:solidFill>
                <a:latin typeface="+mn-lt"/>
              </a:rPr>
              <a:t>ДЕФИЦИТОМ</a:t>
            </a:r>
          </a:p>
        </p:txBody>
      </p:sp>
      <p:sp>
        <p:nvSpPr>
          <p:cNvPr id="7187" name="Rectangle 19">
            <a:extLst>
              <a:ext uri="{FF2B5EF4-FFF2-40B4-BE49-F238E27FC236}">
                <a16:creationId xmlns="" xmlns:a16="http://schemas.microsoft.com/office/drawing/2014/main" id="{9E6C2C41-5EFA-45DF-94C5-3CC8A8800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6067425"/>
            <a:ext cx="928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6388" y="1052513"/>
            <a:ext cx="387191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Line 22">
            <a:extLst>
              <a:ext uri="{FF2B5EF4-FFF2-40B4-BE49-F238E27FC236}">
                <a16:creationId xmlns="" xmlns:a16="http://schemas.microsoft.com/office/drawing/2014/main" id="{8E0D2CBD-EFCB-4F2F-8E8A-5EC308740B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100" y="898525"/>
            <a:ext cx="9204325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39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79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84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8900"/>
                            </p:stCondLst>
                            <p:childTnLst>
                              <p:par>
                                <p:cTn id="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9900"/>
                            </p:stCondLst>
                            <p:childTnLst>
                              <p:par>
                                <p:cTn id="5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5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6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7100"/>
                            </p:stCondLst>
                            <p:childTnLst>
                              <p:par>
                                <p:cTn id="7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6" grpId="0"/>
      <p:bldP spid="7178" grpId="0"/>
      <p:bldP spid="7180" grpId="0"/>
      <p:bldP spid="7181" grpId="0" animBg="1"/>
      <p:bldP spid="7182" grpId="0" animBg="1"/>
      <p:bldP spid="7185" grpId="0"/>
      <p:bldP spid="7186" grpId="0"/>
      <p:bldP spid="718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>
            <a:extLst>
              <a:ext uri="{FF2B5EF4-FFF2-40B4-BE49-F238E27FC236}">
                <a16:creationId xmlns="" xmlns:a16="http://schemas.microsoft.com/office/drawing/2014/main" id="{853DB213-02C1-4E9C-B8E6-0D8CE78F1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15888"/>
            <a:ext cx="8785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Муниципальная программа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«Формирование современной городской среды на территории Старооскольского городского округа»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914F696D-D549-4A7B-81F9-176DF0A18529}"/>
              </a:ext>
            </a:extLst>
          </p:cNvPr>
          <p:cNvSpPr/>
          <p:nvPr/>
        </p:nvSpPr>
        <p:spPr>
          <a:xfrm>
            <a:off x="542925" y="1085850"/>
            <a:ext cx="8820150" cy="74136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564" name="TextBox 3"/>
          <p:cNvSpPr txBox="1">
            <a:spLocks noChangeArrowheads="1"/>
          </p:cNvSpPr>
          <p:nvPr/>
        </p:nvSpPr>
        <p:spPr bwMode="auto">
          <a:xfrm>
            <a:off x="1693863" y="1085850"/>
            <a:ext cx="66960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dirty="0"/>
              <a:t>Ответственный исполнитель муниципальной программы: </a:t>
            </a:r>
          </a:p>
          <a:p>
            <a:r>
              <a:rPr lang="ru-RU" sz="1400" dirty="0"/>
              <a:t>Администрация Старооскольского городского округа в лице департамента </a:t>
            </a:r>
            <a:r>
              <a:rPr lang="ru-RU" sz="1400" dirty="0" smtClean="0"/>
              <a:t>строительства и архитектуры</a:t>
            </a:r>
            <a:endParaRPr lang="ru-RU" sz="1400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17A26FCD-7378-4434-8335-C1DF846B6095}"/>
              </a:ext>
            </a:extLst>
          </p:cNvPr>
          <p:cNvSpPr/>
          <p:nvPr/>
        </p:nvSpPr>
        <p:spPr>
          <a:xfrm>
            <a:off x="549275" y="2708275"/>
            <a:ext cx="4116388" cy="3816350"/>
          </a:xfrm>
          <a:prstGeom prst="roundRect">
            <a:avLst>
              <a:gd name="adj" fmla="val 7241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C00FF64-40E4-440D-A784-7668FCA89200}"/>
              </a:ext>
            </a:extLst>
          </p:cNvPr>
          <p:cNvSpPr txBox="1"/>
          <p:nvPr/>
        </p:nvSpPr>
        <p:spPr>
          <a:xfrm>
            <a:off x="704850" y="2781300"/>
            <a:ext cx="367188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</a:rPr>
              <a:t>Подпрограммы: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latin typeface="+mn-lt"/>
              </a:rPr>
              <a:t>Благоустройство дворовых территорий многоквартирных жилых </a:t>
            </a:r>
            <a:r>
              <a:rPr lang="ru-RU" sz="1200" dirty="0" smtClean="0">
                <a:latin typeface="+mn-lt"/>
              </a:rPr>
              <a:t>домов, общественных и иных территорий  </a:t>
            </a:r>
            <a:r>
              <a:rPr lang="ru-RU" sz="1200" dirty="0">
                <a:latin typeface="+mn-lt"/>
              </a:rPr>
              <a:t>соответствующего функционального </a:t>
            </a:r>
            <a:r>
              <a:rPr lang="ru-RU" sz="1200" dirty="0" smtClean="0">
                <a:latin typeface="+mn-lt"/>
              </a:rPr>
              <a:t>назначения в г. Старый Оскол</a:t>
            </a:r>
            <a:endParaRPr lang="ru-RU" sz="1200" dirty="0">
              <a:latin typeface="+mn-lt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554FB85C-0C2E-40FA-BE9F-D8422E762AB2}"/>
              </a:ext>
            </a:extLst>
          </p:cNvPr>
          <p:cNvSpPr/>
          <p:nvPr/>
        </p:nvSpPr>
        <p:spPr>
          <a:xfrm>
            <a:off x="4864100" y="2717800"/>
            <a:ext cx="4392613" cy="3798888"/>
          </a:xfrm>
          <a:prstGeom prst="roundRect">
            <a:avLst>
              <a:gd name="adj" fmla="val 6766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3EB0D80-FB2F-49D1-82B8-8E42579E5402}"/>
              </a:ext>
            </a:extLst>
          </p:cNvPr>
          <p:cNvSpPr txBox="1"/>
          <p:nvPr/>
        </p:nvSpPr>
        <p:spPr>
          <a:xfrm>
            <a:off x="5162550" y="2813050"/>
            <a:ext cx="396081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</a:rPr>
              <a:t>Задачи: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200" dirty="0">
                <a:latin typeface="+mn-lt"/>
              </a:rPr>
              <a:t>Обеспечение проведения мероприятий по благоустройству дворовых территорий многоквартирных </a:t>
            </a:r>
            <a:r>
              <a:rPr lang="ru-RU" sz="1200" dirty="0" smtClean="0">
                <a:latin typeface="+mn-lt"/>
              </a:rPr>
              <a:t>домов, общественных </a:t>
            </a:r>
            <a:r>
              <a:rPr lang="ru-RU" sz="1200" dirty="0">
                <a:latin typeface="+mn-lt"/>
              </a:rPr>
              <a:t>и иных территорий соответствующего функционального назначения в соответствии с едиными </a:t>
            </a:r>
            <a:r>
              <a:rPr lang="ru-RU" sz="1200" dirty="0" smtClean="0">
                <a:latin typeface="+mn-lt"/>
              </a:rPr>
              <a:t>требованиями.</a:t>
            </a:r>
            <a:endParaRPr lang="ru-RU" sz="1200" dirty="0">
              <a:latin typeface="+mn-lt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416E260C-2342-478D-8CF2-5CDDEAB02EED}"/>
              </a:ext>
            </a:extLst>
          </p:cNvPr>
          <p:cNvSpPr/>
          <p:nvPr/>
        </p:nvSpPr>
        <p:spPr>
          <a:xfrm>
            <a:off x="560388" y="1916113"/>
            <a:ext cx="8821737" cy="7207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818690-EA62-43AA-BA00-BCCF0314AAE7}"/>
              </a:ext>
            </a:extLst>
          </p:cNvPr>
          <p:cNvSpPr txBox="1"/>
          <p:nvPr/>
        </p:nvSpPr>
        <p:spPr>
          <a:xfrm>
            <a:off x="506413" y="1920875"/>
            <a:ext cx="8856662" cy="584775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altLang="ru-RU" sz="1600" dirty="0" smtClean="0"/>
              <a:t>Цель: Повышение </a:t>
            </a:r>
            <a:r>
              <a:rPr lang="ru-RU" altLang="ru-RU" sz="1600" dirty="0"/>
              <a:t>уровня благоустройства, качества и комфорта территории Старооскольского городского округа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93007" y="1357299"/>
          <a:ext cx="7268581" cy="446999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276469"/>
                <a:gridCol w="1480231"/>
                <a:gridCol w="1511881"/>
              </a:tblGrid>
              <a:tr h="883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Наименование раздела, подраздела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815" marR="71815" marT="0" marB="0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Исполнено                      </a:t>
                      </a:r>
                      <a:r>
                        <a:rPr lang="ru-RU" sz="1200" b="1"/>
                        <a:t>за </a:t>
                      </a:r>
                      <a:r>
                        <a:rPr lang="ru-RU" sz="1200" b="1" smtClean="0"/>
                        <a:t>2019 </a:t>
                      </a:r>
                      <a:r>
                        <a:rPr lang="ru-RU" sz="1200" b="1" dirty="0"/>
                        <a:t>год, тыс. руб.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815" marR="71815" marT="0" marB="0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Удельный вес расходов в общем объёме расходов, %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815" marR="71815" marT="0" marB="0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30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Общегосударственные вопросы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265 967,3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b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2,7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b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91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Национальная оборона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24,9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27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Национальная безопасность и правоохранительная деятельность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69 847,1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91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Национальная экономика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2 121 098,5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54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Жилищно-коммунальное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1 064 117,4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54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Охрана окружающей среды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1 449,6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91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019 560,6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39,4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2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510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581,2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91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Здравоохранение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71 496,3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51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Социальная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1 210 444,4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91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 и спорт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310 450,6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20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Средства массовой информации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11 869,5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53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Обслуживание государственного и муниципального долга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23 895,0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9462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71815" marR="7181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9 680 802,4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15" marR="71815" marT="0" marB="0" anchor="b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1815" marR="71815" marT="0" marB="0" anchor="b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13000" y="-34118"/>
            <a:ext cx="8435637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eaLnBrk="1" latinLnBrk="0" hangingPunct="1">
              <a:lnSpc>
                <a:spcPct val="100000"/>
              </a:lnSpc>
              <a:buSzTx/>
              <a:tabLst/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Удельный вес расходов  бюджета Старооскольского городского округа за 2019 год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554038" y="774000"/>
            <a:ext cx="63341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B69B5209-8E80-47B4-8ED3-203EF4F4C24B}" type="slidenum">
              <a:rPr lang="ru-RU" altLang="ru-RU" sz="1200">
                <a:solidFill>
                  <a:schemeClr val="tx1"/>
                </a:solidFill>
                <a:latin typeface="Times New Roman" pitchFamily="18" charset="0"/>
              </a:rPr>
              <a:pPr defTabSz="912813"/>
              <a:t>31</a:t>
            </a:fld>
            <a:endParaRPr lang="ru-RU" altLang="ru-RU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62999" y="673264"/>
          <a:ext cx="9360000" cy="592970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69738"/>
                <a:gridCol w="5209045"/>
                <a:gridCol w="1546435"/>
                <a:gridCol w="651130"/>
                <a:gridCol w="813913"/>
                <a:gridCol w="569739"/>
              </a:tblGrid>
              <a:tr h="415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/>
                        <a:t>Раздел, подраздел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/>
                        <a:t>Наименование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/>
                        <a:t>Утверждено на </a:t>
                      </a:r>
                      <a:r>
                        <a:rPr lang="ru-RU" sz="900" b="1" dirty="0" smtClean="0"/>
                        <a:t>2019 </a:t>
                      </a:r>
                      <a:r>
                        <a:rPr lang="ru-RU" sz="900" b="1" dirty="0"/>
                        <a:t>год с учетом внесенных изменений, тыс. руб.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/>
                        <a:t>Исполнено,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/>
                        <a:t>тыс. руб.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Отклонения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/>
                        <a:t>%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4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/>
                        <a:t>0100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b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/>
                        <a:t>Общегосударственные вопросы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274</a:t>
                      </a:r>
                      <a:r>
                        <a:rPr lang="ru-RU" sz="900" b="1" baseline="0" dirty="0" smtClean="0"/>
                        <a:t>  005,6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b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265</a:t>
                      </a:r>
                      <a:r>
                        <a:rPr lang="ru-RU" sz="9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967,3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b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-8</a:t>
                      </a:r>
                      <a:r>
                        <a:rPr lang="ru-RU" sz="900" b="1" baseline="0" dirty="0" smtClean="0"/>
                        <a:t> 038,3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b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97,1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b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47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0103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</a:rPr>
                        <a:t>Функционирование</a:t>
                      </a:r>
                      <a:r>
                        <a:rPr lang="ru-RU" sz="900" dirty="0"/>
                        <a:t>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520,0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453,0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-67,0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99,0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30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0104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171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790,0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166</a:t>
                      </a:r>
                      <a:r>
                        <a:rPr lang="ru-RU" sz="900" baseline="0" dirty="0" smtClean="0"/>
                        <a:t> 167,8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-5</a:t>
                      </a:r>
                      <a:r>
                        <a:rPr lang="ru-RU" sz="900" baseline="0" dirty="0" smtClean="0"/>
                        <a:t> 622,2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96,7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4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0105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Судебная система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47,6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 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-47,6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0,0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2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0106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892,0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43 377,6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-604,4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98,6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4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0107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/>
                        <a:t>Обеспечение проведения выборов и референдумов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971,0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929,1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-</a:t>
                      </a:r>
                      <a:r>
                        <a:rPr lang="ru-RU" sz="900" dirty="0" smtClean="0"/>
                        <a:t>41,9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99,3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4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0111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Резервные фонды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 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-300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0,0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9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0113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/>
                        <a:t>Другие общегосударственные вопросы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395,00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039,8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355,2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97,0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4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/>
                        <a:t>0200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/>
                        <a:t>Национальная оборона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64,0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24,9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-39,1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38,9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4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0204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/>
                        <a:t>Мобилизационная подготовка экономики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64,0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24,9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-39,1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38,9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70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/>
                        <a:t>0300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/>
                        <a:t>Национальная безопасность и правоохранительная деятельность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r>
                        <a:rPr lang="ru-RU" sz="9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214,00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69</a:t>
                      </a:r>
                      <a:r>
                        <a:rPr lang="ru-RU" sz="900" b="1" baseline="0" dirty="0" smtClean="0"/>
                        <a:t> 847,1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-3</a:t>
                      </a:r>
                      <a:r>
                        <a:rPr lang="ru-RU" sz="900" b="1" baseline="0" dirty="0" smtClean="0"/>
                        <a:t> 366,9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95,4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46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0304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Органы юстиции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11 216,0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11 211,5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-4,5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19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0309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842,0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129,0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-2</a:t>
                      </a:r>
                      <a:r>
                        <a:rPr lang="ru-RU" sz="900" baseline="0" dirty="0" smtClean="0"/>
                        <a:t> 713,0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94,4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4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0310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Обеспечение пожарной безопасности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11</a:t>
                      </a:r>
                      <a:r>
                        <a:rPr lang="ru-RU" sz="900" baseline="0" dirty="0" smtClean="0"/>
                        <a:t> 917,0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11 268,3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-648,7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94,6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65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0314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/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</a:t>
                      </a:r>
                      <a:r>
                        <a:rPr lang="ru-RU" sz="900" baseline="0" dirty="0" smtClean="0"/>
                        <a:t> 239,0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</a:t>
                      </a:r>
                      <a:r>
                        <a:rPr lang="ru-RU" sz="900" baseline="0" dirty="0" smtClean="0"/>
                        <a:t> 238,3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-0,7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99,9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4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/>
                        <a:t>0400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/>
                        <a:t>Национальная экономика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9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265 185,9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9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121 098,5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9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144 087,4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93,6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4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0401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Общеэкономические вопросы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489,0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413,8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-75,2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84,6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4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0405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/>
                        <a:t>Сельское хозяйство и рыболовство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117,6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117,6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4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0407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Лесное хозяйство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31</a:t>
                      </a:r>
                      <a:r>
                        <a:rPr lang="ru-RU" sz="900" baseline="0" dirty="0" smtClean="0"/>
                        <a:t> 610,0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31</a:t>
                      </a:r>
                      <a:r>
                        <a:rPr lang="ru-RU" sz="900" baseline="0" dirty="0" smtClean="0"/>
                        <a:t> 610,0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4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0408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Транспорт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297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806,1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286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001,9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-11</a:t>
                      </a:r>
                      <a:r>
                        <a:rPr lang="ru-RU" sz="900" baseline="0" dirty="0" smtClean="0"/>
                        <a:t> 804,2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96,0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4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0409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Дорожное хозяйство (дорожные фонды)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781 421,8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1 </a:t>
                      </a:r>
                      <a:r>
                        <a:rPr lang="ru-RU" sz="900" dirty="0" smtClean="0"/>
                        <a:t>657</a:t>
                      </a:r>
                      <a:r>
                        <a:rPr lang="ru-RU" sz="900" baseline="0" dirty="0" smtClean="0"/>
                        <a:t> 484,9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-</a:t>
                      </a:r>
                      <a:r>
                        <a:rPr lang="ru-RU" sz="900" dirty="0" smtClean="0"/>
                        <a:t>123</a:t>
                      </a:r>
                      <a:r>
                        <a:rPr lang="ru-RU" sz="900" baseline="0" dirty="0" smtClean="0"/>
                        <a:t> 936,9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93,0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4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0410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Связь и информатика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1 </a:t>
                      </a:r>
                      <a:r>
                        <a:rPr lang="ru-RU" sz="900" dirty="0" smtClean="0"/>
                        <a:t>600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</a:t>
                      </a:r>
                      <a:r>
                        <a:rPr lang="ru-RU" sz="900" baseline="0" dirty="0" smtClean="0"/>
                        <a:t> 600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4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0412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Другие вопросы в области национальной экономики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152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141,4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143</a:t>
                      </a:r>
                      <a:r>
                        <a:rPr lang="ru-RU" sz="900" baseline="0" dirty="0" smtClean="0"/>
                        <a:t> 870,3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-8</a:t>
                      </a:r>
                      <a:r>
                        <a:rPr lang="ru-RU" sz="900" baseline="0" dirty="0" smtClean="0"/>
                        <a:t> 271,1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94,6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4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/>
                        <a:t>0500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/>
                        <a:t>Жилищно-коммунальное хозяйство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102 596,3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064 117,4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-38</a:t>
                      </a:r>
                      <a:r>
                        <a:rPr lang="ru-RU" sz="900" b="1" baseline="0" dirty="0" smtClean="0"/>
                        <a:t>  478,9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96,5</a:t>
                      </a:r>
                      <a:endParaRPr lang="ru-RU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4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0501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/>
                        <a:t>Жилищное хозяйство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896,9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32</a:t>
                      </a:r>
                      <a:r>
                        <a:rPr lang="ru-RU" sz="900" baseline="0" dirty="0" smtClean="0"/>
                        <a:t> 936,2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-1</a:t>
                      </a:r>
                      <a:r>
                        <a:rPr lang="ru-RU" sz="900" baseline="0" dirty="0" smtClean="0"/>
                        <a:t> 960,7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94,4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4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0502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Коммунальное хозяйство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383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446,0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371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854,9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-</a:t>
                      </a:r>
                      <a:r>
                        <a:rPr lang="ru-RU" sz="900" dirty="0" smtClean="0"/>
                        <a:t>11</a:t>
                      </a:r>
                      <a:r>
                        <a:rPr lang="ru-RU" sz="900" baseline="0" dirty="0" smtClean="0"/>
                        <a:t> 591,1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97,0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4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0503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Благоустройство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659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621,10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635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761,2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-23</a:t>
                      </a:r>
                      <a:r>
                        <a:rPr lang="ru-RU" sz="900" baseline="0" dirty="0" smtClean="0"/>
                        <a:t> 859,9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96,4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9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0505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Другие вопросы в области жилищно-коммунального хозяйства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632,3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23 </a:t>
                      </a:r>
                      <a:r>
                        <a:rPr lang="ru-RU" sz="900" dirty="0" smtClean="0"/>
                        <a:t>565,1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-1</a:t>
                      </a:r>
                      <a:r>
                        <a:rPr lang="ru-RU" sz="900" baseline="0" dirty="0" smtClean="0"/>
                        <a:t> 067,2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95,7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79170"/>
            <a:ext cx="980024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Исполнение расходной части бюджета Старооскольского городского округа за 2019 год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18001" y="662913"/>
          <a:ext cx="9449998" cy="524598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75217"/>
                <a:gridCol w="5139782"/>
                <a:gridCol w="1498100"/>
                <a:gridCol w="839942"/>
                <a:gridCol w="821739"/>
                <a:gridCol w="575218"/>
              </a:tblGrid>
              <a:tr h="468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/>
                        <a:t>Раздел, подраздел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/>
                        <a:t>Наименование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/>
                        <a:t>Утверждено на </a:t>
                      </a:r>
                      <a:r>
                        <a:rPr lang="ru-RU" sz="900" b="1" dirty="0" smtClean="0"/>
                        <a:t>2019 </a:t>
                      </a:r>
                      <a:r>
                        <a:rPr lang="ru-RU" sz="900" b="1" dirty="0"/>
                        <a:t>год с учетом внесенных изменений, тыс. руб.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/>
                        <a:t>Исполнено,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/>
                        <a:t>тыс. руб.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Отклонения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/>
                        <a:t>%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548" marR="11548" marT="0" marB="0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6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0600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1 453,0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449,6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-3,4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99,8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6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0603</a:t>
                      </a:r>
                      <a:endParaRPr lang="ru-RU" sz="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Охрана объектов растительного и</a:t>
                      </a:r>
                      <a:r>
                        <a:rPr lang="ru-RU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животного мира</a:t>
                      </a:r>
                      <a:endParaRPr lang="ru-RU" sz="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1 453,0</a:t>
                      </a:r>
                      <a:endParaRPr lang="ru-RU" sz="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1 449,6</a:t>
                      </a:r>
                      <a:endParaRPr lang="ru-RU" sz="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-3,4</a:t>
                      </a:r>
                      <a:endParaRPr lang="ru-RU" sz="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99,8</a:t>
                      </a:r>
                      <a:endParaRPr lang="ru-RU" sz="9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6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/>
                        <a:t>0700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/>
                        <a:t>Образование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189 096,7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019 560,6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-169</a:t>
                      </a:r>
                      <a:r>
                        <a:rPr lang="ru-RU" sz="900" b="1" baseline="0" dirty="0" smtClean="0"/>
                        <a:t> 536,1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96,0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30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0701</a:t>
                      </a:r>
                      <a:endParaRPr lang="ru-RU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Дошкольное образование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1 </a:t>
                      </a:r>
                      <a:r>
                        <a:rPr lang="ru-RU" sz="900" dirty="0" smtClean="0"/>
                        <a:t>551</a:t>
                      </a:r>
                      <a:r>
                        <a:rPr lang="ru-RU" sz="900" baseline="0" dirty="0" smtClean="0"/>
                        <a:t> 763,0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</a:t>
                      </a:r>
                      <a:r>
                        <a:rPr lang="ru-RU" sz="900" baseline="0" dirty="0" smtClean="0"/>
                        <a:t> 460 343,5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-91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419,5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94,1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0702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Общее образование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106 738,0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053 624,1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-53</a:t>
                      </a:r>
                      <a:r>
                        <a:rPr lang="ru-RU" sz="900" baseline="0" dirty="0" smtClean="0"/>
                        <a:t> 113,9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97,5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6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0703</a:t>
                      </a:r>
                      <a:endParaRPr lang="ru-RU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Дополнительное образование детей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348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681,3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337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618,5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-11</a:t>
                      </a:r>
                      <a:r>
                        <a:rPr lang="ru-RU" sz="900" baseline="0" dirty="0" smtClean="0"/>
                        <a:t> 062,8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96,8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43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0705</a:t>
                      </a:r>
                      <a:endParaRPr lang="ru-RU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/>
                        <a:t>Профессиональная подготовка, переподготовка и повышение квалификации</a:t>
                      </a:r>
                      <a:endParaRPr lang="ru-RU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560,0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20 </a:t>
                      </a:r>
                      <a:r>
                        <a:rPr lang="ru-RU" sz="900" dirty="0" smtClean="0"/>
                        <a:t>935,4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624,6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92,8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6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0707</a:t>
                      </a:r>
                      <a:endParaRPr lang="ru-RU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/>
                        <a:t>Молодежная политика</a:t>
                      </a:r>
                      <a:endParaRPr lang="ru-RU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54</a:t>
                      </a:r>
                      <a:r>
                        <a:rPr lang="ru-RU" sz="900" baseline="0" dirty="0" smtClean="0"/>
                        <a:t> 192,0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48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627,4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-5</a:t>
                      </a:r>
                      <a:r>
                        <a:rPr lang="ru-RU" sz="900" baseline="0" dirty="0" smtClean="0"/>
                        <a:t> 564,6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89,7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6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0709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Другие вопросы в области образования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105 162,4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98</a:t>
                      </a:r>
                      <a:r>
                        <a:rPr lang="ru-RU" sz="900" baseline="0" dirty="0" smtClean="0"/>
                        <a:t> 412,0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-6</a:t>
                      </a:r>
                      <a:r>
                        <a:rPr lang="ru-RU" sz="900" baseline="0" dirty="0" smtClean="0"/>
                        <a:t> 750,4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93,6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61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/>
                        <a:t>0800</a:t>
                      </a:r>
                      <a:endParaRPr lang="ru-RU" sz="9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/>
                        <a:t>Культура, кинематография</a:t>
                      </a:r>
                      <a:endParaRPr lang="ru-RU" sz="9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529</a:t>
                      </a:r>
                      <a:r>
                        <a:rPr lang="ru-RU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874,9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510</a:t>
                      </a:r>
                      <a:r>
                        <a:rPr lang="ru-RU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581,2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-19</a:t>
                      </a:r>
                      <a:r>
                        <a:rPr lang="ru-RU" sz="900" b="1" baseline="0" dirty="0" smtClean="0"/>
                        <a:t> 293,7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96,4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6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0801</a:t>
                      </a:r>
                      <a:endParaRPr lang="ru-RU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Культура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470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628,9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453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587,1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-17</a:t>
                      </a:r>
                      <a:r>
                        <a:rPr lang="ru-RU" sz="900" baseline="0" dirty="0" smtClean="0"/>
                        <a:t> 041,8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96,4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6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0804</a:t>
                      </a:r>
                      <a:endParaRPr lang="ru-RU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Другие вопросы в области культуры, кинематографии 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59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246,0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56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994,1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-2</a:t>
                      </a:r>
                      <a:r>
                        <a:rPr lang="ru-RU" sz="900" baseline="0" dirty="0" smtClean="0"/>
                        <a:t> 251,9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96,2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14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/>
                        <a:t>0900</a:t>
                      </a:r>
                      <a:endParaRPr lang="ru-RU" sz="9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/>
                        <a:t>Здравоохранение</a:t>
                      </a:r>
                      <a:endParaRPr lang="ru-RU" sz="9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  <a:r>
                        <a:rPr lang="ru-RU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250,0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71</a:t>
                      </a:r>
                      <a:r>
                        <a:rPr lang="ru-RU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496,3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ru-RU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753,7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95,0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6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0901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Стационарная медицинская помощь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250,0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71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496,3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753,7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95,0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6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/>
                        <a:t>1000</a:t>
                      </a:r>
                      <a:endParaRPr lang="ru-RU" sz="9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/>
                        <a:t>Социальная политика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/>
                        <a:t>1 </a:t>
                      </a:r>
                      <a:r>
                        <a:rPr lang="ru-RU" sz="900" b="1" dirty="0" smtClean="0"/>
                        <a:t>252</a:t>
                      </a:r>
                      <a:r>
                        <a:rPr lang="ru-RU" sz="900" b="1" baseline="0" dirty="0" smtClean="0"/>
                        <a:t> 328,8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/>
                        <a:t>1 </a:t>
                      </a:r>
                      <a:r>
                        <a:rPr lang="ru-RU" sz="900" b="1" baseline="0" dirty="0" smtClean="0"/>
                        <a:t> 210 444,4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-41</a:t>
                      </a:r>
                      <a:r>
                        <a:rPr lang="ru-RU" sz="900" b="1" baseline="0" dirty="0" smtClean="0"/>
                        <a:t> 884,4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96,7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3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1001</a:t>
                      </a:r>
                      <a:endParaRPr lang="ru-RU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Пенсионное обеспечение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</a:t>
                      </a:r>
                      <a:r>
                        <a:rPr lang="ru-RU" sz="900" baseline="0" dirty="0" smtClean="0"/>
                        <a:t> 711,0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</a:t>
                      </a:r>
                      <a:r>
                        <a:rPr lang="ru-RU" sz="900" baseline="0" dirty="0" smtClean="0"/>
                        <a:t> 663,2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-47,8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99,7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6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1002</a:t>
                      </a:r>
                      <a:endParaRPr lang="ru-RU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Социальное обслуживание населения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81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345,5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80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702,7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-642,8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99,2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6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1003</a:t>
                      </a:r>
                      <a:endParaRPr lang="ru-RU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Социальное обеспечение населения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800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837,9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769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410,9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-31</a:t>
                      </a:r>
                      <a:r>
                        <a:rPr lang="ru-RU" sz="900" baseline="0" dirty="0" smtClean="0"/>
                        <a:t> 427,0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96,1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6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1004</a:t>
                      </a:r>
                      <a:endParaRPr lang="ru-RU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Охрана семьи и детства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310</a:t>
                      </a:r>
                      <a:r>
                        <a:rPr lang="ru-RU" sz="900" baseline="0" dirty="0" smtClean="0"/>
                        <a:t> 795,6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302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376,4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-8</a:t>
                      </a:r>
                      <a:r>
                        <a:rPr lang="ru-RU" sz="900" baseline="0" dirty="0" smtClean="0"/>
                        <a:t> 419,2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97,3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6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1006</a:t>
                      </a:r>
                      <a:endParaRPr lang="ru-RU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Другие вопросы в области социальной политики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43</a:t>
                      </a:r>
                      <a:r>
                        <a:rPr lang="ru-RU" sz="900" baseline="0" dirty="0" smtClean="0"/>
                        <a:t> 638,8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42</a:t>
                      </a:r>
                      <a:r>
                        <a:rPr lang="ru-RU" sz="900" baseline="0" dirty="0" smtClean="0"/>
                        <a:t> 291,2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-1</a:t>
                      </a:r>
                      <a:r>
                        <a:rPr lang="ru-RU" sz="900" baseline="0" dirty="0" smtClean="0"/>
                        <a:t> 347,6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96,9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6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/>
                        <a:t>1100</a:t>
                      </a:r>
                      <a:endParaRPr lang="ru-RU" sz="9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/>
                        <a:t>Физическая культура и спорт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315</a:t>
                      </a:r>
                      <a:r>
                        <a:rPr lang="ru-RU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583,1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310</a:t>
                      </a:r>
                      <a:r>
                        <a:rPr lang="ru-RU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450,6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-5</a:t>
                      </a:r>
                      <a:r>
                        <a:rPr lang="ru-RU" sz="900" b="1" baseline="0" dirty="0" smtClean="0"/>
                        <a:t> 132,5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98,4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6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1102</a:t>
                      </a:r>
                      <a:endParaRPr lang="ru-RU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Массовый спорт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302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804,3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298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179,0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-4 </a:t>
                      </a:r>
                      <a:r>
                        <a:rPr lang="ru-RU" sz="900" baseline="0" dirty="0" smtClean="0"/>
                        <a:t> 625,3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98,5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6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1103</a:t>
                      </a:r>
                      <a:endParaRPr lang="ru-RU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Спорт высших достижений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243,8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243,8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0</a:t>
                      </a:r>
                      <a:endParaRPr lang="ru-RU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100,0</a:t>
                      </a:r>
                      <a:endParaRPr lang="ru-RU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6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1105</a:t>
                      </a:r>
                      <a:endParaRPr lang="ru-RU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Другие вопросы в области физической культуры и спорта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535,0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027,8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-507,2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95,6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6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/>
                        <a:t>1200</a:t>
                      </a:r>
                      <a:endParaRPr lang="ru-RU" sz="9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/>
                        <a:t>Средства массовой информации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12</a:t>
                      </a:r>
                      <a:r>
                        <a:rPr lang="ru-RU" sz="900" b="1" baseline="0" dirty="0" smtClean="0"/>
                        <a:t> 633,0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869,5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-763,5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94,0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6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1202</a:t>
                      </a:r>
                      <a:endParaRPr lang="ru-RU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Периодическая печать и издательства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633,0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11</a:t>
                      </a:r>
                      <a:r>
                        <a:rPr lang="ru-RU" sz="900" baseline="0" dirty="0" smtClean="0"/>
                        <a:t> 869,5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-763,5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94,0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6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/>
                        <a:t>1300</a:t>
                      </a:r>
                      <a:endParaRPr lang="ru-RU" sz="9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/>
                        <a:t>Обслуживание государственного и муниципального долга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24</a:t>
                      </a:r>
                      <a:r>
                        <a:rPr lang="ru-RU" sz="900" b="1" baseline="0" dirty="0" smtClean="0"/>
                        <a:t> 565,0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23</a:t>
                      </a:r>
                      <a:r>
                        <a:rPr lang="ru-RU" sz="900" b="1" baseline="0" dirty="0" smtClean="0"/>
                        <a:t> 895,0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-670,0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97,3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6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/>
                        <a:t>1301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Обслуживание государственного внутреннего и муниципального долга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24</a:t>
                      </a:r>
                      <a:r>
                        <a:rPr lang="ru-RU" sz="900" baseline="0" dirty="0" smtClean="0"/>
                        <a:t> 565,0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  <a:r>
                        <a:rPr lang="ru-RU" sz="9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565,0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-670,0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97,3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61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/>
                        <a:t> </a:t>
                      </a:r>
                      <a:endParaRPr lang="ru-RU" sz="9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/>
                        <a:t>ИТОГО: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115 850,3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680 802,4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/>
                        <a:t>-435</a:t>
                      </a:r>
                      <a:r>
                        <a:rPr lang="ru-RU" sz="900" b="1" baseline="0" dirty="0" smtClean="0"/>
                        <a:t> 047,9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95,7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>
                    <a:gradFill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9170"/>
            <a:ext cx="980024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Исполнение расходной части бюджета Старооскольского городского округа за 2019 год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>
            <a:extLst>
              <a:ext uri="{FF2B5EF4-FFF2-40B4-BE49-F238E27FC236}">
                <a16:creationId xmlns="" xmlns:a16="http://schemas.microsoft.com/office/drawing/2014/main" id="{FB62EA29-9F3E-43E6-A634-F88BDE07B7E4}"/>
              </a:ext>
            </a:extLst>
          </p:cNvPr>
          <p:cNvGraphicFramePr/>
          <p:nvPr/>
        </p:nvGraphicFramePr>
        <p:xfrm>
          <a:off x="618830" y="684000"/>
          <a:ext cx="3842322" cy="214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A74D7C-C849-4049-A09E-B79883D0D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0"/>
            <a:ext cx="89154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Расходы бюджета Старооскольского городского округа на образование 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2019 году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B9CBDDCB-E20F-4E96-8C00-763DD1CF220C}"/>
              </a:ext>
            </a:extLst>
          </p:cNvPr>
          <p:cNvGraphicFramePr/>
          <p:nvPr/>
        </p:nvGraphicFramePr>
        <p:xfrm>
          <a:off x="3493418" y="1118116"/>
          <a:ext cx="3010386" cy="538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Схема 14">
            <a:extLst>
              <a:ext uri="{FF2B5EF4-FFF2-40B4-BE49-F238E27FC236}">
                <a16:creationId xmlns="" xmlns:a16="http://schemas.microsoft.com/office/drawing/2014/main" id="{4B241525-D070-4F21-81BC-247F27A1553B}"/>
              </a:ext>
            </a:extLst>
          </p:cNvPr>
          <p:cNvGraphicFramePr/>
          <p:nvPr/>
        </p:nvGraphicFramePr>
        <p:xfrm>
          <a:off x="-582000" y="2586235"/>
          <a:ext cx="3842322" cy="214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6" name="Схема 15">
            <a:extLst>
              <a:ext uri="{FF2B5EF4-FFF2-40B4-BE49-F238E27FC236}">
                <a16:creationId xmlns="" xmlns:a16="http://schemas.microsoft.com/office/drawing/2014/main" id="{29C9A712-1536-4232-873D-57227A84599F}"/>
              </a:ext>
            </a:extLst>
          </p:cNvPr>
          <p:cNvGraphicFramePr/>
          <p:nvPr/>
        </p:nvGraphicFramePr>
        <p:xfrm>
          <a:off x="705678" y="4424047"/>
          <a:ext cx="3842322" cy="214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0" name="Схема 19">
            <a:extLst>
              <a:ext uri="{FF2B5EF4-FFF2-40B4-BE49-F238E27FC236}">
                <a16:creationId xmlns="" xmlns:a16="http://schemas.microsoft.com/office/drawing/2014/main" id="{2F87E348-AEA1-4678-BB2A-2B839CB9BBC4}"/>
              </a:ext>
            </a:extLst>
          </p:cNvPr>
          <p:cNvGraphicFramePr/>
          <p:nvPr/>
        </p:nvGraphicFramePr>
        <p:xfrm>
          <a:off x="5708650" y="939800"/>
          <a:ext cx="3842322" cy="214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1" name="Схема 20">
            <a:extLst>
              <a:ext uri="{FF2B5EF4-FFF2-40B4-BE49-F238E27FC236}">
                <a16:creationId xmlns="" xmlns:a16="http://schemas.microsoft.com/office/drawing/2014/main" id="{9730F2F0-3A73-4BB0-BE8C-F230E9F02F4B}"/>
              </a:ext>
            </a:extLst>
          </p:cNvPr>
          <p:cNvGraphicFramePr/>
          <p:nvPr/>
        </p:nvGraphicFramePr>
        <p:xfrm>
          <a:off x="5088000" y="4446942"/>
          <a:ext cx="3842322" cy="214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22" name="Line 4">
            <a:extLst>
              <a:ext uri="{FF2B5EF4-FFF2-40B4-BE49-F238E27FC236}">
                <a16:creationId xmlns="" xmlns:a16="http://schemas.microsoft.com/office/drawing/2014/main" id="{64247CFE-0DBC-4DAB-AEF6-3999A77CF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038" y="684213"/>
            <a:ext cx="9204325" cy="0"/>
          </a:xfrm>
          <a:prstGeom prst="line">
            <a:avLst/>
          </a:prstGeom>
          <a:noFill/>
          <a:ln w="47625" cmpd="dbl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 bwMode="auto">
          <a:xfrm>
            <a:off x="588000" y="774000"/>
            <a:ext cx="6334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9B5209-8E80-47B4-8ED3-203EF4F4C24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="" xmlns:a16="http://schemas.microsoft.com/office/drawing/2014/main" id="{EE41D690-110C-4236-B19C-91489C13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613" y="623888"/>
            <a:ext cx="7138987" cy="1281112"/>
          </a:xfrm>
        </p:spPr>
        <p:txBody>
          <a:bodyPr rtlCol="0">
            <a:normAutofit fontScale="90000"/>
          </a:bodyPr>
          <a:lstStyle/>
          <a:p>
            <a:pPr defTabSz="912813" eaLnBrk="1" fontAlgn="auto" hangingPunct="1">
              <a:spcAft>
                <a:spcPts val="0"/>
              </a:spcAft>
              <a:defRPr/>
            </a:pPr>
            <a:r>
              <a:rPr lang="ru-RU" altLang="ru-RU" sz="240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altLang="ru-RU" sz="24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altLang="ru-RU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41987" name="Содержимое 2">
            <a:extLst>
              <a:ext uri="{FF2B5EF4-FFF2-40B4-BE49-F238E27FC236}">
                <a16:creationId xmlns="" xmlns:a16="http://schemas.microsoft.com/office/drawing/2014/main" id="{14AA25E5-E473-4498-B04A-C3DC9B099B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41675" y="373063"/>
            <a:ext cx="6435725" cy="6132512"/>
          </a:xfrm>
        </p:spPr>
        <p:txBody>
          <a:bodyPr rtlCol="0">
            <a:normAutofit/>
          </a:bodyPr>
          <a:lstStyle/>
          <a:p>
            <a:pPr marL="91440" indent="-91440" algn="ctr" defTabSz="912813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На территории Старооскольского городского округа функционирует 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131 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образовательных учреждения:</a:t>
            </a: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1481328" lvl="4" indent="-182880" defTabSz="912813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общеобразовательная школа, </a:t>
            </a:r>
          </a:p>
          <a:p>
            <a:pPr marL="1481328" lvl="4" indent="-182880" defTabSz="912813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61 дошкольных образовательных учреждений, </a:t>
            </a:r>
          </a:p>
          <a:p>
            <a:pPr marL="1481328" lvl="4" indent="-182880" defTabSz="912813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учреждения дополнительного образования детей,</a:t>
            </a:r>
          </a:p>
          <a:p>
            <a:pPr marL="1481328" lvl="4" indent="-182880" defTabSz="912813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прочих учреждений образования</a:t>
            </a:r>
          </a:p>
          <a:p>
            <a:pPr marL="91440" indent="-91440" algn="ctr" defTabSz="912813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91440" indent="-91440" algn="ctr" defTabSz="91281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</a:rPr>
              <a:t>Расходы Старооскольского городского округа на образование в расчете на 1 жителя Старооскольского городского округа в </a:t>
            </a: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</a:rPr>
              <a:t>2019 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</a:rPr>
              <a:t>году </a:t>
            </a: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составили</a:t>
            </a:r>
            <a:endParaRPr lang="ru-RU" alt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91440" indent="-91440" algn="ctr" defTabSz="91281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800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ru-RU" sz="2800" b="1" smtClean="0">
                <a:solidFill>
                  <a:schemeClr val="accent2">
                    <a:lumMod val="50000"/>
                  </a:schemeClr>
                </a:solidFill>
              </a:rPr>
              <a:t>15 471,1 </a:t>
            </a: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</a:rPr>
              <a:t>руб.</a:t>
            </a: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0F0CC662-EA25-4A5A-B533-1D8971530E97}" type="slidenum">
              <a:rPr lang="ru-RU" altLang="ru-RU" sz="1200">
                <a:solidFill>
                  <a:schemeClr val="tx1"/>
                </a:solidFill>
                <a:latin typeface="Times New Roman" pitchFamily="18" charset="0"/>
              </a:rPr>
              <a:pPr defTabSz="912813"/>
              <a:t>35</a:t>
            </a:fld>
            <a:endParaRPr lang="ru-RU" altLang="ru-RU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0965" name="Picture 4" descr="images (1)">
            <a:extLst>
              <a:ext uri="{FF2B5EF4-FFF2-40B4-BE49-F238E27FC236}">
                <a16:creationId xmlns="" xmlns:a16="http://schemas.microsoft.com/office/drawing/2014/main" id="{A3ECF21B-4EF4-4F10-85EA-C67E2A90D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8" y="117613"/>
            <a:ext cx="3264896" cy="2362200"/>
          </a:xfrm>
          <a:prstGeom prst="roundRect">
            <a:avLst>
              <a:gd name="adj" fmla="val 16667"/>
            </a:avLst>
          </a:prstGeom>
          <a:ln w="25400">
            <a:solidFill>
              <a:schemeClr val="accent6"/>
            </a:solidFill>
            <a:miter lim="800000"/>
            <a:headEnd/>
            <a:tailEnd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images (2)">
            <a:extLst>
              <a:ext uri="{FF2B5EF4-FFF2-40B4-BE49-F238E27FC236}">
                <a16:creationId xmlns="" xmlns:a16="http://schemas.microsoft.com/office/drawing/2014/main" id="{EB46CC48-50D3-4B5D-88FD-032CA5D2D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4" y="4169054"/>
            <a:ext cx="3375000" cy="2308225"/>
          </a:xfrm>
          <a:prstGeom prst="roundRect">
            <a:avLst>
              <a:gd name="adj" fmla="val 16667"/>
            </a:avLst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8">
            <a:extLst>
              <a:ext uri="{FF2B5EF4-FFF2-40B4-BE49-F238E27FC236}">
                <a16:creationId xmlns="" xmlns:a16="http://schemas.microsoft.com/office/drawing/2014/main" id="{3D20D51F-C6AC-4D6E-BE0A-D21B7C16C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5" y="2156047"/>
            <a:ext cx="3265182" cy="2308225"/>
          </a:xfrm>
          <a:prstGeom prst="roundRect">
            <a:avLst>
              <a:gd name="adj" fmla="val 16667"/>
            </a:avLst>
          </a:prstGeom>
          <a:ln w="19050">
            <a:solidFill>
              <a:schemeClr val="accent6"/>
            </a:solidFill>
            <a:miter lim="800000"/>
            <a:headEnd/>
            <a:tailEnd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xmlns="" id="{FB62EA29-9F3E-43E6-A634-F88BDE07B7E4}"/>
              </a:ext>
            </a:extLst>
          </p:cNvPr>
          <p:cNvGraphicFramePr/>
          <p:nvPr/>
        </p:nvGraphicFramePr>
        <p:xfrm>
          <a:off x="-267000" y="819000"/>
          <a:ext cx="4140000" cy="23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B9CBDDCB-E20F-4E96-8C00-763DD1CF220C}"/>
              </a:ext>
            </a:extLst>
          </p:cNvPr>
          <p:cNvGraphicFramePr/>
          <p:nvPr/>
        </p:nvGraphicFramePr>
        <p:xfrm>
          <a:off x="3333000" y="1809000"/>
          <a:ext cx="3095647" cy="292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xmlns="" id="{4B241525-D070-4F21-81BC-247F27A1553B}"/>
              </a:ext>
            </a:extLst>
          </p:cNvPr>
          <p:cNvGraphicFramePr/>
          <p:nvPr/>
        </p:nvGraphicFramePr>
        <p:xfrm>
          <a:off x="-405027" y="3485712"/>
          <a:ext cx="3842322" cy="214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xmlns="" id="{29C9A712-1536-4232-873D-57227A84599F}"/>
              </a:ext>
            </a:extLst>
          </p:cNvPr>
          <p:cNvGraphicFramePr/>
          <p:nvPr/>
        </p:nvGraphicFramePr>
        <p:xfrm>
          <a:off x="2244311" y="4452844"/>
          <a:ext cx="4024340" cy="214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xmlns="" id="{41CC6675-BB73-4FDB-BC52-6901A9ED9121}"/>
              </a:ext>
            </a:extLst>
          </p:cNvPr>
          <p:cNvGraphicFramePr/>
          <p:nvPr/>
        </p:nvGraphicFramePr>
        <p:xfrm>
          <a:off x="5837055" y="857232"/>
          <a:ext cx="3842322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xmlns="" id="{2F87E348-AEA1-4678-BB2A-2B839CB9BBC4}"/>
              </a:ext>
            </a:extLst>
          </p:cNvPr>
          <p:cNvGraphicFramePr/>
          <p:nvPr/>
        </p:nvGraphicFramePr>
        <p:xfrm>
          <a:off x="6113868" y="3357562"/>
          <a:ext cx="3512053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22" name="Line 4">
            <a:extLst>
              <a:ext uri="{FF2B5EF4-FFF2-40B4-BE49-F238E27FC236}">
                <a16:creationId xmlns:a16="http://schemas.microsoft.com/office/drawing/2014/main" xmlns="" id="{64247CFE-0DBC-4DAB-AEF6-3999A77CF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095" y="857231"/>
            <a:ext cx="9132158" cy="45719"/>
          </a:xfrm>
          <a:prstGeom prst="line">
            <a:avLst/>
          </a:prstGeom>
          <a:noFill/>
          <a:ln w="47625" cmpd="dbl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35AAC6E-B537-4C01-AF4E-A410E576A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108599"/>
            <a:ext cx="9204325" cy="12954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Исполнение расходов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бюджета Старооскольского городского округа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за 2019 год на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культуру</a:t>
            </a:r>
            <a:b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sz="2000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554038" y="813875"/>
            <a:ext cx="63341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B69B5209-8E80-47B4-8ED3-203EF4F4C24B}" type="slidenum">
              <a:rPr lang="ru-RU" altLang="ru-RU" sz="1200">
                <a:solidFill>
                  <a:schemeClr val="tx1"/>
                </a:solidFill>
                <a:latin typeface="Times New Roman" pitchFamily="18" charset="0"/>
              </a:rPr>
              <a:pPr defTabSz="912813"/>
              <a:t>36</a:t>
            </a:fld>
            <a:endParaRPr lang="ru-RU" altLang="ru-RU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="" xmlns:a16="http://schemas.microsoft.com/office/drawing/2014/main" id="{EE41D690-110C-4236-B19C-91489C13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613" y="623888"/>
            <a:ext cx="7138987" cy="1281112"/>
          </a:xfrm>
        </p:spPr>
        <p:txBody>
          <a:bodyPr rtlCol="0">
            <a:normAutofit fontScale="90000"/>
          </a:bodyPr>
          <a:lstStyle/>
          <a:p>
            <a:pPr defTabSz="912813" eaLnBrk="1" fontAlgn="auto" hangingPunct="1">
              <a:spcAft>
                <a:spcPts val="0"/>
              </a:spcAft>
              <a:defRPr/>
            </a:pPr>
            <a:r>
              <a:rPr lang="ru-RU" altLang="ru-RU" sz="240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altLang="ru-RU" sz="24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altLang="ru-RU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45E59AC9-1BF9-4797-B6D6-1E8F1476AF70}" type="slidenum">
              <a:rPr lang="ru-RU" altLang="ru-RU" sz="1200">
                <a:solidFill>
                  <a:schemeClr val="tx1"/>
                </a:solidFill>
                <a:latin typeface="Times New Roman" pitchFamily="18" charset="0"/>
              </a:rPr>
              <a:pPr defTabSz="912813"/>
              <a:t>37</a:t>
            </a:fld>
            <a:endParaRPr lang="ru-RU" altLang="ru-RU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0965" name="Picture 4">
            <a:extLst>
              <a:ext uri="{FF2B5EF4-FFF2-40B4-BE49-F238E27FC236}">
                <a16:creationId xmlns="" xmlns:a16="http://schemas.microsoft.com/office/drawing/2014/main" id="{A3ECF21B-4EF4-4F10-85EA-C67E2A90D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580" y="117613"/>
            <a:ext cx="3152072" cy="2362200"/>
          </a:xfrm>
          <a:prstGeom prst="roundRect">
            <a:avLst>
              <a:gd name="adj" fmla="val 16667"/>
            </a:avLst>
          </a:prstGeom>
          <a:ln w="25400">
            <a:solidFill>
              <a:schemeClr val="accent6"/>
            </a:solidFill>
            <a:miter lim="800000"/>
            <a:headEnd/>
            <a:tailEnd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="" xmlns:a16="http://schemas.microsoft.com/office/drawing/2014/main" id="{EB46CC48-50D3-4B5D-88FD-032CA5D2D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463" y="4102293"/>
            <a:ext cx="3375000" cy="2558021"/>
          </a:xfrm>
          <a:prstGeom prst="roundRect">
            <a:avLst>
              <a:gd name="adj" fmla="val 16667"/>
            </a:avLst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2">
            <a:extLst>
              <a:ext uri="{FF2B5EF4-FFF2-40B4-BE49-F238E27FC236}">
                <a16:creationId xmlns="" xmlns:a16="http://schemas.microsoft.com/office/drawing/2014/main" id="{173DF303-3DA2-493F-9421-6528DA4E0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722313"/>
            <a:ext cx="5391150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813" eaLnBrk="1" hangingPunct="1">
              <a:buFontTx/>
              <a:buNone/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На территории Старооскольского городского округа функционирует:</a:t>
            </a:r>
          </a:p>
          <a:p>
            <a:pPr algn="ctr" defTabSz="912813" eaLnBrk="1" hangingPunct="1">
              <a:buFontTx/>
              <a:buNone/>
              <a:defRPr/>
            </a:pPr>
            <a:endParaRPr lang="ru-RU" altLang="ru-RU" sz="1600" b="1" dirty="0"/>
          </a:p>
          <a:p>
            <a:pPr lvl="2" defTabSz="912813" eaLnBrk="1" hangingPunct="1">
              <a:lnSpc>
                <a:spcPct val="80000"/>
              </a:lnSpc>
              <a:defRPr/>
            </a:pPr>
            <a:r>
              <a:rPr lang="ru-RU" altLang="ru-RU" dirty="0"/>
              <a:t>12 культурно-досуговых учреждений;</a:t>
            </a:r>
          </a:p>
          <a:p>
            <a:pPr lvl="2" defTabSz="912813" eaLnBrk="1" hangingPunct="1">
              <a:lnSpc>
                <a:spcPct val="80000"/>
              </a:lnSpc>
              <a:defRPr/>
            </a:pPr>
            <a:r>
              <a:rPr lang="ru-RU" altLang="ru-RU" dirty="0"/>
              <a:t>1 библиотека (с филиалами); </a:t>
            </a:r>
          </a:p>
          <a:p>
            <a:pPr lvl="2" defTabSz="912813" eaLnBrk="1" hangingPunct="1">
              <a:lnSpc>
                <a:spcPct val="80000"/>
              </a:lnSpc>
              <a:defRPr/>
            </a:pPr>
            <a:r>
              <a:rPr lang="ru-RU" altLang="ru-RU" dirty="0"/>
              <a:t>2 исторических музея и зоопарк;</a:t>
            </a:r>
          </a:p>
          <a:p>
            <a:pPr lvl="2" defTabSz="912813" eaLnBrk="1" hangingPunct="1">
              <a:lnSpc>
                <a:spcPct val="80000"/>
              </a:lnSpc>
              <a:defRPr/>
            </a:pPr>
            <a:r>
              <a:rPr lang="ru-RU" altLang="ru-RU" dirty="0"/>
              <a:t>1 театр для детей и молодежи.</a:t>
            </a:r>
          </a:p>
          <a:p>
            <a:pPr lvl="2" defTabSz="912813" eaLnBrk="1" hangingPunct="1">
              <a:lnSpc>
                <a:spcPct val="80000"/>
              </a:lnSpc>
              <a:defRPr/>
            </a:pPr>
            <a:endParaRPr lang="ru-RU" altLang="ru-RU" dirty="0"/>
          </a:p>
          <a:p>
            <a:pPr lvl="2" defTabSz="912813" eaLnBrk="1" hangingPunct="1">
              <a:lnSpc>
                <a:spcPct val="80000"/>
              </a:lnSpc>
              <a:defRPr/>
            </a:pPr>
            <a:endParaRPr lang="ru-RU" altLang="ru-RU" dirty="0"/>
          </a:p>
          <a:p>
            <a:pPr algn="ctr" defTabSz="912813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400" dirty="0"/>
              <a:t>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Расходы Старооскольского городского округа на культуру в расчете на 1 жителя Старооскольского городского округа в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2019 году составили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1 965,2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</a:rPr>
              <a:t>руб.</a:t>
            </a:r>
          </a:p>
        </p:txBody>
      </p:sp>
      <p:pic>
        <p:nvPicPr>
          <p:cNvPr id="10242" name="Picture 2" descr="Стрит арт на фасаде библиотеки — Нижегородская федерация граффи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580" y="2259001"/>
            <a:ext cx="3068420" cy="2091394"/>
          </a:xfrm>
          <a:prstGeom prst="roundRect">
            <a:avLst>
              <a:gd name="adj" fmla="val 16667"/>
            </a:avLst>
          </a:prstGeom>
          <a:ln w="25400">
            <a:solidFill>
              <a:schemeClr val="accent6"/>
            </a:solidFill>
            <a:miter lim="800000"/>
            <a:headEnd/>
            <a:tailEnd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>
            <a:extLst>
              <a:ext uri="{FF2B5EF4-FFF2-40B4-BE49-F238E27FC236}">
                <a16:creationId xmlns="" xmlns:a16="http://schemas.microsoft.com/office/drawing/2014/main" id="{FB62EA29-9F3E-43E6-A634-F88BDE07B7E4}"/>
              </a:ext>
            </a:extLst>
          </p:cNvPr>
          <p:cNvGraphicFramePr/>
          <p:nvPr/>
        </p:nvGraphicFramePr>
        <p:xfrm>
          <a:off x="210678" y="564075"/>
          <a:ext cx="3842322" cy="214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683" name="Номер слайда 2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B9CBDDCB-E20F-4E96-8C00-763DD1CF220C}"/>
              </a:ext>
            </a:extLst>
          </p:cNvPr>
          <p:cNvGraphicFramePr/>
          <p:nvPr/>
        </p:nvGraphicFramePr>
        <p:xfrm>
          <a:off x="3437294" y="433165"/>
          <a:ext cx="3411538" cy="538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Схема 14">
            <a:extLst>
              <a:ext uri="{FF2B5EF4-FFF2-40B4-BE49-F238E27FC236}">
                <a16:creationId xmlns="" xmlns:a16="http://schemas.microsoft.com/office/drawing/2014/main" id="{4B241525-D070-4F21-81BC-247F27A1553B}"/>
              </a:ext>
            </a:extLst>
          </p:cNvPr>
          <p:cNvGraphicFramePr/>
          <p:nvPr/>
        </p:nvGraphicFramePr>
        <p:xfrm>
          <a:off x="-405028" y="3175947"/>
          <a:ext cx="3842322" cy="214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6" name="Схема 15">
            <a:extLst>
              <a:ext uri="{FF2B5EF4-FFF2-40B4-BE49-F238E27FC236}">
                <a16:creationId xmlns="" xmlns:a16="http://schemas.microsoft.com/office/drawing/2014/main" id="{29C9A712-1536-4232-873D-57227A84599F}"/>
              </a:ext>
            </a:extLst>
          </p:cNvPr>
          <p:cNvGraphicFramePr/>
          <p:nvPr/>
        </p:nvGraphicFramePr>
        <p:xfrm>
          <a:off x="2703000" y="4452844"/>
          <a:ext cx="3842322" cy="214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7" name="Схема 16">
            <a:extLst>
              <a:ext uri="{FF2B5EF4-FFF2-40B4-BE49-F238E27FC236}">
                <a16:creationId xmlns="" xmlns:a16="http://schemas.microsoft.com/office/drawing/2014/main" id="{41CC6675-BB73-4FDB-BC52-6901A9ED9121}"/>
              </a:ext>
            </a:extLst>
          </p:cNvPr>
          <p:cNvGraphicFramePr/>
          <p:nvPr/>
        </p:nvGraphicFramePr>
        <p:xfrm>
          <a:off x="6303000" y="639000"/>
          <a:ext cx="3285000" cy="214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0" name="Схема 19">
            <a:extLst>
              <a:ext uri="{FF2B5EF4-FFF2-40B4-BE49-F238E27FC236}">
                <a16:creationId xmlns="" xmlns:a16="http://schemas.microsoft.com/office/drawing/2014/main" id="{2F87E348-AEA1-4678-BB2A-2B839CB9BBC4}"/>
              </a:ext>
            </a:extLst>
          </p:cNvPr>
          <p:cNvGraphicFramePr/>
          <p:nvPr/>
        </p:nvGraphicFramePr>
        <p:xfrm>
          <a:off x="5783598" y="2984134"/>
          <a:ext cx="3842322" cy="214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22" name="Line 4">
            <a:extLst>
              <a:ext uri="{FF2B5EF4-FFF2-40B4-BE49-F238E27FC236}">
                <a16:creationId xmlns="" xmlns:a16="http://schemas.microsoft.com/office/drawing/2014/main" id="{64247CFE-0DBC-4DAB-AEF6-3999A77CF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038" y="684213"/>
            <a:ext cx="9204325" cy="0"/>
          </a:xfrm>
          <a:prstGeom prst="line">
            <a:avLst/>
          </a:prstGeom>
          <a:noFill/>
          <a:ln w="47625" cmpd="dbl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35AAC6E-B537-4C01-AF4E-A410E576A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0"/>
            <a:ext cx="9407525" cy="1295401"/>
          </a:xfrm>
        </p:spPr>
        <p:txBody>
          <a:bodyPr/>
          <a:lstStyle/>
          <a:p>
            <a:pPr algn="ctr">
              <a:defRPr/>
            </a:pP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Расходы бюджета Старооскольского городского округа в </a:t>
            </a: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2019 </a:t>
            </a: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году </a:t>
            </a: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на </a:t>
            </a: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социальную политику</a:t>
            </a:r>
            <a:endParaRPr lang="ru-RU" sz="1800" dirty="0"/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 bwMode="auto">
          <a:xfrm>
            <a:off x="706438" y="939800"/>
            <a:ext cx="6334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9B5209-8E80-47B4-8ED3-203EF4F4C24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="" xmlns:a16="http://schemas.microsoft.com/office/drawing/2014/main" id="{EE41D690-110C-4236-B19C-91489C13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613" y="623888"/>
            <a:ext cx="7138987" cy="1281112"/>
          </a:xfrm>
        </p:spPr>
        <p:txBody>
          <a:bodyPr rtlCol="0">
            <a:normAutofit fontScale="90000"/>
          </a:bodyPr>
          <a:lstStyle/>
          <a:p>
            <a:pPr defTabSz="912813" eaLnBrk="1" fontAlgn="auto" hangingPunct="1">
              <a:spcAft>
                <a:spcPts val="0"/>
              </a:spcAft>
              <a:defRPr/>
            </a:pPr>
            <a:r>
              <a:rPr lang="ru-RU" altLang="ru-RU" sz="240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altLang="ru-RU" sz="24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altLang="ru-RU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873CE843-0EE3-4C18-89C4-C65F09A48D2D}" type="slidenum">
              <a:rPr lang="ru-RU" altLang="ru-RU" sz="1200">
                <a:solidFill>
                  <a:schemeClr val="tx1"/>
                </a:solidFill>
                <a:latin typeface="Times New Roman" pitchFamily="18" charset="0"/>
              </a:rPr>
              <a:pPr defTabSz="912813"/>
              <a:t>39</a:t>
            </a:fld>
            <a:endParaRPr lang="ru-RU" altLang="ru-RU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0965" name="Picture 4">
            <a:extLst>
              <a:ext uri="{FF2B5EF4-FFF2-40B4-BE49-F238E27FC236}">
                <a16:creationId xmlns="" xmlns:a16="http://schemas.microsoft.com/office/drawing/2014/main" id="{A3ECF21B-4EF4-4F10-85EA-C67E2A90D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580" y="234889"/>
            <a:ext cx="3152072" cy="2127648"/>
          </a:xfrm>
          <a:prstGeom prst="roundRect">
            <a:avLst>
              <a:gd name="adj" fmla="val 16667"/>
            </a:avLst>
          </a:prstGeom>
          <a:ln w="25400">
            <a:solidFill>
              <a:schemeClr val="accent6"/>
            </a:solidFill>
            <a:miter lim="800000"/>
            <a:headEnd/>
            <a:tailEnd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="" xmlns:a16="http://schemas.microsoft.com/office/drawing/2014/main" id="{EB46CC48-50D3-4B5D-88FD-032CA5D2D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463" y="4235615"/>
            <a:ext cx="3375000" cy="2291376"/>
          </a:xfrm>
          <a:prstGeom prst="roundRect">
            <a:avLst>
              <a:gd name="adj" fmla="val 16667"/>
            </a:avLst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8">
            <a:extLst>
              <a:ext uri="{FF2B5EF4-FFF2-40B4-BE49-F238E27FC236}">
                <a16:creationId xmlns="" xmlns:a16="http://schemas.microsoft.com/office/drawing/2014/main" id="{3D20D51F-C6AC-4D6E-BE0A-D21B7C16C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058" y="2220447"/>
            <a:ext cx="3091810" cy="2192591"/>
          </a:xfrm>
          <a:prstGeom prst="roundRect">
            <a:avLst>
              <a:gd name="adj" fmla="val 16667"/>
            </a:avLst>
          </a:prstGeom>
          <a:ln w="19050">
            <a:solidFill>
              <a:schemeClr val="accent6"/>
            </a:solidFill>
            <a:miter lim="800000"/>
            <a:headEnd/>
            <a:tailEnd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2">
            <a:extLst>
              <a:ext uri="{FF2B5EF4-FFF2-40B4-BE49-F238E27FC236}">
                <a16:creationId xmlns="" xmlns:a16="http://schemas.microsoft.com/office/drawing/2014/main" id="{173DF303-3DA2-493F-9421-6528DA4E0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722313"/>
            <a:ext cx="5391150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813" eaLnBrk="1" hangingPunct="1">
              <a:buFontTx/>
              <a:buNone/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На территории Старооскольского городского округа функционирует:</a:t>
            </a:r>
          </a:p>
          <a:p>
            <a:pPr algn="ctr" defTabSz="912813" eaLnBrk="1" hangingPunct="1">
              <a:buFontTx/>
              <a:buNone/>
              <a:defRPr/>
            </a:pPr>
            <a:endParaRPr lang="ru-RU" altLang="ru-RU" sz="1600" b="1" dirty="0"/>
          </a:p>
          <a:p>
            <a:pPr lvl="2" defTabSz="912813" eaLnBrk="1" hangingPunct="1">
              <a:lnSpc>
                <a:spcPct val="80000"/>
              </a:lnSpc>
              <a:defRPr/>
            </a:pPr>
            <a:r>
              <a:rPr lang="ru-RU" altLang="ru-RU" sz="1600" dirty="0"/>
              <a:t>Муниципальное бюджетное учреждение «Комплексный центр социального обслуживания населения»</a:t>
            </a:r>
          </a:p>
          <a:p>
            <a:pPr lvl="2" defTabSz="912813" eaLnBrk="1" hangingPunct="1">
              <a:lnSpc>
                <a:spcPct val="80000"/>
              </a:lnSpc>
              <a:defRPr/>
            </a:pPr>
            <a:endParaRPr lang="ru-RU" altLang="ru-RU" dirty="0"/>
          </a:p>
          <a:p>
            <a:pPr lvl="2" defTabSz="912813" eaLnBrk="1" hangingPunct="1">
              <a:lnSpc>
                <a:spcPct val="80000"/>
              </a:lnSpc>
              <a:defRPr/>
            </a:pPr>
            <a:endParaRPr lang="ru-RU" altLang="ru-RU" dirty="0"/>
          </a:p>
          <a:p>
            <a:pPr algn="ctr" defTabSz="912813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400" dirty="0"/>
              <a:t>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</a:rPr>
              <a:t>асходы Старооскольского городского округа на социальную политику в расчете на 1 жителя Старооскольского городского округа в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</a:rPr>
              <a:t>2019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</a:rPr>
              <a:t>году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составили                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</a:rPr>
              <a:t>4 658,9 руб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B5C3B269-E681-4A91-B0ED-541F8E680C60}" type="slidenum">
              <a:rPr lang="ru-RU" altLang="ru-RU" sz="1200">
                <a:solidFill>
                  <a:schemeClr val="tx1"/>
                </a:solidFill>
                <a:latin typeface="Times New Roman" pitchFamily="18" charset="0"/>
              </a:rPr>
              <a:pPr defTabSz="912813"/>
              <a:t>4</a:t>
            </a:fld>
            <a:endParaRPr lang="ru-RU" altLang="ru-RU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998768B6-EBDE-49B9-A99E-A1A5ECA796C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03413" y="125413"/>
            <a:ext cx="6099175" cy="3714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Какие бывают бюджеты?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="" xmlns:a16="http://schemas.microsoft.com/office/drawing/2014/main" id="{0728AB95-6F65-477E-AF24-E5994DDEE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908050"/>
            <a:ext cx="16367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Бюджет семьи</a:t>
            </a:r>
          </a:p>
        </p:txBody>
      </p:sp>
      <p:sp>
        <p:nvSpPr>
          <p:cNvPr id="37894" name="Line 6">
            <a:extLst>
              <a:ext uri="{FF2B5EF4-FFF2-40B4-BE49-F238E27FC236}">
                <a16:creationId xmlns="" xmlns:a16="http://schemas.microsoft.com/office/drawing/2014/main" id="{A4DF7B83-EC67-4F38-9DAF-1826D71763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8225" y="973138"/>
            <a:ext cx="750888" cy="317500"/>
          </a:xfrm>
          <a:prstGeom prst="line">
            <a:avLst/>
          </a:prstGeom>
          <a:noFill/>
          <a:ln w="50800" cmpd="tri">
            <a:solidFill>
              <a:schemeClr val="accent5">
                <a:lumMod val="25000"/>
              </a:schemeClr>
            </a:solidFill>
            <a:round/>
            <a:headEnd/>
            <a:tailEnd type="stealth" w="lg" len="lg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7895" name="Line 7">
            <a:extLst>
              <a:ext uri="{FF2B5EF4-FFF2-40B4-BE49-F238E27FC236}">
                <a16:creationId xmlns="" xmlns:a16="http://schemas.microsoft.com/office/drawing/2014/main" id="{D86FF309-6682-4611-AFCA-7EE3BD16E7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1106488"/>
            <a:ext cx="0" cy="936625"/>
          </a:xfrm>
          <a:prstGeom prst="line">
            <a:avLst/>
          </a:prstGeom>
          <a:noFill/>
          <a:ln w="50800" cmpd="tri">
            <a:solidFill>
              <a:schemeClr val="accent5">
                <a:lumMod val="25000"/>
              </a:schemeClr>
            </a:solidFill>
            <a:round/>
            <a:headEnd/>
            <a:tailEnd type="stealth" w="lg" len="lg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7896" name="Line 8">
            <a:extLst>
              <a:ext uri="{FF2B5EF4-FFF2-40B4-BE49-F238E27FC236}">
                <a16:creationId xmlns="" xmlns:a16="http://schemas.microsoft.com/office/drawing/2014/main" id="{F0F21E5F-EB72-43EF-BCA0-E9CC37FA52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9863" y="1055688"/>
            <a:ext cx="782637" cy="368300"/>
          </a:xfrm>
          <a:prstGeom prst="line">
            <a:avLst/>
          </a:prstGeom>
          <a:noFill/>
          <a:ln w="50800" cmpd="tri">
            <a:solidFill>
              <a:schemeClr val="accent5">
                <a:lumMod val="25000"/>
              </a:schemeClr>
            </a:solidFill>
            <a:round/>
            <a:headEnd/>
            <a:tailEnd type="stealth" w="lg" len="lg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37897" name="Rectangle 9">
            <a:extLst>
              <a:ext uri="{FF2B5EF4-FFF2-40B4-BE49-F238E27FC236}">
                <a16:creationId xmlns="" xmlns:a16="http://schemas.microsoft.com/office/drawing/2014/main" id="{3D32CE80-BAAB-421D-848D-DE2C75653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2020888"/>
            <a:ext cx="3197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Бюджеты публично-правовых образований</a:t>
            </a:r>
          </a:p>
        </p:txBody>
      </p:sp>
      <p:sp>
        <p:nvSpPr>
          <p:cNvPr id="37898" name="Rectangle 10">
            <a:extLst>
              <a:ext uri="{FF2B5EF4-FFF2-40B4-BE49-F238E27FC236}">
                <a16:creationId xmlns="" xmlns:a16="http://schemas.microsoft.com/office/drawing/2014/main" id="{6D46D73F-EB65-4902-993C-D1000354E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613" y="836613"/>
            <a:ext cx="26527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Бюджет организаций</a:t>
            </a:r>
          </a:p>
        </p:txBody>
      </p:sp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3450" y="1359000"/>
            <a:ext cx="21923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3614738"/>
            <a:ext cx="25669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7425" y="3870325"/>
            <a:ext cx="2770188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2625" y="3860800"/>
            <a:ext cx="2344738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4" name="Line 16">
            <a:extLst>
              <a:ext uri="{FF2B5EF4-FFF2-40B4-BE49-F238E27FC236}">
                <a16:creationId xmlns="" xmlns:a16="http://schemas.microsoft.com/office/drawing/2014/main" id="{D3623C88-05F8-4390-8016-00F445A5B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5038" y="2781300"/>
            <a:ext cx="781050" cy="719138"/>
          </a:xfrm>
          <a:prstGeom prst="line">
            <a:avLst/>
          </a:prstGeom>
          <a:noFill/>
          <a:ln w="38100" cmpd="dbl">
            <a:solidFill>
              <a:schemeClr val="accent5">
                <a:lumMod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7905" name="Line 17">
            <a:extLst>
              <a:ext uri="{FF2B5EF4-FFF2-40B4-BE49-F238E27FC236}">
                <a16:creationId xmlns="" xmlns:a16="http://schemas.microsoft.com/office/drawing/2014/main" id="{836DB6C5-6207-4CD2-B476-72F8E8465C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475" y="2781300"/>
            <a:ext cx="0" cy="863600"/>
          </a:xfrm>
          <a:prstGeom prst="line">
            <a:avLst/>
          </a:prstGeom>
          <a:noFill/>
          <a:ln w="38100" cmpd="dbl">
            <a:solidFill>
              <a:schemeClr val="accent5">
                <a:lumMod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7906" name="Line 18">
            <a:extLst>
              <a:ext uri="{FF2B5EF4-FFF2-40B4-BE49-F238E27FC236}">
                <a16:creationId xmlns="" xmlns:a16="http://schemas.microsoft.com/office/drawing/2014/main" id="{9C9328FA-C0AC-4644-B8DC-C4C3CABAEF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9750" y="2781300"/>
            <a:ext cx="781050" cy="792163"/>
          </a:xfrm>
          <a:prstGeom prst="line">
            <a:avLst/>
          </a:prstGeom>
          <a:noFill/>
          <a:ln w="38100" cmpd="dbl">
            <a:solidFill>
              <a:schemeClr val="accent5">
                <a:lumMod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7907" name="Rectangle 19">
            <a:extLst>
              <a:ext uri="{FF2B5EF4-FFF2-40B4-BE49-F238E27FC236}">
                <a16:creationId xmlns="" xmlns:a16="http://schemas.microsoft.com/office/drawing/2014/main" id="{FB9FA71A-F821-4F7B-9A21-4565BF4AF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" y="5302250"/>
            <a:ext cx="2886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Российской Федерации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37908" name="Rectangle 20">
            <a:extLst>
              <a:ext uri="{FF2B5EF4-FFF2-40B4-BE49-F238E27FC236}">
                <a16:creationId xmlns="" xmlns:a16="http://schemas.microsoft.com/office/drawing/2014/main" id="{89644AA0-1445-4449-A974-02117242E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50" y="5241925"/>
            <a:ext cx="28860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субъектов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Российской Федерации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37909" name="Rectangle 21">
            <a:extLst>
              <a:ext uri="{FF2B5EF4-FFF2-40B4-BE49-F238E27FC236}">
                <a16:creationId xmlns="" xmlns:a16="http://schemas.microsoft.com/office/drawing/2014/main" id="{FFEB9A0D-91F5-401F-A133-1E94D8CAD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0" y="5305425"/>
            <a:ext cx="27289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муниципальных образований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(местные бюджеты)</a:t>
            </a:r>
          </a:p>
        </p:txBody>
      </p:sp>
      <p:sp>
        <p:nvSpPr>
          <p:cNvPr id="37910" name="Line 22">
            <a:extLst>
              <a:ext uri="{FF2B5EF4-FFF2-40B4-BE49-F238E27FC236}">
                <a16:creationId xmlns="" xmlns:a16="http://schemas.microsoft.com/office/drawing/2014/main" id="{2D6D6B9F-15DD-425C-B4D7-ECF31CC48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" y="639763"/>
            <a:ext cx="9204325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7911" name="Line 23">
            <a:extLst>
              <a:ext uri="{FF2B5EF4-FFF2-40B4-BE49-F238E27FC236}">
                <a16:creationId xmlns="" xmlns:a16="http://schemas.microsoft.com/office/drawing/2014/main" id="{722CF3FE-44D3-4621-BC34-D72D71681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4563" y="2681288"/>
            <a:ext cx="2808287" cy="0"/>
          </a:xfrm>
          <a:prstGeom prst="line">
            <a:avLst/>
          </a:prstGeom>
          <a:noFill/>
          <a:ln w="44450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8080"/>
              </a:solidFill>
              <a:latin typeface="+mn-lt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1268413"/>
            <a:ext cx="2205038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2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2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3" grpId="0"/>
      <p:bldP spid="37897" grpId="0"/>
      <p:bldP spid="37898" grpId="0"/>
      <p:bldP spid="37907" grpId="0"/>
      <p:bldP spid="37908" grpId="0"/>
      <p:bldP spid="3790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92BD1BC-84BA-45AD-9575-CA9EEC10E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000" y="1314000"/>
            <a:ext cx="2789209" cy="1518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730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9675" y="1512888"/>
            <a:ext cx="250507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D6835D4-EB10-43D6-B759-35718FDB9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82" y="3006726"/>
            <a:ext cx="2822343" cy="1323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9B1D51B-459E-4E79-A493-43DEC7E695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81" y="4621263"/>
            <a:ext cx="2808160" cy="1687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D8E8C76-4979-4FDD-9899-F798D4E96B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248" y="4144521"/>
            <a:ext cx="2813747" cy="1669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5611498-E10F-4DC3-AD09-96D64F8CD7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3" y="4495800"/>
            <a:ext cx="2802737" cy="1669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872657A-9509-40A0-BCEB-CD46EFFD1D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6" y="3024000"/>
            <a:ext cx="2767705" cy="1323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373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894638" y="6332538"/>
            <a:ext cx="31369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 defTabSz="912813"/>
            <a:fld id="{7C70DA25-FC30-4129-A76B-07C096DF34C3}" type="slidenum">
              <a:rPr lang="ru-RU" altLang="ru-RU" sz="1200">
                <a:solidFill>
                  <a:schemeClr val="tx1"/>
                </a:solidFill>
                <a:latin typeface="Times New Roman" pitchFamily="18" charset="0"/>
              </a:rPr>
              <a:pPr algn="ctr" defTabSz="912813"/>
              <a:t>40</a:t>
            </a:fld>
            <a:endParaRPr lang="ru-RU" altLang="ru-RU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="" xmlns:a16="http://schemas.microsoft.com/office/drawing/2014/main" id="{6BFA3C33-7CA0-4CF8-8A50-7BC47EC3BC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63538" y="49213"/>
            <a:ext cx="9542462" cy="1027112"/>
          </a:xfrm>
        </p:spPr>
        <p:txBody>
          <a:bodyPr rtlCol="0">
            <a:normAutofit/>
          </a:bodyPr>
          <a:lstStyle/>
          <a:p>
            <a:pPr algn="ctr" defTabSz="912813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  <a:latin typeface="Bookman Old Style" pitchFamily="18" charset="0"/>
              </a:rPr>
              <a:t>Расходы бюджета Старооскольского городского округа на национальную экономику </a:t>
            </a: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Bookman Old Style" pitchFamily="18" charset="0"/>
              </a:rPr>
              <a:t>в 2019 году</a:t>
            </a:r>
            <a:endParaRPr lang="ru-RU" sz="2400" b="1" dirty="0">
              <a:solidFill>
                <a:schemeClr val="accent5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0180" name="Line 4">
            <a:extLst>
              <a:ext uri="{FF2B5EF4-FFF2-40B4-BE49-F238E27FC236}">
                <a16:creationId xmlns="" xmlns:a16="http://schemas.microsoft.com/office/drawing/2014/main" id="{8BE36E91-DE50-42FC-AE5A-02C6525E39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763" y="1244600"/>
            <a:ext cx="9204325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0182" name="AutoShape 6">
            <a:extLst>
              <a:ext uri="{FF2B5EF4-FFF2-40B4-BE49-F238E27FC236}">
                <a16:creationId xmlns="" xmlns:a16="http://schemas.microsoft.com/office/drawing/2014/main" id="{01ED7ADE-292C-4A25-B808-7812DE002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1508125"/>
            <a:ext cx="2505075" cy="1789113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6000" rIns="126000"/>
          <a:lstStyle/>
          <a:p>
            <a:pPr algn="ctr" defTabSz="9128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/>
          </a:p>
          <a:p>
            <a:pPr algn="ctr" defTabSz="9128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/>
          </a:p>
          <a:p>
            <a:pPr algn="ctr" defTabSz="9128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/>
              <a:t>2019 </a:t>
            </a:r>
            <a:r>
              <a:rPr lang="ru-RU" sz="1400" b="1" dirty="0"/>
              <a:t>год – </a:t>
            </a:r>
            <a:r>
              <a:rPr lang="ru-RU" sz="1400" b="1" dirty="0" smtClean="0"/>
              <a:t>2 121 098,5 тыс</a:t>
            </a:r>
            <a:r>
              <a:rPr lang="ru-RU" sz="1400" b="1" dirty="0"/>
              <a:t>. руб</a:t>
            </a:r>
            <a:r>
              <a:rPr lang="ru-RU" sz="1600" b="1" dirty="0"/>
              <a:t>.</a:t>
            </a:r>
          </a:p>
          <a:p>
            <a:pPr algn="ctr" defTabSz="9128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  <a:p>
            <a:pPr algn="ctr" defTabSz="9128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0B02E1E8-4AD9-4665-B1C8-B9A3B912CFC3}"/>
              </a:ext>
            </a:extLst>
          </p:cNvPr>
          <p:cNvSpPr/>
          <p:nvPr/>
        </p:nvSpPr>
        <p:spPr>
          <a:xfrm>
            <a:off x="6815138" y="3011488"/>
            <a:ext cx="2822575" cy="13192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Связь и информатика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2019 год </a:t>
            </a:r>
            <a:r>
              <a:rPr lang="ru-RU" sz="1400" b="1" dirty="0">
                <a:solidFill>
                  <a:schemeClr val="bg1"/>
                </a:solidFill>
              </a:rPr>
              <a:t>– </a:t>
            </a:r>
            <a:r>
              <a:rPr lang="ru-RU" sz="1400" b="1" dirty="0" smtClean="0">
                <a:solidFill>
                  <a:schemeClr val="bg1"/>
                </a:solidFill>
              </a:rPr>
              <a:t>1 600 тыс</a:t>
            </a:r>
            <a:r>
              <a:rPr lang="ru-RU" sz="1400" b="1" dirty="0">
                <a:solidFill>
                  <a:schemeClr val="bg1"/>
                </a:solidFill>
              </a:rPr>
              <a:t>. руб.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00E46F91-E87B-4C1E-B78C-139E12E0C584}"/>
              </a:ext>
            </a:extLst>
          </p:cNvPr>
          <p:cNvSpPr/>
          <p:nvPr/>
        </p:nvSpPr>
        <p:spPr>
          <a:xfrm>
            <a:off x="6831013" y="1314450"/>
            <a:ext cx="2790825" cy="15295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="" xmlns:a16="http://schemas.microsoft.com/office/drawing/2014/main" id="{E9AEF99D-C6E4-4B2E-AA84-E3F4FCAC6428}"/>
              </a:ext>
            </a:extLst>
          </p:cNvPr>
          <p:cNvSpPr/>
          <p:nvPr/>
        </p:nvSpPr>
        <p:spPr>
          <a:xfrm>
            <a:off x="414338" y="3024000"/>
            <a:ext cx="2776537" cy="1308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 </a:t>
            </a:r>
            <a:r>
              <a:rPr lang="ru-RU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 –  </a:t>
            </a:r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286 001,9 тыс</a:t>
            </a:r>
            <a:r>
              <a:rPr lang="ru-RU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руб.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="" xmlns:a16="http://schemas.microsoft.com/office/drawing/2014/main" id="{320DED26-F932-4FBC-A91F-20F806BE3091}"/>
              </a:ext>
            </a:extLst>
          </p:cNvPr>
          <p:cNvSpPr/>
          <p:nvPr/>
        </p:nvSpPr>
        <p:spPr>
          <a:xfrm>
            <a:off x="363000" y="4495800"/>
            <a:ext cx="2803525" cy="16684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Лесное хозяйство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 </a:t>
            </a:r>
            <a:r>
              <a:rPr lang="ru-RU" sz="1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 </a:t>
            </a:r>
            <a:r>
              <a:rPr lang="ru-RU" sz="1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31 610,0 тыс</a:t>
            </a:r>
            <a:r>
              <a:rPr lang="ru-RU" sz="1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руб.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="" xmlns:a16="http://schemas.microsoft.com/office/drawing/2014/main" id="{39527E65-5F65-4D7E-85D5-8ACC0B148D15}"/>
              </a:ext>
            </a:extLst>
          </p:cNvPr>
          <p:cNvSpPr/>
          <p:nvPr/>
        </p:nvSpPr>
        <p:spPr>
          <a:xfrm>
            <a:off x="3624263" y="4152900"/>
            <a:ext cx="2814637" cy="16684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Сельское хозяйство и рыболовство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2019 год – </a:t>
            </a:r>
            <a:endParaRPr lang="ru-RU" sz="1700" b="1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117,6 </a:t>
            </a:r>
            <a:r>
              <a:rPr lang="ru-RU" sz="1700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тыс. руб.</a:t>
            </a: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="" xmlns:a16="http://schemas.microsoft.com/office/drawing/2014/main" id="{81B3BB74-DFAB-4634-AE13-D688B1954174}"/>
              </a:ext>
            </a:extLst>
          </p:cNvPr>
          <p:cNvSpPr/>
          <p:nvPr/>
        </p:nvSpPr>
        <p:spPr>
          <a:xfrm>
            <a:off x="6838950" y="4634187"/>
            <a:ext cx="2790825" cy="16748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Дорожное хозяйство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 год – 1 657 484,9 тыс</a:t>
            </a:r>
            <a:r>
              <a:rPr lang="ru-RU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руб</a:t>
            </a:r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5410" name="Picture 2" descr="ÐÐ°ÑÑÐ¸Ð½ÐºÐ¸ Ð¿Ð¾ Ð·Ð°Ð¿ÑÐ¾ÑÑ ÐºÐ°Ð·Ð½Ð°,"/>
          <p:cNvPicPr>
            <a:picLocks noChangeAspect="1" noChangeArrowheads="1"/>
          </p:cNvPicPr>
          <p:nvPr/>
        </p:nvPicPr>
        <p:blipFill>
          <a:blip r:embed="rId10" cstate="print">
            <a:lum bright="-20000"/>
          </a:blip>
          <a:srcRect/>
          <a:stretch>
            <a:fillRect/>
          </a:stretch>
        </p:blipFill>
        <p:spPr bwMode="auto">
          <a:xfrm>
            <a:off x="408738" y="1404000"/>
            <a:ext cx="2744262" cy="135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/>
        </p:spPr>
      </p:pic>
      <p:sp>
        <p:nvSpPr>
          <p:cNvPr id="28" name="Прямоугольник 27"/>
          <p:cNvSpPr/>
          <p:nvPr/>
        </p:nvSpPr>
        <p:spPr>
          <a:xfrm>
            <a:off x="498000" y="1584000"/>
            <a:ext cx="2655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Общеэкономические вопросы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 год – 413,8 тыс. 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88000" y="1584000"/>
            <a:ext cx="261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Другие вопросы в области национальной экономики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 год – 143 870,3 тыс. руб.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Номер слайда 5"/>
          <p:cNvSpPr txBox="1">
            <a:spLocks/>
          </p:cNvSpPr>
          <p:nvPr/>
        </p:nvSpPr>
        <p:spPr bwMode="auto">
          <a:xfrm>
            <a:off x="554038" y="787400"/>
            <a:ext cx="6334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9B5209-8E80-47B4-8ED3-203EF4F4C24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3575050"/>
            <a:ext cx="25781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563938"/>
            <a:ext cx="25527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0913" y="3552825"/>
            <a:ext cx="266223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58937AF-BB9D-41C0-9D8C-6C3A882DA4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000" y="1454927"/>
            <a:ext cx="3392868" cy="1406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5936C4FD-2E15-4E1F-9A35-2BC909616C27}" type="slidenum">
              <a:rPr lang="ru-RU" altLang="ru-RU" sz="1200">
                <a:solidFill>
                  <a:schemeClr val="tx1"/>
                </a:solidFill>
                <a:latin typeface="Times New Roman" pitchFamily="18" charset="0"/>
              </a:rPr>
              <a:pPr defTabSz="912813"/>
              <a:t>41</a:t>
            </a:fld>
            <a:endParaRPr lang="ru-RU" altLang="ru-RU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E391B50-683B-4D02-8A98-93AA412EE6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63538" y="347663"/>
            <a:ext cx="9542462" cy="698500"/>
          </a:xfrm>
        </p:spPr>
        <p:txBody>
          <a:bodyPr rtlCol="0">
            <a:normAutofit/>
          </a:bodyPr>
          <a:lstStyle/>
          <a:p>
            <a:pPr algn="ctr" defTabSz="912813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Расходы бюджета Старооскольского городского округа в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2019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году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жилищно-коммунальное хозяйство</a:t>
            </a:r>
          </a:p>
        </p:txBody>
      </p:sp>
      <p:sp>
        <p:nvSpPr>
          <p:cNvPr id="4" name="Line 4">
            <a:extLst>
              <a:ext uri="{FF2B5EF4-FFF2-40B4-BE49-F238E27FC236}">
                <a16:creationId xmlns="" xmlns:a16="http://schemas.microsoft.com/office/drawing/2014/main" id="{B7FFB5E8-29D8-43FD-9188-6596DC55A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125" y="1231900"/>
            <a:ext cx="92043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="" xmlns:a16="http://schemas.microsoft.com/office/drawing/2014/main" id="{A69F4DC3-3DEB-4CF7-9910-59EAA8E99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000" y="1809000"/>
            <a:ext cx="3551237" cy="764675"/>
          </a:xfrm>
          <a:prstGeom prst="roundRect">
            <a:avLst>
              <a:gd name="adj" fmla="val 16667"/>
            </a:avLst>
          </a:prstGeom>
          <a:solidFill>
            <a:srgbClr val="92D050">
              <a:alpha val="6000"/>
            </a:srgb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126000" rIns="12600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800" b="1" dirty="0" smtClean="0"/>
              <a:t>2019 </a:t>
            </a:r>
            <a:r>
              <a:rPr lang="ru-RU" altLang="ru-RU" sz="1800" b="1" dirty="0"/>
              <a:t>год – </a:t>
            </a:r>
            <a:r>
              <a:rPr lang="ru-RU" altLang="ru-RU" sz="1800" b="1" dirty="0" smtClean="0"/>
              <a:t>1 064 117,4 тыс</a:t>
            </a:r>
            <a:r>
              <a:rPr lang="ru-RU" altLang="ru-RU" sz="1800" b="1" dirty="0"/>
              <a:t>. руб.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1800" b="1" dirty="0">
              <a:solidFill>
                <a:schemeClr val="accent3"/>
              </a:solidFill>
            </a:endParaRPr>
          </a:p>
        </p:txBody>
      </p:sp>
      <p:sp>
        <p:nvSpPr>
          <p:cNvPr id="50183" name="Rectangle 7">
            <a:extLst>
              <a:ext uri="{FF2B5EF4-FFF2-40B4-BE49-F238E27FC236}">
                <a16:creationId xmlns="" xmlns:a16="http://schemas.microsoft.com/office/drawing/2014/main" id="{1F0D319B-2DBE-4CB6-A4FF-BA98FBFAD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5499100"/>
            <a:ext cx="2743200" cy="1484899"/>
          </a:xfrm>
          <a:prstGeom prst="rect">
            <a:avLst/>
          </a:prstGeom>
          <a:solidFill>
            <a:srgbClr val="92D050">
              <a:alpha val="6000"/>
            </a:srgb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126000" rIns="12600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800" b="1" dirty="0"/>
              <a:t>Жилищно-коммунальное хозяйство 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/>
              <a:t>2019 год </a:t>
            </a:r>
            <a:r>
              <a:rPr lang="ru-RU" altLang="ru-RU" sz="1400" b="1" dirty="0"/>
              <a:t>– </a:t>
            </a:r>
            <a:r>
              <a:rPr lang="ru-RU" altLang="ru-RU" sz="1400" b="1" dirty="0" smtClean="0"/>
              <a:t>404 791,1 тыс</a:t>
            </a:r>
            <a:r>
              <a:rPr lang="ru-RU" altLang="ru-RU" sz="1400" b="1" dirty="0"/>
              <a:t>. руб.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ru-RU" altLang="ru-RU" sz="1400" b="1" dirty="0"/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1400" b="1" dirty="0">
              <a:solidFill>
                <a:schemeClr val="accent4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711950" y="5413375"/>
            <a:ext cx="3281363" cy="1444625"/>
          </a:xfrm>
          <a:prstGeom prst="rect">
            <a:avLst/>
          </a:prstGeom>
          <a:solidFill>
            <a:srgbClr val="92D050">
              <a:alpha val="5882"/>
            </a:srgb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126000" rIns="126000" anchor="ctr" anchorCtr="0"/>
          <a:lstStyle/>
          <a:p>
            <a:pPr algn="ctr" defTabSz="912813" eaLnBrk="1" hangingPunct="1"/>
            <a:endParaRPr lang="ru-RU" altLang="ru-RU" b="1" dirty="0" smtClean="0">
              <a:latin typeface="Times New Roman" pitchFamily="18" charset="0"/>
            </a:endParaRPr>
          </a:p>
          <a:p>
            <a:pPr algn="ctr" defTabSz="912813" eaLnBrk="1" hangingPunct="1"/>
            <a:endParaRPr lang="ru-RU" altLang="ru-RU" b="1" dirty="0" smtClean="0">
              <a:latin typeface="Times New Roman" pitchFamily="18" charset="0"/>
            </a:endParaRPr>
          </a:p>
          <a:p>
            <a:pPr algn="ctr" defTabSz="912813" eaLnBrk="1" hangingPunct="1"/>
            <a:r>
              <a:rPr lang="ru-RU" altLang="ru-RU" b="1" dirty="0" smtClean="0">
                <a:latin typeface="Times New Roman" pitchFamily="18" charset="0"/>
              </a:rPr>
              <a:t>Другие </a:t>
            </a:r>
            <a:r>
              <a:rPr lang="ru-RU" altLang="ru-RU" b="1" dirty="0">
                <a:latin typeface="Times New Roman" pitchFamily="18" charset="0"/>
              </a:rPr>
              <a:t>вопросы в области жилищно-коммунального хозяйства</a:t>
            </a:r>
          </a:p>
          <a:p>
            <a:pPr algn="ctr" defTabSz="912813" eaLnBrk="1" hangingPunct="1"/>
            <a:r>
              <a:rPr lang="ru-RU" altLang="ru-RU" sz="1400" b="1" dirty="0" smtClean="0">
                <a:latin typeface="Times New Roman" pitchFamily="18" charset="0"/>
              </a:rPr>
              <a:t>2019 год </a:t>
            </a:r>
            <a:r>
              <a:rPr lang="ru-RU" altLang="ru-RU" sz="1400" b="1" dirty="0">
                <a:latin typeface="Times New Roman" pitchFamily="18" charset="0"/>
              </a:rPr>
              <a:t>– </a:t>
            </a:r>
            <a:r>
              <a:rPr lang="ru-RU" altLang="ru-RU" sz="1400" b="1" dirty="0" smtClean="0">
                <a:latin typeface="Times New Roman" pitchFamily="18" charset="0"/>
              </a:rPr>
              <a:t>23 565,1 тыс</a:t>
            </a:r>
            <a:r>
              <a:rPr lang="ru-RU" altLang="ru-RU" sz="1400" b="1" dirty="0">
                <a:latin typeface="Times New Roman" pitchFamily="18" charset="0"/>
              </a:rPr>
              <a:t>. руб.</a:t>
            </a:r>
          </a:p>
          <a:p>
            <a:pPr algn="ctr" defTabSz="912813" eaLnBrk="1" hangingPunct="1">
              <a:buFont typeface="Wingdings" pitchFamily="2" charset="2"/>
              <a:buNone/>
            </a:pPr>
            <a:endParaRPr lang="ru-RU" altLang="ru-RU" b="1" dirty="0">
              <a:latin typeface="Times New Roman" pitchFamily="18" charset="0"/>
            </a:endParaRPr>
          </a:p>
          <a:p>
            <a:pPr algn="ctr" defTabSz="912813" eaLnBrk="1" hangingPunct="1"/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484563" y="5499100"/>
            <a:ext cx="2662237" cy="1484313"/>
          </a:xfrm>
          <a:prstGeom prst="rect">
            <a:avLst/>
          </a:prstGeom>
          <a:solidFill>
            <a:srgbClr val="92D050">
              <a:alpha val="5882"/>
            </a:srgb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126000" rIns="126000" anchor="b"/>
          <a:lstStyle/>
          <a:p>
            <a:pPr algn="ctr" defTabSz="912813" eaLnBrk="1" hangingPunct="1"/>
            <a:endParaRPr lang="ru-RU" altLang="ru-RU" b="1" dirty="0">
              <a:latin typeface="Times New Roman" pitchFamily="18" charset="0"/>
            </a:endParaRPr>
          </a:p>
          <a:p>
            <a:pPr algn="ctr" defTabSz="912813" eaLnBrk="1" hangingPunct="1"/>
            <a:r>
              <a:rPr lang="ru-RU" altLang="ru-RU" b="1" dirty="0">
                <a:latin typeface="Times New Roman" pitchFamily="18" charset="0"/>
              </a:rPr>
              <a:t>Благоустройство </a:t>
            </a:r>
          </a:p>
          <a:p>
            <a:pPr algn="ctr" defTabSz="912813" eaLnBrk="1" hangingPunct="1"/>
            <a:r>
              <a:rPr lang="ru-RU" altLang="ru-RU" sz="1400" b="1" dirty="0" smtClean="0">
                <a:latin typeface="Times New Roman" pitchFamily="18" charset="0"/>
              </a:rPr>
              <a:t>2019 </a:t>
            </a:r>
            <a:r>
              <a:rPr lang="ru-RU" altLang="ru-RU" sz="1400" b="1" dirty="0">
                <a:latin typeface="Times New Roman" pitchFamily="18" charset="0"/>
              </a:rPr>
              <a:t>год – </a:t>
            </a:r>
            <a:r>
              <a:rPr lang="ru-RU" altLang="ru-RU" sz="1400" b="1" dirty="0" smtClean="0">
                <a:latin typeface="Times New Roman" pitchFamily="18" charset="0"/>
              </a:rPr>
              <a:t>635 761,2 тыс</a:t>
            </a:r>
            <a:r>
              <a:rPr lang="ru-RU" altLang="ru-RU" sz="1400" b="1" dirty="0">
                <a:latin typeface="Times New Roman" pitchFamily="18" charset="0"/>
              </a:rPr>
              <a:t>. руб.</a:t>
            </a:r>
          </a:p>
          <a:p>
            <a:pPr algn="ctr" defTabSz="912813" eaLnBrk="1" hangingPunct="1">
              <a:buFont typeface="Wingdings" pitchFamily="2" charset="2"/>
              <a:buNone/>
            </a:pPr>
            <a:endParaRPr lang="ru-RU" altLang="ru-RU" sz="1400" b="1" dirty="0">
              <a:latin typeface="Times New Roman" pitchFamily="18" charset="0"/>
            </a:endParaRPr>
          </a:p>
          <a:p>
            <a:pPr algn="ctr" defTabSz="912813" eaLnBrk="1" hangingPunct="1"/>
            <a:endParaRPr lang="ru-RU" altLang="ru-RU" sz="1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0183" grpId="0" animBg="1"/>
      <p:bldP spid="50185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23F919D4-9479-4E76-8F5F-BCD6D9959C81}" type="slidenum">
              <a:rPr lang="ru-RU" altLang="ru-RU" sz="1200">
                <a:solidFill>
                  <a:schemeClr val="tx1"/>
                </a:solidFill>
                <a:latin typeface="Times New Roman" pitchFamily="18" charset="0"/>
              </a:rPr>
              <a:pPr defTabSz="912813"/>
              <a:t>42</a:t>
            </a:fld>
            <a:endParaRPr lang="ru-RU" altLang="ru-RU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1" name="Содержимое 2">
            <a:extLst>
              <a:ext uri="{FF2B5EF4-FFF2-40B4-BE49-F238E27FC236}">
                <a16:creationId xmlns="" xmlns:a16="http://schemas.microsoft.com/office/drawing/2014/main" id="{FD7842EA-C753-4627-B1B6-E41EB655AF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9138" y="569913"/>
            <a:ext cx="9186862" cy="3619500"/>
          </a:xfrm>
        </p:spPr>
        <p:txBody>
          <a:bodyPr rtlCol="0">
            <a:normAutofit fontScale="92500" lnSpcReduction="10000"/>
          </a:bodyPr>
          <a:lstStyle/>
          <a:p>
            <a:pPr marL="91440" indent="-91440" algn="ctr" defTabSz="91281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территории Старооскольского городского округа созданы и </a:t>
            </a: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функционируют </a:t>
            </a: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учреждения жилищно-коммунального хозяйства:</a:t>
            </a:r>
          </a:p>
          <a:p>
            <a:pPr marL="91440" indent="-91440" defTabSz="912813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МБУ «Зеленстрой»;</a:t>
            </a:r>
          </a:p>
          <a:p>
            <a:pPr marL="91440" indent="-91440" defTabSz="912813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МКУ «Управление жизнеобеспечением и развитием Старооскольского городского округа»</a:t>
            </a:r>
          </a:p>
          <a:p>
            <a:pPr marL="0" indent="-91440" algn="ctr" defTabSz="91281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Расходы Старооскольского городского округа на жилищно-коммунальное хозяйство в расчете на 1 жителя Старооскольского городского округа в </a:t>
            </a:r>
            <a:r>
              <a:rPr lang="ru-RU" alt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 </a:t>
            </a:r>
            <a:r>
              <a:rPr lang="ru-RU" altLang="ru-RU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году </a:t>
            </a:r>
            <a:r>
              <a:rPr lang="ru-RU" alt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составили          4 095,7 руб</a:t>
            </a:r>
            <a:r>
              <a:rPr lang="ru-RU" altLang="ru-RU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78852" name="Picture 2" descr="\\Hector\бюджетное управление\ДОКУМЕНТЫ\Бюджет для граждан\stariy_osko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" y="4241800"/>
            <a:ext cx="2765425" cy="1989138"/>
          </a:xfrm>
          <a:prstGeom prst="rect">
            <a:avLst/>
          </a:prstGeom>
          <a:noFill/>
          <a:ln w="9525">
            <a:solidFill>
              <a:schemeClr val="bg2">
                <a:alpha val="98038"/>
              </a:schemeClr>
            </a:solidFill>
            <a:miter lim="800000"/>
            <a:headEnd/>
            <a:tailEnd/>
          </a:ln>
        </p:spPr>
      </p:pic>
      <p:pic>
        <p:nvPicPr>
          <p:cNvPr id="78853" name="Picture 4" descr="\\Hector\бюджетное управление\ДОКУМЕНТЫ\Бюджет для граждан\счетч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5538" y="4241800"/>
            <a:ext cx="2714625" cy="2035175"/>
          </a:xfrm>
          <a:prstGeom prst="rect">
            <a:avLst/>
          </a:prstGeom>
          <a:noFill/>
          <a:ln w="9525">
            <a:solidFill>
              <a:schemeClr val="bg2">
                <a:alpha val="98038"/>
              </a:schemeClr>
            </a:solidFill>
            <a:miter lim="800000"/>
            <a:headEnd/>
            <a:tailEnd/>
          </a:ln>
        </p:spPr>
      </p:pic>
      <p:pic>
        <p:nvPicPr>
          <p:cNvPr id="78854" name="Picture 13" descr="\\Hector\бюджетное управление\ДОКУМЕНТЫ\Бюджет для граждан\8444249303449073_69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1163" y="4241800"/>
            <a:ext cx="2978150" cy="2035175"/>
          </a:xfrm>
          <a:prstGeom prst="rect">
            <a:avLst/>
          </a:prstGeom>
          <a:noFill/>
          <a:ln w="9525">
            <a:solidFill>
              <a:schemeClr val="bg2">
                <a:alpha val="98038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391400" y="6619875"/>
            <a:ext cx="23114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E15AA21F-B074-4C93-96C1-45E3021EAE9E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defTabSz="912813"/>
              <a:t>43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3" name="Содержимое 2">
            <a:extLst>
              <a:ext uri="{FF2B5EF4-FFF2-40B4-BE49-F238E27FC236}">
                <a16:creationId xmlns="" xmlns:a16="http://schemas.microsoft.com/office/drawing/2014/main" id="{6EFAEB62-B6D1-493D-90B8-EFF2A378D1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9138" y="93663"/>
            <a:ext cx="9186862" cy="695325"/>
          </a:xfrm>
        </p:spPr>
        <p:txBody>
          <a:bodyPr rtlCol="0">
            <a:normAutofit fontScale="77500" lnSpcReduction="20000"/>
          </a:bodyPr>
          <a:lstStyle/>
          <a:p>
            <a:pPr marL="91440" indent="-91440" algn="ctr" defTabSz="91281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На территории Старооскольского городского округа</a:t>
            </a:r>
          </a:p>
          <a:p>
            <a:pPr marL="91440" indent="-91440" algn="ctr" defTabSz="91281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функционируют органы местного самоуправления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0D3EB38-A641-4F8A-9896-DB04AF1A7F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000" y="2659719"/>
            <a:ext cx="2078315" cy="1624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2950" name="Прямоугольник 6">
            <a:extLst>
              <a:ext uri="{FF2B5EF4-FFF2-40B4-BE49-F238E27FC236}">
                <a16:creationId xmlns="" xmlns:a16="http://schemas.microsoft.com/office/drawing/2014/main" id="{EFFD11CB-ECA7-4DC4-8517-BA9BF6549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8000" y="801688"/>
            <a:ext cx="792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9128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9128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9128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9128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Численность и расходы Старооскольского городского округа на содержание органов местного самоуправления </a:t>
            </a:r>
            <a:r>
              <a:rPr lang="ru-RU" altLang="ru-RU" sz="1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за 2019 год</a:t>
            </a:r>
            <a:endParaRPr lang="ru-RU" altLang="ru-RU" sz="1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E2461144-79DB-4DBE-9B1E-5EC2A55A75EC}"/>
              </a:ext>
            </a:extLst>
          </p:cNvPr>
          <p:cNvGraphicFramePr>
            <a:graphicFrameLocks noGrp="1"/>
          </p:cNvGraphicFramePr>
          <p:nvPr/>
        </p:nvGraphicFramePr>
        <p:xfrm>
          <a:off x="768000" y="1359000"/>
          <a:ext cx="6795001" cy="53119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788104">
                  <a:extLst>
                    <a:ext uri="{9D8B030D-6E8A-4147-A177-3AD203B41FA5}">
                      <a16:colId xmlns="" xmlns:a16="http://schemas.microsoft.com/office/drawing/2014/main" val="4209822404"/>
                    </a:ext>
                  </a:extLst>
                </a:gridCol>
                <a:gridCol w="1683976">
                  <a:extLst>
                    <a:ext uri="{9D8B030D-6E8A-4147-A177-3AD203B41FA5}">
                      <a16:colId xmlns="" xmlns:a16="http://schemas.microsoft.com/office/drawing/2014/main" val="1544831182"/>
                    </a:ext>
                  </a:extLst>
                </a:gridCol>
                <a:gridCol w="1322921">
                  <a:extLst>
                    <a:ext uri="{9D8B030D-6E8A-4147-A177-3AD203B41FA5}">
                      <a16:colId xmlns="" xmlns:a16="http://schemas.microsoft.com/office/drawing/2014/main" val="2441101270"/>
                    </a:ext>
                  </a:extLst>
                </a:gridCol>
              </a:tblGrid>
              <a:tr h="812369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Штатная численность, ед.</a:t>
                      </a:r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Исполнение 2019 год, </a:t>
                      </a:r>
                    </a:p>
                    <a:p>
                      <a:pPr algn="ctr"/>
                      <a:r>
                        <a:rPr lang="ru-RU" sz="1200" dirty="0" smtClean="0"/>
                        <a:t>тыс</a:t>
                      </a:r>
                      <a:r>
                        <a:rPr lang="ru-RU" sz="1200" dirty="0"/>
                        <a:t>. руб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743920322"/>
                  </a:ext>
                </a:extLst>
              </a:tr>
              <a:tr h="271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Администрация СГО</a:t>
                      </a:r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205,0</a:t>
                      </a:r>
                      <a:endParaRPr lang="ru-RU" sz="1200" dirty="0"/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080,1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554125999"/>
                  </a:ext>
                </a:extLst>
              </a:tr>
              <a:tr h="270791">
                <a:tc>
                  <a:txBody>
                    <a:bodyPr/>
                    <a:lstStyle/>
                    <a:p>
                      <a:r>
                        <a:rPr lang="ru-RU" sz="1200" dirty="0"/>
                        <a:t>Совет депутатов СГО</a:t>
                      </a:r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7,5</a:t>
                      </a:r>
                      <a:endParaRPr lang="ru-RU" sz="1200" dirty="0"/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666,0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502867300"/>
                  </a:ext>
                </a:extLst>
              </a:tr>
              <a:tr h="270791">
                <a:tc>
                  <a:txBody>
                    <a:bodyPr/>
                    <a:lstStyle/>
                    <a:p>
                      <a:r>
                        <a:rPr lang="ru-RU" sz="1200" dirty="0"/>
                        <a:t>Контрольно-счетная </a:t>
                      </a:r>
                      <a:r>
                        <a:rPr lang="ru-RU" sz="1200" dirty="0" smtClean="0"/>
                        <a:t>палата СГО</a:t>
                      </a:r>
                      <a:endParaRPr lang="ru-RU" sz="1200" dirty="0"/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6,75</a:t>
                      </a:r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269,9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620459516"/>
                  </a:ext>
                </a:extLst>
              </a:tr>
              <a:tr h="270791">
                <a:tc>
                  <a:txBody>
                    <a:bodyPr/>
                    <a:lstStyle/>
                    <a:p>
                      <a:r>
                        <a:rPr lang="ru-RU" sz="1200" dirty="0"/>
                        <a:t>Избирательная комиссия СГО</a:t>
                      </a:r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9,0</a:t>
                      </a:r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336,1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561797481"/>
                  </a:ext>
                </a:extLst>
              </a:tr>
              <a:tr h="391142">
                <a:tc>
                  <a:txBody>
                    <a:bodyPr/>
                    <a:lstStyle/>
                    <a:p>
                      <a:r>
                        <a:rPr lang="ru-RU" sz="1000" dirty="0"/>
                        <a:t>Департамент финансов</a:t>
                      </a:r>
                      <a:r>
                        <a:rPr lang="ru-RU" sz="1000" baseline="0" dirty="0"/>
                        <a:t> и бюджетной политики</a:t>
                      </a:r>
                      <a:endParaRPr lang="ru-RU" sz="1000" dirty="0"/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53,0</a:t>
                      </a:r>
                      <a:endParaRPr lang="ru-RU" sz="1200" dirty="0"/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018,3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187561204"/>
                  </a:ext>
                </a:extLst>
              </a:tr>
              <a:tr h="435951">
                <a:tc>
                  <a:txBody>
                    <a:bodyPr/>
                    <a:lstStyle/>
                    <a:p>
                      <a:r>
                        <a:rPr lang="ru-RU" sz="1000" dirty="0"/>
                        <a:t>Департамент имущественных и земельных отношений</a:t>
                      </a:r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32,0</a:t>
                      </a:r>
                      <a:endParaRPr lang="ru-RU" sz="1200" dirty="0"/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303,5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745830350"/>
                  </a:ext>
                </a:extLst>
              </a:tr>
              <a:tr h="270791">
                <a:tc>
                  <a:txBody>
                    <a:bodyPr/>
                    <a:lstStyle/>
                    <a:p>
                      <a:r>
                        <a:rPr lang="ru-RU" sz="1200" dirty="0"/>
                        <a:t>Управление ЗАГС</a:t>
                      </a:r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22,0</a:t>
                      </a:r>
                      <a:endParaRPr lang="ru-RU" sz="1200" dirty="0"/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773,2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360315615"/>
                  </a:ext>
                </a:extLst>
              </a:tr>
              <a:tr h="270791">
                <a:tc>
                  <a:txBody>
                    <a:bodyPr/>
                    <a:lstStyle/>
                    <a:p>
                      <a:r>
                        <a:rPr lang="ru-RU" sz="1200" dirty="0"/>
                        <a:t>Управление по делам молодежи</a:t>
                      </a:r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7,25</a:t>
                      </a:r>
                      <a:endParaRPr lang="ru-RU" sz="1200" dirty="0"/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963,1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888046168"/>
                  </a:ext>
                </a:extLst>
              </a:tr>
              <a:tr h="270791">
                <a:tc>
                  <a:txBody>
                    <a:bodyPr/>
                    <a:lstStyle/>
                    <a:p>
                      <a:r>
                        <a:rPr lang="ru-RU" sz="1200" dirty="0"/>
                        <a:t>Управление образования</a:t>
                      </a:r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19,0</a:t>
                      </a:r>
                      <a:endParaRPr lang="ru-RU" sz="1200" dirty="0"/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998,4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856607055"/>
                  </a:ext>
                </a:extLst>
              </a:tr>
              <a:tr h="270791">
                <a:tc>
                  <a:txBody>
                    <a:bodyPr/>
                    <a:lstStyle/>
                    <a:p>
                      <a:r>
                        <a:rPr lang="ru-RU" sz="1200" dirty="0"/>
                        <a:t>Управление культуры</a:t>
                      </a:r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10,0</a:t>
                      </a:r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579,2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4120416672"/>
                  </a:ext>
                </a:extLst>
              </a:tr>
              <a:tr h="451317">
                <a:tc>
                  <a:txBody>
                    <a:bodyPr/>
                    <a:lstStyle/>
                    <a:p>
                      <a:r>
                        <a:rPr lang="ru-RU" sz="1200" dirty="0"/>
                        <a:t>Управление по физической культуре и спорту</a:t>
                      </a:r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6,25</a:t>
                      </a:r>
                      <a:endParaRPr lang="ru-RU" sz="1200" dirty="0"/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222,6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276759613"/>
                  </a:ext>
                </a:extLst>
              </a:tr>
              <a:tr h="451317">
                <a:tc>
                  <a:txBody>
                    <a:bodyPr/>
                    <a:lstStyle/>
                    <a:p>
                      <a:r>
                        <a:rPr lang="ru-RU" sz="1200" dirty="0"/>
                        <a:t>Управление социальной защиты населения</a:t>
                      </a:r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84,0</a:t>
                      </a:r>
                      <a:endParaRPr lang="ru-RU" sz="1200" dirty="0"/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924,9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092017202"/>
                  </a:ext>
                </a:extLst>
              </a:tr>
              <a:tr h="295882">
                <a:tc>
                  <a:txBody>
                    <a:bodyPr/>
                    <a:lstStyle/>
                    <a:p>
                      <a:r>
                        <a:rPr lang="ru-RU" sz="1200" dirty="0"/>
                        <a:t>Управления сельских территорий</a:t>
                      </a:r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</a:t>
                      </a:r>
                      <a:endParaRPr lang="ru-RU" sz="1200" dirty="0"/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</a:t>
                      </a:r>
                      <a:r>
                        <a:rPr lang="ru-RU" sz="1200" baseline="0" dirty="0" smtClean="0"/>
                        <a:t> 355,3</a:t>
                      </a:r>
                      <a:endParaRPr lang="ru-RU" sz="1200" dirty="0"/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454316023"/>
                  </a:ext>
                </a:extLst>
              </a:tr>
              <a:tr h="279442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507,75</a:t>
                      </a:r>
                      <a:endParaRPr lang="ru-RU" sz="1200" b="1" dirty="0"/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204</a:t>
                      </a:r>
                      <a:r>
                        <a:rPr lang="ru-RU" sz="1200" b="1" baseline="0" dirty="0" smtClean="0"/>
                        <a:t> 490,6</a:t>
                      </a:r>
                      <a:endParaRPr lang="ru-RU" sz="1200" b="1" dirty="0"/>
                    </a:p>
                  </a:txBody>
                  <a:tcPr marL="91446" marR="91446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617417117"/>
                  </a:ext>
                </a:extLst>
              </a:tr>
            </a:tbl>
          </a:graphicData>
        </a:graphic>
      </p:graphicFrame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554038" y="787400"/>
            <a:ext cx="6334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9B5209-8E80-47B4-8ED3-203EF4F4C24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863600"/>
            <a:ext cx="8915400" cy="6427788"/>
          </a:xfrm>
        </p:spPr>
        <p:txBody>
          <a:bodyPr/>
          <a:lstStyle/>
          <a:p>
            <a:pPr marL="0" indent="354013" algn="ctr" defTabSz="912813" eaLnBrk="1" hangingPunct="1">
              <a:buFontTx/>
              <a:buNone/>
            </a:pPr>
            <a:endParaRPr lang="ru-RU" altLang="ru-RU" sz="4000" smtClean="0"/>
          </a:p>
          <a:p>
            <a:pPr marL="0" indent="354013" algn="ctr" defTabSz="912813" eaLnBrk="1" hangingPunct="1">
              <a:buFontTx/>
              <a:buNone/>
            </a:pPr>
            <a:r>
              <a:rPr lang="ru-RU" altLang="ru-RU" sz="6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</a:p>
          <a:p>
            <a:pPr marL="0" indent="354013" algn="ctr" defTabSz="912813" eaLnBrk="1" hangingPunct="1">
              <a:buFontTx/>
              <a:buNone/>
            </a:pPr>
            <a:endParaRPr lang="ru-RU" altLang="ru-RU" sz="4000" b="1" smtClean="0">
              <a:solidFill>
                <a:schemeClr val="accent2"/>
              </a:solidFill>
            </a:endParaRPr>
          </a:p>
        </p:txBody>
      </p:sp>
      <p:sp>
        <p:nvSpPr>
          <p:cNvPr id="8294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AEA6C053-7ECC-4CCF-9919-ABBA2A8E9E99}" type="slidenum">
              <a:rPr lang="ru-RU" altLang="ru-RU" sz="1400">
                <a:solidFill>
                  <a:schemeClr val="tx1"/>
                </a:solidFill>
                <a:latin typeface="Times New Roman" pitchFamily="18" charset="0"/>
              </a:rPr>
              <a:pPr defTabSz="912813"/>
              <a:t>44</a:t>
            </a:fld>
            <a:endParaRPr lang="ru-RU" altLang="ru-RU" sz="1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619E9B12-D0C4-4D0B-8A89-691681990173}" type="slidenum">
              <a:rPr lang="ru-RU" altLang="ru-RU" sz="1200">
                <a:solidFill>
                  <a:schemeClr val="tx1"/>
                </a:solidFill>
                <a:latin typeface="Times New Roman" pitchFamily="18" charset="0"/>
              </a:rPr>
              <a:pPr defTabSz="912813"/>
              <a:t>5</a:t>
            </a:fld>
            <a:endParaRPr lang="ru-RU" altLang="ru-RU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="" xmlns:a16="http://schemas.microsoft.com/office/drawing/2014/main" id="{A07C3E35-185A-4EFB-A8A6-00B00116CB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8915400" cy="1371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Основы составления проекта бюджета Старооскольского городского округа</a:t>
            </a:r>
          </a:p>
        </p:txBody>
      </p:sp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4768850"/>
            <a:ext cx="1951037" cy="1774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8922" name="Line 10">
            <a:extLst>
              <a:ext uri="{FF2B5EF4-FFF2-40B4-BE49-F238E27FC236}">
                <a16:creationId xmlns="" xmlns:a16="http://schemas.microsoft.com/office/drawing/2014/main" id="{27ECD702-665C-4E8E-8C51-11756AAF0E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125" y="1079500"/>
            <a:ext cx="9204325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8923" name="Rectangle 11">
            <a:extLst>
              <a:ext uri="{FF2B5EF4-FFF2-40B4-BE49-F238E27FC236}">
                <a16:creationId xmlns="" xmlns:a16="http://schemas.microsoft.com/office/drawing/2014/main" id="{0CBCF7D7-FE08-463C-A40B-60E9193C2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3852863"/>
            <a:ext cx="8496300" cy="46196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бюджета Старооскольского городского округа</a:t>
            </a:r>
          </a:p>
        </p:txBody>
      </p:sp>
      <p:sp>
        <p:nvSpPr>
          <p:cNvPr id="38925" name="AutoShape 13">
            <a:extLst>
              <a:ext uri="{FF2B5EF4-FFF2-40B4-BE49-F238E27FC236}">
                <a16:creationId xmlns="" xmlns:a16="http://schemas.microsoft.com/office/drawing/2014/main" id="{103B68C2-FD96-4C03-90BC-698C5C6E2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89" y="1209675"/>
            <a:ext cx="1758049" cy="2604586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solidFill>
              <a:schemeClr val="accent6">
                <a:lumMod val="50000"/>
                <a:alpha val="79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contourW="12700">
            <a:bevelB w="152400" h="50800" prst="softRound"/>
            <a:extrusionClr>
              <a:srgbClr val="006664"/>
            </a:extrusionClr>
            <a:contourClr>
              <a:srgbClr val="008080"/>
            </a:contourClr>
          </a:sp3d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>
            <a:extLst>
              <a:ext uri="{FF2B5EF4-FFF2-40B4-BE49-F238E27FC236}">
                <a16:creationId xmlns="" xmlns:a16="http://schemas.microsoft.com/office/drawing/2014/main" id="{8A80C4CA-3C94-4519-8CD8-3B73B9C94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963" y="1206500"/>
            <a:ext cx="1884362" cy="2592388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solidFill>
              <a:schemeClr val="accent6">
                <a:lumMod val="50000"/>
                <a:alpha val="79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</a:p>
        </p:txBody>
      </p:sp>
      <p:sp>
        <p:nvSpPr>
          <p:cNvPr id="38927" name="AutoShape 15">
            <a:extLst>
              <a:ext uri="{FF2B5EF4-FFF2-40B4-BE49-F238E27FC236}">
                <a16:creationId xmlns="" xmlns:a16="http://schemas.microsoft.com/office/drawing/2014/main" id="{1E8153D7-5E2E-44B6-A8FD-2846E8279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063" y="1206500"/>
            <a:ext cx="1712912" cy="26082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9997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solidFill>
              <a:schemeClr val="accent6">
                <a:lumMod val="50000"/>
                <a:alpha val="79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sp>
        <p:nvSpPr>
          <p:cNvPr id="38928" name="AutoShape 16">
            <a:extLst>
              <a:ext uri="{FF2B5EF4-FFF2-40B4-BE49-F238E27FC236}">
                <a16:creationId xmlns="" xmlns:a16="http://schemas.microsoft.com/office/drawing/2014/main" id="{C617965E-22ED-421F-96C6-7475DA4ED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050" y="1208088"/>
            <a:ext cx="1739900" cy="2606675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7102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solidFill>
              <a:schemeClr val="accent6">
                <a:lumMod val="50000"/>
                <a:alpha val="79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9700" y="4768850"/>
            <a:ext cx="2030413" cy="1747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893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7138" y="4787900"/>
            <a:ext cx="2063750" cy="172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8932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0138" y="4787900"/>
            <a:ext cx="2028825" cy="172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" name="AutoShape 16">
            <a:extLst>
              <a:ext uri="{FF2B5EF4-FFF2-40B4-BE49-F238E27FC236}">
                <a16:creationId xmlns="" xmlns:a16="http://schemas.microsoft.com/office/drawing/2014/main" id="{05D26DF3-F249-4322-A740-A36654EB5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0" y="1206500"/>
            <a:ext cx="1787525" cy="2608263"/>
          </a:xfrm>
          <a:prstGeom prst="downArrowCallout">
            <a:avLst>
              <a:gd name="adj1" fmla="val 25000"/>
              <a:gd name="adj2" fmla="val 25469"/>
              <a:gd name="adj3" fmla="val 22434"/>
              <a:gd name="adj4" fmla="val 66758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solidFill>
              <a:schemeClr val="accent6">
                <a:lumMod val="50000"/>
                <a:alpha val="79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прогноз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23" grpId="0" animBg="1"/>
      <p:bldP spid="38926" grpId="0" animBg="1"/>
      <p:bldP spid="38927" grpId="0" animBg="1"/>
      <p:bldP spid="38928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23455131-FE42-4C9E-8BF2-DBED7BF6E96D}" type="slidenum">
              <a:rPr lang="ru-RU" altLang="ru-RU" sz="1200">
                <a:solidFill>
                  <a:schemeClr val="tx1"/>
                </a:solidFill>
                <a:latin typeface="Times New Roman" pitchFamily="18" charset="0"/>
              </a:rPr>
              <a:pPr defTabSz="912813"/>
              <a:t>6</a:t>
            </a:fld>
            <a:endParaRPr lang="ru-RU" altLang="ru-RU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86E7B57C-C115-4EA2-A829-DD10203B84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30163"/>
            <a:ext cx="9398000" cy="5397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бюджета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Старооскольского 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2019 год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107" name="Group 2507">
            <a:extLst>
              <a:ext uri="{FF2B5EF4-FFF2-40B4-BE49-F238E27FC236}">
                <a16:creationId xmlns="" xmlns:a16="http://schemas.microsoft.com/office/drawing/2014/main" id="{B807A07C-C938-41C2-8447-596652FE6327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768350" y="1152525"/>
          <a:ext cx="8774650" cy="4769625"/>
        </p:xfrm>
        <a:graphic>
          <a:graphicData uri="http://schemas.openxmlformats.org/drawingml/2006/table">
            <a:tbl>
              <a:tblPr/>
              <a:tblGrid>
                <a:gridCol w="74860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85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76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2019 год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16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- всего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5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9 634 225,7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5"/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89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7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налоговые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неналоговые доходы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3 141 916,7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816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безвозмездные поступления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492 309,00</a:t>
                      </a:r>
                      <a:endParaRPr lang="ru-RU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89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80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- всего,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5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9 680 802,4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5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89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7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непрограммные расходы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303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648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7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программные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9 377 154,4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89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59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профицит(+)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5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-46 576,7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chemeClr val="accent5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89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85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Дорожного фонда Старооскольского городского округа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1 657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484 ,9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4006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Предельный объем муниципального долга Старооскольского городского округа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на 01.01.2020 г.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1 073 000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40181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Объем расходов на обслуживание муниципального внутреннего долга Старооскольского городского округа </a:t>
                      </a: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23 895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8211" marR="88211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7681" name="Rectangle 2081">
            <a:extLst>
              <a:ext uri="{FF2B5EF4-FFF2-40B4-BE49-F238E27FC236}">
                <a16:creationId xmlns="" xmlns:a16="http://schemas.microsoft.com/office/drawing/2014/main" id="{C6C52853-3685-4011-8CD9-F9F6E2464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8713" y="788988"/>
            <a:ext cx="6778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тыс.руб.</a:t>
            </a:r>
          </a:p>
        </p:txBody>
      </p:sp>
      <p:sp>
        <p:nvSpPr>
          <p:cNvPr id="27690" name="Line 2090">
            <a:extLst>
              <a:ext uri="{FF2B5EF4-FFF2-40B4-BE49-F238E27FC236}">
                <a16:creationId xmlns="" xmlns:a16="http://schemas.microsoft.com/office/drawing/2014/main" id="{5242B0A9-C032-4833-BEE5-4B9ADC479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613" y="684213"/>
            <a:ext cx="9204325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2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B1440CCA-A2CA-4087-8424-18856C722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4200" y="39688"/>
            <a:ext cx="8915400" cy="9080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Основные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параметры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исполнения бюджета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Старооскольского городского округа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за 2019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год </a:t>
            </a:r>
          </a:p>
        </p:txBody>
      </p:sp>
      <p:sp>
        <p:nvSpPr>
          <p:cNvPr id="3891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751BB4EB-E4BA-48D1-AB92-742F4404F5F3}" type="slidenum">
              <a:rPr lang="ru-RU" altLang="ru-RU" sz="1200">
                <a:solidFill>
                  <a:schemeClr val="tx1"/>
                </a:solidFill>
                <a:latin typeface="Times New Roman" pitchFamily="18" charset="0"/>
              </a:rPr>
              <a:pPr defTabSz="912813"/>
              <a:t>7</a:t>
            </a:fld>
            <a:endParaRPr lang="ru-RU" altLang="ru-RU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40" name="AutoShape 4">
            <a:extLst>
              <a:ext uri="{FF2B5EF4-FFF2-40B4-BE49-F238E27FC236}">
                <a16:creationId xmlns="" xmlns:a16="http://schemas.microsoft.com/office/drawing/2014/main" id="{982470B8-459C-45E1-B0EA-FE855197A9C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032250" y="2395538"/>
            <a:ext cx="1728787" cy="3125788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="" xmlns:a16="http://schemas.microsoft.com/office/drawing/2014/main" id="{F9DDF5AA-6D56-4915-82CF-165D79C22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813" y="1509713"/>
            <a:ext cx="2338387" cy="13684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latin typeface="Times New Roman" panose="02020603050405020304" pitchFamily="18" charset="0"/>
              </a:rPr>
              <a:t>Доходы бюджета – </a:t>
            </a:r>
          </a:p>
          <a:p>
            <a:pPr algn="ctr"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</a:rPr>
              <a:t>9 634 225,7 </a:t>
            </a:r>
            <a:r>
              <a:rPr lang="ru-RU" altLang="ru-RU" b="1" dirty="0" smtClean="0">
                <a:latin typeface="Times New Roman" panose="02020603050405020304" pitchFamily="18" charset="0"/>
              </a:rPr>
              <a:t>тыс</a:t>
            </a:r>
            <a:r>
              <a:rPr lang="ru-RU" altLang="ru-RU" b="1" dirty="0">
                <a:latin typeface="Times New Roman" panose="02020603050405020304" pitchFamily="18" charset="0"/>
              </a:rPr>
              <a:t>. руб.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="" xmlns:a16="http://schemas.microsoft.com/office/drawing/2014/main" id="{30BA7AA4-2645-4050-B2C8-D207C1131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063" y="5087938"/>
            <a:ext cx="2338387" cy="143986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latin typeface="Times New Roman" panose="02020603050405020304" pitchFamily="18" charset="0"/>
              </a:rPr>
              <a:t>Расходы бюджета –</a:t>
            </a:r>
          </a:p>
          <a:p>
            <a:pPr algn="ctr" eaLnBrk="1" hangingPunct="1">
              <a:defRPr/>
            </a:pPr>
            <a:r>
              <a:rPr lang="ru-RU" altLang="ru-RU" b="1" dirty="0">
                <a:latin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9 680 802,4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</a:rPr>
              <a:t>тыс</a:t>
            </a:r>
            <a:r>
              <a:rPr lang="ru-RU" altLang="ru-RU" b="1" dirty="0">
                <a:latin typeface="Times New Roman" panose="02020603050405020304" pitchFamily="18" charset="0"/>
              </a:rPr>
              <a:t>. руб.</a:t>
            </a:r>
          </a:p>
        </p:txBody>
      </p:sp>
      <p:sp>
        <p:nvSpPr>
          <p:cNvPr id="14345" name="AutoShape 9">
            <a:extLst>
              <a:ext uri="{FF2B5EF4-FFF2-40B4-BE49-F238E27FC236}">
                <a16:creationId xmlns="" xmlns:a16="http://schemas.microsoft.com/office/drawing/2014/main" id="{6663DA97-F15B-4A10-A50E-BE7BCFA27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00" y="1809000"/>
            <a:ext cx="2790000" cy="1935000"/>
          </a:xfrm>
          <a:prstGeom prst="homePlate">
            <a:avLst>
              <a:gd name="adj" fmla="val 41299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неналоговые доходы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3 141 916,7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6" name="AutoShape 10">
            <a:extLst>
              <a:ext uri="{FF2B5EF4-FFF2-40B4-BE49-F238E27FC236}">
                <a16:creationId xmlns="" xmlns:a16="http://schemas.microsoft.com/office/drawing/2014/main" id="{96E49C4A-E4FC-4756-A079-45C5CF7AD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362" y="4059000"/>
            <a:ext cx="2814638" cy="1929900"/>
          </a:xfrm>
          <a:prstGeom prst="homePlate">
            <a:avLst>
              <a:gd name="adj" fmla="val 41327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800" b="1" dirty="0"/>
              <a:t>Безвозмездные поступления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1800" b="1" dirty="0" smtClean="0"/>
              <a:t>6 492 309 </a:t>
            </a:r>
            <a:r>
              <a:rPr lang="ru-RU" altLang="ru-RU" sz="1800" b="1" dirty="0" smtClean="0"/>
              <a:t>тыс</a:t>
            </a:r>
            <a:r>
              <a:rPr lang="ru-RU" altLang="ru-RU" sz="1800" b="1" dirty="0"/>
              <a:t>. руб.</a:t>
            </a:r>
          </a:p>
        </p:txBody>
      </p:sp>
      <p:sp>
        <p:nvSpPr>
          <p:cNvPr id="14348" name="AutoShape 12">
            <a:extLst>
              <a:ext uri="{FF2B5EF4-FFF2-40B4-BE49-F238E27FC236}">
                <a16:creationId xmlns="" xmlns:a16="http://schemas.microsoft.com/office/drawing/2014/main" id="{AD2B5560-EA92-4247-8E08-2FDE67787A8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451600" y="2779713"/>
            <a:ext cx="3128963" cy="669925"/>
          </a:xfrm>
          <a:prstGeom prst="homePlate">
            <a:avLst>
              <a:gd name="adj" fmla="val 97650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9050">
            <a:solidFill>
              <a:srgbClr val="006666"/>
            </a:solidFill>
            <a:miter lim="800000"/>
            <a:headEnd/>
            <a:tailEnd/>
          </a:ln>
        </p:spPr>
        <p:txBody>
          <a:bodyPr rot="10800000" wrap="none" anchor="ctr" anchorCtr="1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Times New Roman" panose="02020603050405020304" pitchFamily="18" charset="0"/>
              </a:rPr>
              <a:t>Образование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anose="02020603050405020304" pitchFamily="18" charset="0"/>
              </a:rPr>
              <a:t>4 019 560,6 тыс</a:t>
            </a:r>
            <a:r>
              <a:rPr lang="ru-RU" altLang="ru-RU" sz="1400" b="1" dirty="0">
                <a:latin typeface="Times New Roman" panose="02020603050405020304" pitchFamily="18" charset="0"/>
              </a:rPr>
              <a:t>. руб.</a:t>
            </a:r>
          </a:p>
        </p:txBody>
      </p:sp>
      <p:sp>
        <p:nvSpPr>
          <p:cNvPr id="14352" name="Line 16">
            <a:extLst>
              <a:ext uri="{FF2B5EF4-FFF2-40B4-BE49-F238E27FC236}">
                <a16:creationId xmlns="" xmlns:a16="http://schemas.microsoft.com/office/drawing/2014/main" id="{E61B0F44-9E93-4656-9FDA-F49FD72662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038" y="844550"/>
            <a:ext cx="9204325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353" name="AutoShape 17">
            <a:extLst>
              <a:ext uri="{FF2B5EF4-FFF2-40B4-BE49-F238E27FC236}">
                <a16:creationId xmlns="" xmlns:a16="http://schemas.microsoft.com/office/drawing/2014/main" id="{E03DE91C-31A8-473D-B074-FE4F40F5A22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451600" y="1930400"/>
            <a:ext cx="3136900" cy="725488"/>
          </a:xfrm>
          <a:prstGeom prst="homePlate">
            <a:avLst>
              <a:gd name="adj" fmla="val 94484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9050">
            <a:solidFill>
              <a:srgbClr val="006666"/>
            </a:solidFill>
            <a:miter lim="800000"/>
            <a:headEnd/>
            <a:tailEnd/>
          </a:ln>
        </p:spPr>
        <p:txBody>
          <a:bodyPr rot="10800000" anchor="ctr" anchorCtr="1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Times New Roman" panose="02020603050405020304" pitchFamily="18" charset="0"/>
              </a:rPr>
              <a:t>Жилищно-коммунальное хозяйство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anose="02020603050405020304" pitchFamily="18" charset="0"/>
              </a:rPr>
              <a:t>1 064 117,4 тыс</a:t>
            </a:r>
            <a:r>
              <a:rPr lang="ru-RU" altLang="ru-RU" sz="1400" b="1" dirty="0">
                <a:latin typeface="Times New Roman" panose="02020603050405020304" pitchFamily="18" charset="0"/>
              </a:rPr>
              <a:t>. руб.</a:t>
            </a:r>
          </a:p>
        </p:txBody>
      </p:sp>
      <p:sp>
        <p:nvSpPr>
          <p:cNvPr id="14354" name="AutoShape 18">
            <a:extLst>
              <a:ext uri="{FF2B5EF4-FFF2-40B4-BE49-F238E27FC236}">
                <a16:creationId xmlns="" xmlns:a16="http://schemas.microsoft.com/office/drawing/2014/main" id="{22136CB7-3552-4CA6-9BC5-0EE75808264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459538" y="4298950"/>
            <a:ext cx="3148012" cy="661988"/>
          </a:xfrm>
          <a:prstGeom prst="homePlate">
            <a:avLst>
              <a:gd name="adj" fmla="val 96055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9050">
            <a:solidFill>
              <a:srgbClr val="006666"/>
            </a:solidFill>
            <a:miter lim="800000"/>
            <a:headEnd/>
            <a:tailEnd/>
          </a:ln>
        </p:spPr>
        <p:txBody>
          <a:bodyPr rot="10800000" wrap="none" anchor="ctr" anchorCtr="1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Times New Roman" panose="02020603050405020304" pitchFamily="18" charset="0"/>
              </a:rPr>
              <a:t>Социальная политика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anose="02020603050405020304" pitchFamily="18" charset="0"/>
              </a:rPr>
              <a:t>1 210 444,4 тыс</a:t>
            </a:r>
            <a:r>
              <a:rPr lang="ru-RU" altLang="ru-RU" sz="1400" b="1" dirty="0">
                <a:latin typeface="Times New Roman" panose="02020603050405020304" pitchFamily="18" charset="0"/>
              </a:rPr>
              <a:t>. руб.</a:t>
            </a:r>
          </a:p>
        </p:txBody>
      </p:sp>
      <p:sp>
        <p:nvSpPr>
          <p:cNvPr id="14355" name="AutoShape 19">
            <a:extLst>
              <a:ext uri="{FF2B5EF4-FFF2-40B4-BE49-F238E27FC236}">
                <a16:creationId xmlns="" xmlns:a16="http://schemas.microsoft.com/office/drawing/2014/main" id="{9243F5D6-791C-4837-B4F8-B43FC93A5C8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459538" y="3560763"/>
            <a:ext cx="3128962" cy="639762"/>
          </a:xfrm>
          <a:prstGeom prst="homePlate">
            <a:avLst>
              <a:gd name="adj" fmla="val 99605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9050">
            <a:solidFill>
              <a:srgbClr val="006666"/>
            </a:solidFill>
            <a:miter lim="800000"/>
            <a:headEnd/>
            <a:tailEnd/>
          </a:ln>
        </p:spPr>
        <p:txBody>
          <a:bodyPr rot="10800000" anchor="ctr" anchorCtr="1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Times New Roman" panose="02020603050405020304" pitchFamily="18" charset="0"/>
              </a:rPr>
              <a:t>Культура и кинематография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anose="02020603050405020304" pitchFamily="18" charset="0"/>
              </a:rPr>
              <a:t>510 581,2 тыс</a:t>
            </a:r>
            <a:r>
              <a:rPr lang="ru-RU" altLang="ru-RU" sz="1400" b="1" dirty="0">
                <a:latin typeface="Times New Roman" panose="02020603050405020304" pitchFamily="18" charset="0"/>
              </a:rPr>
              <a:t>. руб.</a:t>
            </a:r>
          </a:p>
        </p:txBody>
      </p:sp>
      <p:sp>
        <p:nvSpPr>
          <p:cNvPr id="14356" name="AutoShape 20">
            <a:extLst>
              <a:ext uri="{FF2B5EF4-FFF2-40B4-BE49-F238E27FC236}">
                <a16:creationId xmlns="" xmlns:a16="http://schemas.microsoft.com/office/drawing/2014/main" id="{3EDFC390-152D-4E7D-AD15-2AB12618D3C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451600" y="1144588"/>
            <a:ext cx="3154363" cy="654050"/>
          </a:xfrm>
          <a:prstGeom prst="homePlate">
            <a:avLst>
              <a:gd name="adj" fmla="val 102507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9050">
            <a:solidFill>
              <a:srgbClr val="006666"/>
            </a:solidFill>
            <a:miter lim="800000"/>
            <a:headEnd/>
            <a:tailEnd/>
          </a:ln>
        </p:spPr>
        <p:txBody>
          <a:bodyPr rot="10800000" wrap="none" anchor="ctr" anchorCtr="1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Times New Roman" panose="02020603050405020304" pitchFamily="18" charset="0"/>
              </a:rPr>
              <a:t>Дорожное хозяйство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anose="02020603050405020304" pitchFamily="18" charset="0"/>
              </a:rPr>
              <a:t>1 657 484,9 тыс</a:t>
            </a:r>
            <a:r>
              <a:rPr lang="ru-RU" altLang="ru-RU" sz="1400" b="1" dirty="0">
                <a:latin typeface="Times New Roman" panose="02020603050405020304" pitchFamily="18" charset="0"/>
              </a:rPr>
              <a:t>. руб.</a:t>
            </a:r>
          </a:p>
        </p:txBody>
      </p:sp>
      <p:sp>
        <p:nvSpPr>
          <p:cNvPr id="14357" name="AutoShape 21">
            <a:extLst>
              <a:ext uri="{FF2B5EF4-FFF2-40B4-BE49-F238E27FC236}">
                <a16:creationId xmlns="" xmlns:a16="http://schemas.microsoft.com/office/drawing/2014/main" id="{4451094C-3904-4EA9-995B-114615E7F6E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451600" y="5070475"/>
            <a:ext cx="3154363" cy="677863"/>
          </a:xfrm>
          <a:prstGeom prst="homePlate">
            <a:avLst>
              <a:gd name="adj" fmla="val 103042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9050">
            <a:solidFill>
              <a:srgbClr val="006666"/>
            </a:solidFill>
            <a:miter lim="800000"/>
            <a:headEnd/>
            <a:tailEnd/>
          </a:ln>
        </p:spPr>
        <p:txBody>
          <a:bodyPr rot="10800000" wrap="none" anchor="ctr" anchorCtr="1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Times New Roman" panose="02020603050405020304" pitchFamily="18" charset="0"/>
              </a:rPr>
              <a:t>Физическая культура и спорт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anose="02020603050405020304" pitchFamily="18" charset="0"/>
              </a:rPr>
              <a:t>310 450,6 тыс</a:t>
            </a:r>
            <a:r>
              <a:rPr lang="ru-RU" altLang="ru-RU" sz="1400" b="1" dirty="0">
                <a:latin typeface="Times New Roman" panose="02020603050405020304" pitchFamily="18" charset="0"/>
              </a:rPr>
              <a:t>. руб.</a:t>
            </a:r>
          </a:p>
        </p:txBody>
      </p:sp>
      <p:sp>
        <p:nvSpPr>
          <p:cNvPr id="18" name="AutoShape 22">
            <a:extLst>
              <a:ext uri="{FF2B5EF4-FFF2-40B4-BE49-F238E27FC236}">
                <a16:creationId xmlns="" xmlns:a16="http://schemas.microsoft.com/office/drawing/2014/main" id="{8EB16319-8AE8-4877-82C9-87A3C01BFEC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438000" y="5829300"/>
            <a:ext cx="3178175" cy="598487"/>
          </a:xfrm>
          <a:prstGeom prst="homePlate">
            <a:avLst>
              <a:gd name="adj" fmla="val 109600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9050">
            <a:solidFill>
              <a:srgbClr val="006666"/>
            </a:solidFill>
            <a:miter lim="800000"/>
            <a:headEnd/>
            <a:tailEnd/>
          </a:ln>
        </p:spPr>
        <p:txBody>
          <a:bodyPr rot="10800000" wrap="none" anchor="ctr" anchorCtr="1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Times New Roman" panose="02020603050405020304" pitchFamily="18" charset="0"/>
              </a:rPr>
              <a:t>Другие расходы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anose="02020603050405020304" pitchFamily="18" charset="0"/>
              </a:rPr>
              <a:t>908 163,3 тыс</a:t>
            </a:r>
            <a:r>
              <a:rPr lang="ru-RU" altLang="ru-RU" sz="1400" b="1" dirty="0">
                <a:latin typeface="Times New Roman" panose="02020603050405020304" pitchFamily="18" charset="0"/>
              </a:rPr>
              <a:t>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41" grpId="0" animBg="1"/>
      <p:bldP spid="14345" grpId="0" animBg="1"/>
      <p:bldP spid="143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="" xmlns:a16="http://schemas.microsoft.com/office/drawing/2014/main" id="{011EE901-B3DE-40F6-A7FF-BA208F24A7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4838" y="92075"/>
            <a:ext cx="8915400" cy="5667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Доходы бюджета Старооскольского городского округа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="" xmlns:a16="http://schemas.microsoft.com/office/drawing/2014/main" id="{F86D5B31-9392-49A8-892D-3635744283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5175" y="681038"/>
            <a:ext cx="8915400" cy="38862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Доходы бюджета городского округа образуются за счет налоговых и неналоговых доходов, а также за счет безвозмездных поступлений.</a:t>
            </a:r>
          </a:p>
        </p:txBody>
      </p:sp>
      <p:sp>
        <p:nvSpPr>
          <p:cNvPr id="4198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AB8C6FAB-9D44-4534-989F-A88A863C07EF}" type="slidenum">
              <a:rPr lang="ru-RU" altLang="ru-RU" sz="1200">
                <a:solidFill>
                  <a:schemeClr val="tx1"/>
                </a:solidFill>
                <a:latin typeface="Times New Roman" pitchFamily="18" charset="0"/>
              </a:rPr>
              <a:pPr defTabSz="912813"/>
              <a:t>8</a:t>
            </a:fld>
            <a:endParaRPr lang="ru-RU" altLang="ru-RU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Line 4">
            <a:extLst>
              <a:ext uri="{FF2B5EF4-FFF2-40B4-BE49-F238E27FC236}">
                <a16:creationId xmlns="" xmlns:a16="http://schemas.microsoft.com/office/drawing/2014/main" id="{A6C194B3-14FD-4F7D-8869-0019F920B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38" y="549275"/>
            <a:ext cx="9204325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1989" name="AutoShape 5">
            <a:extLst>
              <a:ext uri="{FF2B5EF4-FFF2-40B4-BE49-F238E27FC236}">
                <a16:creationId xmlns="" xmlns:a16="http://schemas.microsoft.com/office/drawing/2014/main" id="{39E61A7E-AD04-45C3-AE5B-28F891BD7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013" y="1647825"/>
            <a:ext cx="2341562" cy="109696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9050">
            <a:solidFill>
              <a:schemeClr val="accent1"/>
            </a:solidFill>
            <a:round/>
            <a:headEnd/>
            <a:tailEnd/>
          </a:ln>
        </p:spPr>
        <p:txBody>
          <a:bodyPr lIns="126000" rIns="126000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2400" b="1" dirty="0"/>
              <a:t>Доходы бюджета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="" xmlns:a16="http://schemas.microsoft.com/office/drawing/2014/main" id="{EFAD0F91-A48D-47E8-BDAF-B53BDF82A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3406775"/>
            <a:ext cx="2543175" cy="26701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lIns="108000" tIns="0" rIns="108000" bIns="0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600" b="1" dirty="0"/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41991" name="Rectangle 7">
            <a:extLst>
              <a:ext uri="{FF2B5EF4-FFF2-40B4-BE49-F238E27FC236}">
                <a16:creationId xmlns="" xmlns:a16="http://schemas.microsoft.com/office/drawing/2014/main" id="{41D978CB-E04C-4F47-A541-1EEC9C077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424238"/>
            <a:ext cx="2589213" cy="260826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anose="02020603050405020304" pitchFamily="18" charset="0"/>
              </a:rPr>
              <a:t>Неналоговые доходы – поступления от уплаты пошлин и сборов, установленных законодательством РФ, штрафов за нарушение законодательства, доходов от использования и продажи имущества</a:t>
            </a:r>
          </a:p>
        </p:txBody>
      </p:sp>
      <p:sp>
        <p:nvSpPr>
          <p:cNvPr id="41992" name="Rectangle 8">
            <a:extLst>
              <a:ext uri="{FF2B5EF4-FFF2-40B4-BE49-F238E27FC236}">
                <a16:creationId xmlns="" xmlns:a16="http://schemas.microsoft.com/office/drawing/2014/main" id="{F27D7C35-4290-4DE1-A232-CE777CB99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288" y="3402013"/>
            <a:ext cx="2752725" cy="264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lIns="108000" tIns="0" rIns="108000" bIns="0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600" b="1" dirty="0"/>
              <a:t>Безвозмездные поступления - это поступления из бюджетов других уровней (межбюджетные трансферты) и финансовая помощь от физических и юридических лиц</a:t>
            </a:r>
            <a:r>
              <a:rPr lang="ru-RU" altLang="ru-RU" sz="16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1993" name="AutoShape 9">
            <a:extLst>
              <a:ext uri="{FF2B5EF4-FFF2-40B4-BE49-F238E27FC236}">
                <a16:creationId xmlns="" xmlns:a16="http://schemas.microsoft.com/office/drawing/2014/main" id="{FFAF445D-987D-45D8-8EC4-1C79F12B17EA}"/>
              </a:ext>
            </a:extLst>
          </p:cNvPr>
          <p:cNvSpPr>
            <a:spLocks noChangeArrowheads="1"/>
          </p:cNvSpPr>
          <p:nvPr/>
        </p:nvSpPr>
        <p:spPr bwMode="auto">
          <a:xfrm rot="2313247">
            <a:off x="6291263" y="2346325"/>
            <a:ext cx="2047875" cy="676275"/>
          </a:xfrm>
          <a:prstGeom prst="curvedDownArrow">
            <a:avLst>
              <a:gd name="adj1" fmla="val 49208"/>
              <a:gd name="adj2" fmla="val 96397"/>
              <a:gd name="adj3" fmla="val 8341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1800"/>
          </a:p>
        </p:txBody>
      </p:sp>
      <p:sp>
        <p:nvSpPr>
          <p:cNvPr id="41995" name="AutoShape 11">
            <a:extLst>
              <a:ext uri="{FF2B5EF4-FFF2-40B4-BE49-F238E27FC236}">
                <a16:creationId xmlns="" xmlns:a16="http://schemas.microsoft.com/office/drawing/2014/main" id="{716B3EA0-E5C6-45FF-9F5C-ACFFBB1F9879}"/>
              </a:ext>
            </a:extLst>
          </p:cNvPr>
          <p:cNvSpPr>
            <a:spLocks noChangeArrowheads="1"/>
          </p:cNvSpPr>
          <p:nvPr/>
        </p:nvSpPr>
        <p:spPr bwMode="auto">
          <a:xfrm rot="7897213">
            <a:off x="1724025" y="2286000"/>
            <a:ext cx="1790700" cy="749300"/>
          </a:xfrm>
          <a:prstGeom prst="curvedUpArrow">
            <a:avLst>
              <a:gd name="adj1" fmla="val 33834"/>
              <a:gd name="adj2" fmla="val 72801"/>
              <a:gd name="adj3" fmla="val 74671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1800"/>
          </a:p>
        </p:txBody>
      </p:sp>
      <p:sp>
        <p:nvSpPr>
          <p:cNvPr id="41996" name="AutoShape 12">
            <a:extLst>
              <a:ext uri="{FF2B5EF4-FFF2-40B4-BE49-F238E27FC236}">
                <a16:creationId xmlns="" xmlns:a16="http://schemas.microsoft.com/office/drawing/2014/main" id="{C33B3867-C5B4-4B9A-9DC5-6D4841C94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2832100"/>
            <a:ext cx="766763" cy="5699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  <p:bldP spid="41993" grpId="0" animBg="1"/>
      <p:bldP spid="41995" grpId="0" animBg="1"/>
      <p:bldP spid="419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="" xmlns:a16="http://schemas.microsoft.com/office/drawing/2014/main" id="{ED2B9562-59B2-4404-8C61-0A01FD202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4038" y="107950"/>
            <a:ext cx="8915400" cy="396875"/>
          </a:xfrm>
        </p:spPr>
        <p:txBody>
          <a:bodyPr tIns="0" bIns="0"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Межбюджетные трансферты (безвозмездные поступления)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="" xmlns:a16="http://schemas.microsoft.com/office/drawing/2014/main" id="{070B1280-F1B7-4249-BD04-621BB86E5A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2425" y="685800"/>
            <a:ext cx="7437438" cy="679450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Межбюджетные трансферты (безвозмездные поступления)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-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это средства одного бюджета бюджетной системы РФ, перечисляемые другому бюджету бюджетной системы РФ.</a:t>
            </a:r>
          </a:p>
        </p:txBody>
      </p:sp>
      <p:sp>
        <p:nvSpPr>
          <p:cNvPr id="4301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B69B5209-8E80-47B4-8ED3-203EF4F4C24B}" type="slidenum">
              <a:rPr lang="ru-RU" altLang="ru-RU" sz="1200">
                <a:solidFill>
                  <a:schemeClr val="tx1"/>
                </a:solidFill>
                <a:latin typeface="Times New Roman" pitchFamily="18" charset="0"/>
              </a:rPr>
              <a:pPr defTabSz="912813"/>
              <a:t>9</a:t>
            </a:fld>
            <a:endParaRPr lang="ru-RU" altLang="ru-RU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Line 4">
            <a:extLst>
              <a:ext uri="{FF2B5EF4-FFF2-40B4-BE49-F238E27FC236}">
                <a16:creationId xmlns="" xmlns:a16="http://schemas.microsoft.com/office/drawing/2014/main" id="{8BACAC05-42B8-45AB-90E5-50B70CC9CC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838" y="527050"/>
            <a:ext cx="9204325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852488" y="2470150"/>
            <a:ext cx="69818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538163" algn="ctr" defTabSz="912813" eaLnBrk="1" hangingPunct="1"/>
            <a:endParaRPr lang="ru-RU" altLang="ru-RU">
              <a:latin typeface="Times New Roman" pitchFamily="18" charset="0"/>
            </a:endParaRPr>
          </a:p>
        </p:txBody>
      </p:sp>
      <p:sp>
        <p:nvSpPr>
          <p:cNvPr id="43015" name="AutoShape 7">
            <a:extLst>
              <a:ext uri="{FF2B5EF4-FFF2-40B4-BE49-F238E27FC236}">
                <a16:creationId xmlns="" xmlns:a16="http://schemas.microsoft.com/office/drawing/2014/main" id="{24BE139C-AA1E-48E9-AF4C-2071D0D1D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1498600"/>
            <a:ext cx="2341563" cy="109696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Формы межбюджетных трансфертов</a:t>
            </a:r>
          </a:p>
        </p:txBody>
      </p:sp>
      <p:sp>
        <p:nvSpPr>
          <p:cNvPr id="43016" name="Rectangle 8">
            <a:extLst>
              <a:ext uri="{FF2B5EF4-FFF2-40B4-BE49-F238E27FC236}">
                <a16:creationId xmlns="" xmlns:a16="http://schemas.microsoft.com/office/drawing/2014/main" id="{A8960DE4-EF93-4EC8-BDEF-E9ABCACEB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3592513"/>
            <a:ext cx="2801938" cy="26130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43017" name="Rectangle 9">
            <a:extLst>
              <a:ext uri="{FF2B5EF4-FFF2-40B4-BE49-F238E27FC236}">
                <a16:creationId xmlns="" xmlns:a16="http://schemas.microsoft.com/office/drawing/2014/main" id="{8097EAF0-2B94-4CDB-961C-3B945366F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938" y="3605213"/>
            <a:ext cx="3198812" cy="32210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Субвенции - бюджетные средства, предоставляемые бюджету другого уровня бюджетной системы РФ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Российской Федерации и (или) органам местного самоуправления в установленном порядке.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+mn-lt"/>
            </a:endParaRPr>
          </a:p>
        </p:txBody>
      </p:sp>
      <p:sp>
        <p:nvSpPr>
          <p:cNvPr id="43018" name="Rectangle 10">
            <a:extLst>
              <a:ext uri="{FF2B5EF4-FFF2-40B4-BE49-F238E27FC236}">
                <a16:creationId xmlns="" xmlns:a16="http://schemas.microsoft.com/office/drawing/2014/main" id="{BE16E543-6772-41C7-9FE2-6F4AE2827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100" y="3602038"/>
            <a:ext cx="2728913" cy="260826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Субсидии - бюджетные средства, предоставляемые бюджету другого уровня бюджетной системы РФ, в целях </a:t>
            </a:r>
            <a:r>
              <a:rPr lang="ru-RU" sz="1400" dirty="0" err="1">
                <a:latin typeface="+mn-lt"/>
              </a:rPr>
              <a:t>софинансирования</a:t>
            </a:r>
            <a:r>
              <a:rPr lang="ru-RU" sz="1400" dirty="0">
                <a:latin typeface="+mn-lt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 </a:t>
            </a:r>
          </a:p>
        </p:txBody>
      </p:sp>
      <p:sp>
        <p:nvSpPr>
          <p:cNvPr id="43019" name="AutoShape 11">
            <a:extLst>
              <a:ext uri="{FF2B5EF4-FFF2-40B4-BE49-F238E27FC236}">
                <a16:creationId xmlns="" xmlns:a16="http://schemas.microsoft.com/office/drawing/2014/main" id="{D0743CD4-140D-4E0F-B991-A4E576FAC4E4}"/>
              </a:ext>
            </a:extLst>
          </p:cNvPr>
          <p:cNvSpPr>
            <a:spLocks noChangeArrowheads="1"/>
          </p:cNvSpPr>
          <p:nvPr/>
        </p:nvSpPr>
        <p:spPr bwMode="auto">
          <a:xfrm rot="7897213">
            <a:off x="1495425" y="2260601"/>
            <a:ext cx="1957387" cy="722312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3020" name="AutoShape 12">
            <a:extLst>
              <a:ext uri="{FF2B5EF4-FFF2-40B4-BE49-F238E27FC236}">
                <a16:creationId xmlns="" xmlns:a16="http://schemas.microsoft.com/office/drawing/2014/main" id="{EF5A9E5D-8E08-47D4-8B7B-A9D3FB7B1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175" y="2792413"/>
            <a:ext cx="766763" cy="6365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75000"/>
            </a:schemeClr>
          </a:solidFill>
          <a:ln w="158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3021" name="AutoShape 13">
            <a:extLst>
              <a:ext uri="{FF2B5EF4-FFF2-40B4-BE49-F238E27FC236}">
                <a16:creationId xmlns="" xmlns:a16="http://schemas.microsoft.com/office/drawing/2014/main" id="{141E8B32-48E2-411B-8D4C-F279E0CA88B0}"/>
              </a:ext>
            </a:extLst>
          </p:cNvPr>
          <p:cNvSpPr>
            <a:spLocks noChangeArrowheads="1"/>
          </p:cNvSpPr>
          <p:nvPr/>
        </p:nvSpPr>
        <p:spPr bwMode="auto">
          <a:xfrm rot="2313247">
            <a:off x="6397625" y="2378075"/>
            <a:ext cx="2190750" cy="6096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  <p:bldP spid="43019" grpId="0" animBg="1"/>
      <p:bldP spid="43020" grpId="0" animBg="1"/>
      <p:bldP spid="43021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DOfficeLightV0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Легкий дым">
  <a:themeElements>
    <a:clrScheme name="Другая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E5EBB0"/>
      </a:accent4>
      <a:accent5>
        <a:srgbClr val="2A4F1C"/>
      </a:accent5>
      <a:accent6>
        <a:srgbClr val="455C19"/>
      </a:accent6>
      <a:hlink>
        <a:srgbClr val="6B9F25"/>
      </a:hlink>
      <a:folHlink>
        <a:srgbClr val="FBC583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20704</TotalTime>
  <Words>6017</Words>
  <Application>Microsoft Office PowerPoint</Application>
  <PresentationFormat>Лист A4 (210x297 мм)</PresentationFormat>
  <Paragraphs>1143</Paragraphs>
  <Slides>44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44</vt:i4>
      </vt:variant>
    </vt:vector>
  </HeadingPairs>
  <TitlesOfParts>
    <vt:vector size="62" baseType="lpstr">
      <vt:lpstr>Arial Unicode MS</vt:lpstr>
      <vt:lpstr>Arial</vt:lpstr>
      <vt:lpstr>Bookman Old Style</vt:lpstr>
      <vt:lpstr>Calibri</vt:lpstr>
      <vt:lpstr>Calibri Light</vt:lpstr>
      <vt:lpstr>Century Gothic</vt:lpstr>
      <vt:lpstr>Times New Roman</vt:lpstr>
      <vt:lpstr>Wingdings</vt:lpstr>
      <vt:lpstr>Wingdings 2</vt:lpstr>
      <vt:lpstr>Wingdings 3</vt:lpstr>
      <vt:lpstr>HDOfficeLightV0</vt:lpstr>
      <vt:lpstr>1_HDOfficeLightV0</vt:lpstr>
      <vt:lpstr>2_HDOfficeLightV0</vt:lpstr>
      <vt:lpstr>3_HDOfficeLightV0</vt:lpstr>
      <vt:lpstr>4_HDOfficeLightV0</vt:lpstr>
      <vt:lpstr>5_HDOfficeLightV0</vt:lpstr>
      <vt:lpstr>6_HDOfficeLightV0</vt:lpstr>
      <vt:lpstr>Легкий дым</vt:lpstr>
      <vt:lpstr>Презентация PowerPoint</vt:lpstr>
      <vt:lpstr>Презентация PowerPoint</vt:lpstr>
      <vt:lpstr>Что такое бюджет?</vt:lpstr>
      <vt:lpstr>Какие бывают бюджеты?</vt:lpstr>
      <vt:lpstr>Основы составления проекта бюджета Старооскольского городского округа</vt:lpstr>
      <vt:lpstr>Основные параметры исполнения бюджета Старооскольского  городского округа за 2019 год</vt:lpstr>
      <vt:lpstr>Основные параметры исполнения бюджета Старооскольского городского округа за 2019 год </vt:lpstr>
      <vt:lpstr>Доходы бюджета Старооскольского городского округа</vt:lpstr>
      <vt:lpstr>Межбюджетные трансферты (безвозмездные поступления) </vt:lpstr>
      <vt:lpstr>Доходная часть бюджета Старооскольского городского округа за 2019 год</vt:lpstr>
      <vt:lpstr>Исполнение расходов бюджета Старооскольского городского округа за 2019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Старооскольского городского округа на образование в 2019 году</vt:lpstr>
      <vt:lpstr>   </vt:lpstr>
      <vt:lpstr>Исполнение расходов бюджета Старооскольского городского округа за 2019 год на культуру </vt:lpstr>
      <vt:lpstr>   </vt:lpstr>
      <vt:lpstr>Расходы бюджета Старооскольского городского округа в 2019 году  на социальную политику</vt:lpstr>
      <vt:lpstr>   </vt:lpstr>
      <vt:lpstr>Расходы бюджета Старооскольского городского округа на национальную экономику в 2019 году</vt:lpstr>
      <vt:lpstr>Расходы бюджета Старооскольского городского округа в 2019 году на жилищно-коммунальное хозяйство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</dc:title>
  <dc:creator>user</dc:creator>
  <cp:lastModifiedBy>Махонин Сергей Александрович</cp:lastModifiedBy>
  <cp:revision>1512</cp:revision>
  <cp:lastPrinted>2017-07-25T08:18:49Z</cp:lastPrinted>
  <dcterms:created xsi:type="dcterms:W3CDTF">2013-10-23T10:56:41Z</dcterms:created>
  <dcterms:modified xsi:type="dcterms:W3CDTF">2020-04-21T14:34:44Z</dcterms:modified>
</cp:coreProperties>
</file>