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5"/>
  </p:notesMasterIdLst>
  <p:sldIdLst>
    <p:sldId id="256" r:id="rId2"/>
    <p:sldId id="266" r:id="rId3"/>
    <p:sldId id="257" r:id="rId4"/>
    <p:sldId id="269" r:id="rId5"/>
    <p:sldId id="258" r:id="rId6"/>
    <p:sldId id="259" r:id="rId7"/>
    <p:sldId id="267" r:id="rId8"/>
    <p:sldId id="268" r:id="rId9"/>
    <p:sldId id="262" r:id="rId10"/>
    <p:sldId id="270" r:id="rId11"/>
    <p:sldId id="271" r:id="rId12"/>
    <p:sldId id="264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40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4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#9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16950D-FB2E-4D5D-B309-40778FAFCF53}" type="doc">
      <dgm:prSet loTypeId="urn:microsoft.com/office/officeart/2005/8/layout/vList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B9756192-4C30-4F3C-8917-6A53F6BDCE19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Общие подходы к формированию предельных </a:t>
          </a:r>
        </a:p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объемов бюджетных ассигнований</a:t>
          </a:r>
        </a:p>
        <a:p>
          <a:pPr algn="ctr" rtl="0">
            <a:lnSpc>
              <a:spcPct val="100000"/>
            </a:lnSpc>
            <a:spcAft>
              <a:spcPts val="0"/>
            </a:spcAft>
          </a:pP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2021 - 2023 годы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E48A6A0-3C6C-4282-9041-34A2C04727B3}" type="parTrans" cxnId="{F3C58A42-B9E9-40C3-898E-467906DB315A}">
      <dgm:prSet/>
      <dgm:spPr/>
      <dgm:t>
        <a:bodyPr/>
        <a:lstStyle/>
        <a:p>
          <a:endParaRPr lang="ru-RU"/>
        </a:p>
      </dgm:t>
    </dgm:pt>
    <dgm:pt modelId="{FDDAD3DD-CDDD-46C5-8DCA-1543249AA832}" type="sibTrans" cxnId="{F3C58A42-B9E9-40C3-898E-467906DB315A}">
      <dgm:prSet/>
      <dgm:spPr/>
      <dgm:t>
        <a:bodyPr/>
        <a:lstStyle/>
        <a:p>
          <a:endParaRPr lang="ru-RU"/>
        </a:p>
      </dgm:t>
    </dgm:pt>
    <dgm:pt modelId="{5D7986CD-EBC1-49D6-BBF1-81CE5D409BAF}" type="pres">
      <dgm:prSet presAssocID="{E816950D-FB2E-4D5D-B309-40778FAFCF5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A12DC9-5DC3-4E04-8FA2-EF089B84533E}" type="pres">
      <dgm:prSet presAssocID="{B9756192-4C30-4F3C-8917-6A53F6BDCE19}" presName="parentText" presStyleLbl="node1" presStyleIdx="0" presStyleCnt="1" custLinFactNeighborX="-250" custLinFactNeighborY="-3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863A78-7260-4172-8F81-CCD83F89B139}" type="presOf" srcId="{E816950D-FB2E-4D5D-B309-40778FAFCF53}" destId="{5D7986CD-EBC1-49D6-BBF1-81CE5D409BAF}" srcOrd="0" destOrd="0" presId="urn:microsoft.com/office/officeart/2005/8/layout/vList2"/>
    <dgm:cxn modelId="{F3C58A42-B9E9-40C3-898E-467906DB315A}" srcId="{E816950D-FB2E-4D5D-B309-40778FAFCF53}" destId="{B9756192-4C30-4F3C-8917-6A53F6BDCE19}" srcOrd="0" destOrd="0" parTransId="{6E48A6A0-3C6C-4282-9041-34A2C04727B3}" sibTransId="{FDDAD3DD-CDDD-46C5-8DCA-1543249AA832}"/>
    <dgm:cxn modelId="{A7B30AFB-6232-475F-9F04-0A6751D5335B}" type="presOf" srcId="{B9756192-4C30-4F3C-8917-6A53F6BDCE19}" destId="{A7A12DC9-5DC3-4E04-8FA2-EF089B84533E}" srcOrd="0" destOrd="0" presId="urn:microsoft.com/office/officeart/2005/8/layout/vList2"/>
    <dgm:cxn modelId="{A8EFE4EA-41C8-4718-92CC-872623F6A540}" type="presParOf" srcId="{5D7986CD-EBC1-49D6-BBF1-81CE5D409BAF}" destId="{A7A12DC9-5DC3-4E04-8FA2-EF089B84533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096324-DBC2-4A4F-BDF6-A8AA9C8CAB3B}" type="doc">
      <dgm:prSet loTypeId="urn:microsoft.com/office/officeart/2005/8/layout/vList2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3BAB219B-CCFE-4A3F-A261-D99336E1DB86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Остальные расходы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415DDA2-C544-4045-B04A-2D64FE929A1D}" type="parTrans" cxnId="{FCBF5C2B-15B5-4B33-99C0-B6DF15F55DFB}">
      <dgm:prSet/>
      <dgm:spPr/>
      <dgm:t>
        <a:bodyPr/>
        <a:lstStyle/>
        <a:p>
          <a:endParaRPr lang="ru-RU"/>
        </a:p>
      </dgm:t>
    </dgm:pt>
    <dgm:pt modelId="{8FA15C03-D9F7-42BE-BD00-FE4E708B9862}" type="sibTrans" cxnId="{FCBF5C2B-15B5-4B33-99C0-B6DF15F55DFB}">
      <dgm:prSet/>
      <dgm:spPr/>
      <dgm:t>
        <a:bodyPr/>
        <a:lstStyle/>
        <a:p>
          <a:endParaRPr lang="ru-RU"/>
        </a:p>
      </dgm:t>
    </dgm:pt>
    <dgm:pt modelId="{C61EDF1C-408B-4514-B429-6536DD30C3DB}" type="pres">
      <dgm:prSet presAssocID="{7C096324-DBC2-4A4F-BDF6-A8AA9C8CAB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4BB479-ED14-4557-B510-7071343FC9DF}" type="pres">
      <dgm:prSet presAssocID="{3BAB219B-CCFE-4A3F-A261-D99336E1DB86}" presName="parentText" presStyleLbl="node1" presStyleIdx="0" presStyleCnt="1" custScaleY="255614" custLinFactY="-2626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E8D6DED-5A33-4BB4-9243-22703BA113E1}" type="presOf" srcId="{7C096324-DBC2-4A4F-BDF6-A8AA9C8CAB3B}" destId="{C61EDF1C-408B-4514-B429-6536DD30C3DB}" srcOrd="0" destOrd="0" presId="urn:microsoft.com/office/officeart/2005/8/layout/vList2"/>
    <dgm:cxn modelId="{FCBF5C2B-15B5-4B33-99C0-B6DF15F55DFB}" srcId="{7C096324-DBC2-4A4F-BDF6-A8AA9C8CAB3B}" destId="{3BAB219B-CCFE-4A3F-A261-D99336E1DB86}" srcOrd="0" destOrd="0" parTransId="{5415DDA2-C544-4045-B04A-2D64FE929A1D}" sibTransId="{8FA15C03-D9F7-42BE-BD00-FE4E708B9862}"/>
    <dgm:cxn modelId="{353A65E7-B817-4610-90B1-4961DF0ED312}" type="presOf" srcId="{3BAB219B-CCFE-4A3F-A261-D99336E1DB86}" destId="{2C4BB479-ED14-4557-B510-7071343FC9DF}" srcOrd="0" destOrd="0" presId="urn:microsoft.com/office/officeart/2005/8/layout/vList2"/>
    <dgm:cxn modelId="{6D57571F-4A98-4499-86EA-AEBE4FD8ADE6}" type="presParOf" srcId="{C61EDF1C-408B-4514-B429-6536DD30C3DB}" destId="{2C4BB479-ED14-4557-B510-7071343FC9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84B0B3-7D5B-44B1-BE53-CE20FB6AE29A}" type="doc">
      <dgm:prSet loTypeId="urn:microsoft.com/office/officeart/2005/8/layout/vList2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9557EDEE-6ED5-4500-BFC2-235F427891D2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Фонды оплаты труда</a:t>
          </a:r>
          <a:endParaRPr lang="ru-RU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5D6236D3-C377-45F4-8270-596005D1A089}" type="parTrans" cxnId="{5472E422-B4A6-4CEF-9B5D-DECA033A2CBE}">
      <dgm:prSet/>
      <dgm:spPr/>
      <dgm:t>
        <a:bodyPr/>
        <a:lstStyle/>
        <a:p>
          <a:endParaRPr lang="ru-RU"/>
        </a:p>
      </dgm:t>
    </dgm:pt>
    <dgm:pt modelId="{8EBE1F70-A7E9-444F-A796-8AE73775F503}" type="sibTrans" cxnId="{5472E422-B4A6-4CEF-9B5D-DECA033A2CBE}">
      <dgm:prSet/>
      <dgm:spPr/>
      <dgm:t>
        <a:bodyPr/>
        <a:lstStyle/>
        <a:p>
          <a:endParaRPr lang="ru-RU"/>
        </a:p>
      </dgm:t>
    </dgm:pt>
    <dgm:pt modelId="{F67850EC-D74F-4F2B-9BFD-722845B8158D}" type="pres">
      <dgm:prSet presAssocID="{D584B0B3-7D5B-44B1-BE53-CE20FB6AE29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D36F751-DBD2-4BB4-AC88-F3A9B607D0E6}" type="pres">
      <dgm:prSet presAssocID="{9557EDEE-6ED5-4500-BFC2-235F427891D2}" presName="parentText" presStyleLbl="node1" presStyleIdx="0" presStyleCnt="1" custLinFactNeighborX="1406" custLinFactNeighborY="-2189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72E422-B4A6-4CEF-9B5D-DECA033A2CBE}" srcId="{D584B0B3-7D5B-44B1-BE53-CE20FB6AE29A}" destId="{9557EDEE-6ED5-4500-BFC2-235F427891D2}" srcOrd="0" destOrd="0" parTransId="{5D6236D3-C377-45F4-8270-596005D1A089}" sibTransId="{8EBE1F70-A7E9-444F-A796-8AE73775F503}"/>
    <dgm:cxn modelId="{CF66F0D1-F068-4006-BD38-BEE026AE94DE}" type="presOf" srcId="{9557EDEE-6ED5-4500-BFC2-235F427891D2}" destId="{AD36F751-DBD2-4BB4-AC88-F3A9B607D0E6}" srcOrd="0" destOrd="0" presId="urn:microsoft.com/office/officeart/2005/8/layout/vList2"/>
    <dgm:cxn modelId="{262124F1-5F24-4EE1-8F76-0C06BC8FCB42}" type="presOf" srcId="{D584B0B3-7D5B-44B1-BE53-CE20FB6AE29A}" destId="{F67850EC-D74F-4F2B-9BFD-722845B8158D}" srcOrd="0" destOrd="0" presId="urn:microsoft.com/office/officeart/2005/8/layout/vList2"/>
    <dgm:cxn modelId="{78767607-3144-4D4D-A12E-F7D126EEE1D1}" type="presParOf" srcId="{F67850EC-D74F-4F2B-9BFD-722845B8158D}" destId="{AD36F751-DBD2-4BB4-AC88-F3A9B607D0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CEA7895-8FDF-4FAB-BB06-C70329D17137}" type="doc">
      <dgm:prSet loTypeId="urn:microsoft.com/office/officeart/2005/8/layout/vList2" loCatId="list" qsTypeId="urn:microsoft.com/office/officeart/2005/8/quickstyle/simple1#4" qsCatId="simple" csTypeId="urn:microsoft.com/office/officeart/2005/8/colors/accent1_2#4" csCatId="accent1" phldr="1"/>
      <dgm:spPr/>
      <dgm:t>
        <a:bodyPr/>
        <a:lstStyle/>
        <a:p>
          <a:endParaRPr lang="ru-RU"/>
        </a:p>
      </dgm:t>
    </dgm:pt>
    <dgm:pt modelId="{EDB79F04-BC20-4DDF-953C-D573C4920C53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ru-RU" sz="1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Коммунальные платежи</a:t>
          </a:r>
          <a:endParaRPr lang="ru-RU" sz="18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488DAAC2-2BEF-46D6-B4D9-9435DD7EB6CD}" type="parTrans" cxnId="{105E0D2F-F2DF-406B-92FD-E02322F93080}">
      <dgm:prSet/>
      <dgm:spPr/>
      <dgm:t>
        <a:bodyPr/>
        <a:lstStyle/>
        <a:p>
          <a:endParaRPr lang="ru-RU"/>
        </a:p>
      </dgm:t>
    </dgm:pt>
    <dgm:pt modelId="{F6DD9B84-BD33-40BF-B71C-9DC2F20223F4}" type="sibTrans" cxnId="{105E0D2F-F2DF-406B-92FD-E02322F93080}">
      <dgm:prSet/>
      <dgm:spPr/>
      <dgm:t>
        <a:bodyPr/>
        <a:lstStyle/>
        <a:p>
          <a:endParaRPr lang="ru-RU"/>
        </a:p>
      </dgm:t>
    </dgm:pt>
    <dgm:pt modelId="{3B603D8C-ECF3-4951-AB56-E23F64C9D066}" type="pres">
      <dgm:prSet presAssocID="{3CEA7895-8FDF-4FAB-BB06-C70329D1713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09A3C3-7FF6-41A5-A95E-FB87AD0E1045}" type="pres">
      <dgm:prSet presAssocID="{EDB79F04-BC20-4DDF-953C-D573C4920C53}" presName="parentText" presStyleLbl="node1" presStyleIdx="0" presStyleCnt="1" custScaleY="247489" custLinFactY="-38437" custLinFactNeighborX="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5E0D2F-F2DF-406B-92FD-E02322F93080}" srcId="{3CEA7895-8FDF-4FAB-BB06-C70329D17137}" destId="{EDB79F04-BC20-4DDF-953C-D573C4920C53}" srcOrd="0" destOrd="0" parTransId="{488DAAC2-2BEF-46D6-B4D9-9435DD7EB6CD}" sibTransId="{F6DD9B84-BD33-40BF-B71C-9DC2F20223F4}"/>
    <dgm:cxn modelId="{1F58FFEF-6F64-41B4-870A-2601E068D207}" type="presOf" srcId="{EDB79F04-BC20-4DDF-953C-D573C4920C53}" destId="{E009A3C3-7FF6-41A5-A95E-FB87AD0E1045}" srcOrd="0" destOrd="0" presId="urn:microsoft.com/office/officeart/2005/8/layout/vList2"/>
    <dgm:cxn modelId="{EC346C3A-5DB3-4102-B104-722944355F71}" type="presOf" srcId="{3CEA7895-8FDF-4FAB-BB06-C70329D17137}" destId="{3B603D8C-ECF3-4951-AB56-E23F64C9D066}" srcOrd="0" destOrd="0" presId="urn:microsoft.com/office/officeart/2005/8/layout/vList2"/>
    <dgm:cxn modelId="{3F3B4010-0586-4D01-B667-4F8090AFC3A3}" type="presParOf" srcId="{3B603D8C-ECF3-4951-AB56-E23F64C9D066}" destId="{E009A3C3-7FF6-41A5-A95E-FB87AD0E10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643736A-A394-4A68-A2EC-C92EAE12DD0F}" type="doc">
      <dgm:prSet loTypeId="urn:microsoft.com/office/officeart/2005/8/layout/vList2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F6B87059-6578-4D6C-8B01-27B47672E7D9}" type="pres">
      <dgm:prSet presAssocID="{5643736A-A394-4A68-A2EC-C92EAE12DD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F3EC2757-6C49-4871-8B7A-D43DD726301D}" type="presOf" srcId="{5643736A-A394-4A68-A2EC-C92EAE12DD0F}" destId="{F6B87059-6578-4D6C-8B01-27B47672E7D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5DA131D-6409-4D5B-A45A-F9B396614B5D}" type="doc">
      <dgm:prSet loTypeId="urn:microsoft.com/office/officeart/2005/8/layout/vList2" loCatId="list" qsTypeId="urn:microsoft.com/office/officeart/2005/8/quickstyle/simple1#7" qsCatId="simple" csTypeId="urn:microsoft.com/office/officeart/2005/8/colors/accent1_2#7" csCatId="accent1" phldr="1"/>
      <dgm:spPr/>
      <dgm:t>
        <a:bodyPr/>
        <a:lstStyle/>
        <a:p>
          <a:endParaRPr lang="ru-RU"/>
        </a:p>
      </dgm:t>
    </dgm:pt>
    <dgm:pt modelId="{0119E6B5-669C-4131-B235-5D88591FD5EA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ru-RU" sz="14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в сопоставимых условиях объемов потребленных ресурсов в натуральном выражении к уровню предыдущего года </a:t>
          </a:r>
        </a:p>
        <a:p>
          <a:pPr algn="ctr" rtl="0"/>
          <a:endParaRPr lang="ru-RU" sz="1200" b="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5E34C28-F779-4200-A200-177F700A10E6}" type="parTrans" cxnId="{FADD467F-83B7-46DE-8E8B-57CEF82DC69C}">
      <dgm:prSet/>
      <dgm:spPr/>
      <dgm:t>
        <a:bodyPr/>
        <a:lstStyle/>
        <a:p>
          <a:endParaRPr lang="ru-RU"/>
        </a:p>
      </dgm:t>
    </dgm:pt>
    <dgm:pt modelId="{F21FCBB6-3DAE-4897-BBAA-DAEA76FA7673}" type="sibTrans" cxnId="{FADD467F-83B7-46DE-8E8B-57CEF82DC69C}">
      <dgm:prSet/>
      <dgm:spPr/>
      <dgm:t>
        <a:bodyPr/>
        <a:lstStyle/>
        <a:p>
          <a:endParaRPr lang="ru-RU"/>
        </a:p>
      </dgm:t>
    </dgm:pt>
    <dgm:pt modelId="{534CC20D-1FDC-4520-A492-5D8653D5BBBE}" type="pres">
      <dgm:prSet presAssocID="{65DA131D-6409-4D5B-A45A-F9B396614B5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49EA03-B1E4-43BB-95E1-3B7CC847C17B}" type="pres">
      <dgm:prSet presAssocID="{0119E6B5-669C-4131-B235-5D88591FD5EA}" presName="parentText" presStyleLbl="node1" presStyleIdx="0" presStyleCnt="1" custScaleY="733409" custLinFactNeighborX="-12" custLinFactNeighborY="351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DD467F-83B7-46DE-8E8B-57CEF82DC69C}" srcId="{65DA131D-6409-4D5B-A45A-F9B396614B5D}" destId="{0119E6B5-669C-4131-B235-5D88591FD5EA}" srcOrd="0" destOrd="0" parTransId="{E5E34C28-F779-4200-A200-177F700A10E6}" sibTransId="{F21FCBB6-3DAE-4897-BBAA-DAEA76FA7673}"/>
    <dgm:cxn modelId="{DCEE657E-9C9C-4B8D-AAFA-58D5CAB1FA4C}" type="presOf" srcId="{65DA131D-6409-4D5B-A45A-F9B396614B5D}" destId="{534CC20D-1FDC-4520-A492-5D8653D5BBBE}" srcOrd="0" destOrd="0" presId="urn:microsoft.com/office/officeart/2005/8/layout/vList2"/>
    <dgm:cxn modelId="{78F4A0BD-EB2E-4C7C-A255-A0DD1084AB60}" type="presOf" srcId="{0119E6B5-669C-4131-B235-5D88591FD5EA}" destId="{7D49EA03-B1E4-43BB-95E1-3B7CC847C17B}" srcOrd="0" destOrd="0" presId="urn:microsoft.com/office/officeart/2005/8/layout/vList2"/>
    <dgm:cxn modelId="{05155708-358F-4486-B4E3-7E6645F9D4F9}" type="presParOf" srcId="{534CC20D-1FDC-4520-A492-5D8653D5BBBE}" destId="{7D49EA03-B1E4-43BB-95E1-3B7CC847C1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D70755-538F-4C7D-84F9-D202DD025E66}" type="doc">
      <dgm:prSet loTypeId="urn:microsoft.com/office/officeart/2005/8/layout/vList2" loCatId="list" qsTypeId="urn:microsoft.com/office/officeart/2005/8/quickstyle/simple1#8" qsCatId="simple" csTypeId="urn:microsoft.com/office/officeart/2005/8/colors/accent1_2#8" csCatId="accent1" phldr="1"/>
      <dgm:spPr/>
      <dgm:t>
        <a:bodyPr/>
        <a:lstStyle/>
        <a:p>
          <a:endParaRPr lang="ru-RU"/>
        </a:p>
      </dgm:t>
    </dgm:pt>
    <dgm:pt modelId="{3B118EAD-3017-4111-BDAC-017404C1B29B}">
      <dgm:prSet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chemeClr val="bg2">
            <a:lumMod val="90000"/>
          </a:schemeClr>
        </a:solidFill>
      </dgm:spPr>
      <dgm:t>
        <a:bodyPr/>
        <a:lstStyle/>
        <a:p>
          <a:pPr algn="ctr" rtl="0"/>
          <a:r>
            <a:rPr lang="ru-RU" sz="13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 исходя из необходимости безусловного исполнения действующих обязательств, с учетом их оптимизации и повышения эффективности использования финансовых ресурсов</a:t>
          </a:r>
          <a:endParaRPr lang="ru-RU" sz="13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4BB147-C683-478B-ACF9-4A4A404CF23F}" type="parTrans" cxnId="{3E62B370-3BC8-4476-B486-B445CEE49A48}">
      <dgm:prSet/>
      <dgm:spPr/>
      <dgm:t>
        <a:bodyPr/>
        <a:lstStyle/>
        <a:p>
          <a:endParaRPr lang="ru-RU"/>
        </a:p>
      </dgm:t>
    </dgm:pt>
    <dgm:pt modelId="{2F2F4F97-EAAC-48A0-8132-2574E73BA208}" type="sibTrans" cxnId="{3E62B370-3BC8-4476-B486-B445CEE49A48}">
      <dgm:prSet/>
      <dgm:spPr/>
      <dgm:t>
        <a:bodyPr/>
        <a:lstStyle/>
        <a:p>
          <a:endParaRPr lang="ru-RU"/>
        </a:p>
      </dgm:t>
    </dgm:pt>
    <dgm:pt modelId="{AF3726AD-4520-4B24-968E-A18C91A49D1E}" type="pres">
      <dgm:prSet presAssocID="{13D70755-538F-4C7D-84F9-D202DD025E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6D1A93-BC67-47EE-8B46-A1EC5A72FC2D}" type="pres">
      <dgm:prSet presAssocID="{3B118EAD-3017-4111-BDAC-017404C1B29B}" presName="parentText" presStyleLbl="node1" presStyleIdx="0" presStyleCnt="1" custAng="0" custScaleX="100749" custScaleY="434530" custLinFactY="45546" custLinFactNeighborX="-4995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62B370-3BC8-4476-B486-B445CEE49A48}" srcId="{13D70755-538F-4C7D-84F9-D202DD025E66}" destId="{3B118EAD-3017-4111-BDAC-017404C1B29B}" srcOrd="0" destOrd="0" parTransId="{5E4BB147-C683-478B-ACF9-4A4A404CF23F}" sibTransId="{2F2F4F97-EAAC-48A0-8132-2574E73BA208}"/>
    <dgm:cxn modelId="{9D05F4D9-E3AA-4A0A-825E-F2CB3A881D95}" type="presOf" srcId="{13D70755-538F-4C7D-84F9-D202DD025E66}" destId="{AF3726AD-4520-4B24-968E-A18C91A49D1E}" srcOrd="0" destOrd="0" presId="urn:microsoft.com/office/officeart/2005/8/layout/vList2"/>
    <dgm:cxn modelId="{55D50E52-D448-4EA7-8ED8-C9A70FC9A1C4}" type="presOf" srcId="{3B118EAD-3017-4111-BDAC-017404C1B29B}" destId="{626D1A93-BC67-47EE-8B46-A1EC5A72FC2D}" srcOrd="0" destOrd="0" presId="urn:microsoft.com/office/officeart/2005/8/layout/vList2"/>
    <dgm:cxn modelId="{8AA2A8CE-64E9-44FA-80E1-657D365343AE}" type="presParOf" srcId="{AF3726AD-4520-4B24-968E-A18C91A49D1E}" destId="{626D1A93-BC67-47EE-8B46-A1EC5A72FC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7907DED-6DF9-4736-A972-5CFA3F8AFA52}" type="doc">
      <dgm:prSet loTypeId="urn:microsoft.com/office/officeart/2005/8/layout/vList2" loCatId="list" qsTypeId="urn:microsoft.com/office/officeart/2005/8/quickstyle/simple1#9" qsCatId="simple" csTypeId="urn:microsoft.com/office/officeart/2005/8/colors/accent1_2#9" csCatId="accent1" phldr="1"/>
      <dgm:spPr/>
      <dgm:t>
        <a:bodyPr/>
        <a:lstStyle/>
        <a:p>
          <a:endParaRPr lang="ru-RU"/>
        </a:p>
      </dgm:t>
    </dgm:pt>
    <dgm:pt modelId="{437866B5-AF66-4566-92A1-B93A55D4A675}" type="pres">
      <dgm:prSet presAssocID="{B7907DED-6DF9-4736-A972-5CFA3F8AFA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4317383-6A35-429B-8E3B-A9922152E49E}" type="presOf" srcId="{B7907DED-6DF9-4736-A972-5CFA3F8AFA52}" destId="{437866B5-AF66-4566-92A1-B93A55D4A6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4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A12DC9-5DC3-4E04-8FA2-EF089B84533E}">
      <dsp:nvSpPr>
        <dsp:cNvPr id="0" name=""/>
        <dsp:cNvSpPr/>
      </dsp:nvSpPr>
      <dsp:spPr>
        <a:xfrm>
          <a:off x="0" y="0"/>
          <a:ext cx="9166920" cy="1356331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Общие подходы к формированию предельных </a:t>
          </a:r>
        </a:p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объемов бюджетных ассигнований</a:t>
          </a:r>
        </a:p>
        <a:p>
          <a:pPr lvl="0" algn="ctr" defTabSz="10668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2021 - 2023 годы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211" y="66211"/>
        <a:ext cx="9034498" cy="12239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4BB479-ED14-4557-B510-7071343FC9DF}">
      <dsp:nvSpPr>
        <dsp:cNvPr id="0" name=""/>
        <dsp:cNvSpPr/>
      </dsp:nvSpPr>
      <dsp:spPr>
        <a:xfrm>
          <a:off x="0" y="0"/>
          <a:ext cx="2184130" cy="582044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Остальные расходы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8413" y="28413"/>
        <a:ext cx="2127304" cy="5252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36F751-DBD2-4BB4-AC88-F3A9B607D0E6}">
      <dsp:nvSpPr>
        <dsp:cNvPr id="0" name=""/>
        <dsp:cNvSpPr/>
      </dsp:nvSpPr>
      <dsp:spPr>
        <a:xfrm>
          <a:off x="0" y="50033"/>
          <a:ext cx="2352180" cy="397800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Фонды оплаты труда</a:t>
          </a:r>
          <a:endParaRPr lang="ru-RU" sz="17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19419" y="69452"/>
        <a:ext cx="2313342" cy="3589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9A3C3-7FF6-41A5-A95E-FB87AD0E1045}">
      <dsp:nvSpPr>
        <dsp:cNvPr id="0" name=""/>
        <dsp:cNvSpPr/>
      </dsp:nvSpPr>
      <dsp:spPr>
        <a:xfrm>
          <a:off x="0" y="0"/>
          <a:ext cx="2504791" cy="563543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Коммунальные платежи</a:t>
          </a:r>
          <a:endParaRPr lang="ru-RU" sz="1800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27510" y="27510"/>
        <a:ext cx="2449771" cy="5085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49EA03-B1E4-43BB-95E1-3B7CC847C17B}">
      <dsp:nvSpPr>
        <dsp:cNvPr id="0" name=""/>
        <dsp:cNvSpPr/>
      </dsp:nvSpPr>
      <dsp:spPr>
        <a:xfrm>
          <a:off x="0" y="2524"/>
          <a:ext cx="1643043" cy="2582888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Снижение в сопоставимых условиях объемов потребленных ресурсов в натуральном выражении к уровню предыдущего года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b="0" kern="12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80207" y="82731"/>
        <a:ext cx="1482629" cy="242247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D1A93-BC67-47EE-8B46-A1EC5A72FC2D}">
      <dsp:nvSpPr>
        <dsp:cNvPr id="0" name=""/>
        <dsp:cNvSpPr/>
      </dsp:nvSpPr>
      <dsp:spPr>
        <a:xfrm>
          <a:off x="0" y="669653"/>
          <a:ext cx="3062865" cy="1116296"/>
        </a:xfrm>
        <a:prstGeom prst="roundRect">
          <a:avLst/>
        </a:prstGeom>
        <a:solidFill>
          <a:schemeClr val="bg2">
            <a:lumMod val="90000"/>
          </a:schemeClr>
        </a:soli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Формирование бюджетных параметров исходя из необходимости безусловного исполнения действующих обязательств, с учетом их оптимизации и повышения эффективности использования финансовых ресурсов</a:t>
          </a:r>
          <a:endParaRPr lang="ru-RU" sz="13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4493" y="724146"/>
        <a:ext cx="2953879" cy="10073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8D14EF-1BDC-4D12-9283-A6AEFF64F7C3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AE36A-C5CB-47F1-BDC9-8956A3D0B1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10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9" Type="http://schemas.openxmlformats.org/officeDocument/2006/relationships/diagramQuickStyle" Target="../diagrams/quickStyle8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34" Type="http://schemas.openxmlformats.org/officeDocument/2006/relationships/diagramQuickStyle" Target="../diagrams/quickStyle7.xml"/><Relationship Id="rId42" Type="http://schemas.openxmlformats.org/officeDocument/2006/relationships/image" Target="../media/image2.png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33" Type="http://schemas.openxmlformats.org/officeDocument/2006/relationships/diagramLayout" Target="../diagrams/layout7.xml"/><Relationship Id="rId38" Type="http://schemas.openxmlformats.org/officeDocument/2006/relationships/diagramLayout" Target="../diagrams/layout8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29" Type="http://schemas.openxmlformats.org/officeDocument/2006/relationships/diagramQuickStyle" Target="../diagrams/quickStyle6.xml"/><Relationship Id="rId41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32" Type="http://schemas.openxmlformats.org/officeDocument/2006/relationships/diagramData" Target="../diagrams/data7.xml"/><Relationship Id="rId37" Type="http://schemas.openxmlformats.org/officeDocument/2006/relationships/diagramData" Target="../diagrams/data8.xml"/><Relationship Id="rId40" Type="http://schemas.openxmlformats.org/officeDocument/2006/relationships/diagramColors" Target="../diagrams/colors8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28" Type="http://schemas.openxmlformats.org/officeDocument/2006/relationships/diagramLayout" Target="../diagrams/layout6.xml"/><Relationship Id="rId36" Type="http://schemas.microsoft.com/office/2007/relationships/diagramDrawing" Target="../diagrams/drawing7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31" Type="http://schemas.microsoft.com/office/2007/relationships/diagramDrawing" Target="../diagrams/drawing6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Relationship Id="rId27" Type="http://schemas.openxmlformats.org/officeDocument/2006/relationships/diagramData" Target="../diagrams/data6.xml"/><Relationship Id="rId30" Type="http://schemas.openxmlformats.org/officeDocument/2006/relationships/diagramColors" Target="../diagrams/colors6.xml"/><Relationship Id="rId35" Type="http://schemas.openxmlformats.org/officeDocument/2006/relationships/diagramColors" Target="../diagrams/colors7.xml"/><Relationship Id="rId4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A1A28B5EB19283771F33834826CE4B5A2EDF1CC24FDDC8652386141CAE1136F3B97BCAD3ED7D5ED607EBA8BECmCa6O" TargetMode="External"/><Relationship Id="rId2" Type="http://schemas.openxmlformats.org/officeDocument/2006/relationships/hyperlink" Target="consultantplus://offline/ref=1A1A28B5EB19283771F33834826CE4B5A2EDF1CC2CF9DC8652386141CAE1136F3B97BCAD3ED7D5ED607EBA8BECmCa6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0F766B3338458A9A90AE640876F5E2E721999AB23BC1CC22135DA779893B874F6EA92AEFA0DDFA8339C526835CCA80E2E52442301517A19D3VDO" TargetMode="External"/><Relationship Id="rId2" Type="http://schemas.openxmlformats.org/officeDocument/2006/relationships/hyperlink" Target="consultantplus://offline/ref=F0F766B3338458A9A90AE640876F5E2E721999AB23BC1CC22135DA779893B874F6EA92AEFA0DDFA83E9C526835CCA80E2E52442301517A19D3VDO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F0F766B3338458A9A90AE640876F5E2E721999AB23BC1CC22135DA779893B874F6EA92AEFA0DDFAB3E9C526835CCA80E2E52442301517A19D3VDO" TargetMode="External"/><Relationship Id="rId5" Type="http://schemas.openxmlformats.org/officeDocument/2006/relationships/hyperlink" Target="consultantplus://offline/ref=F0F766B3338458A9A90AE640876F5E2E721999AB2AB01CC22135DA779893B874F6EA92AEFA0CDEA1329C526835CCA80E2E52442301517A19D3VDO" TargetMode="External"/><Relationship Id="rId4" Type="http://schemas.openxmlformats.org/officeDocument/2006/relationships/hyperlink" Target="consultantplus://offline/ref=F0F766B3338458A9A90AE640876F5E2E721999AB23BC1CC22135DA779893B874F6EA92AEFA0DDFA83D9C526835CCA80E2E52442301517A19D3VDO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depfinoskol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-71462"/>
            <a:ext cx="8229600" cy="48577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Основные подходы к формированию расходной части бюджета Старооскольского городского округа</a:t>
            </a:r>
            <a:b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</a:b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charset="0"/>
              </a:rPr>
              <a:t>на 2021 год и на плановый период 2022 и 2023 годов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297976"/>
          </a:xfrm>
        </p:spPr>
        <p:txBody>
          <a:bodyPr>
            <a:normAutofit fontScale="55000" lnSpcReduction="20000"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363272" cy="4683976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Признано </a:t>
            </a:r>
            <a:r>
              <a:rPr lang="ru-RU" sz="2000" dirty="0"/>
              <a:t>утратившим силу постановление администрации Старооскольского городского округа от 17 августа </a:t>
            </a:r>
            <a:r>
              <a:rPr lang="ru-RU" sz="2000" dirty="0" smtClean="0"/>
              <a:t>                  2015 </a:t>
            </a:r>
            <a:r>
              <a:rPr lang="ru-RU" sz="2000" dirty="0"/>
              <a:t>года № </a:t>
            </a:r>
            <a:r>
              <a:rPr lang="ru-RU" sz="2000" dirty="0" smtClean="0"/>
              <a:t>3065</a:t>
            </a:r>
          </a:p>
          <a:p>
            <a:pPr algn="just"/>
            <a:r>
              <a:rPr lang="ru-RU" sz="2000" dirty="0" smtClean="0"/>
              <a:t> Исключается </a:t>
            </a:r>
            <a:r>
              <a:rPr lang="ru-RU" sz="2000" dirty="0"/>
              <a:t>обязанность главных администраторов (администраторов) бюджетных средств издания (использования) нормативных правовых актов по внутреннему финансовому </a:t>
            </a:r>
            <a:r>
              <a:rPr lang="ru-RU" sz="2000" dirty="0" smtClean="0"/>
              <a:t>контролю</a:t>
            </a:r>
          </a:p>
          <a:p>
            <a:pPr algn="just"/>
            <a:r>
              <a:rPr lang="ru-RU" sz="2000" dirty="0" smtClean="0"/>
              <a:t>Главный </a:t>
            </a:r>
            <a:r>
              <a:rPr lang="ru-RU" sz="2000" dirty="0"/>
              <a:t>администратор (администратор) бюджетных средств вправе самостоятельно определить порядок осуществления внутреннего финансового контроля с учетом необходимости соблюдения требований к исполнению бюджетных полномочий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Внутренний финансовый контроль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4466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200" dirty="0"/>
              <a:t>Внутренний финансовый аудит с 01 января 2020 года должен осуществляться в соответствии с федеральными стандартами внутреннего финансового </a:t>
            </a:r>
            <a:r>
              <a:rPr lang="ru-RU" sz="3200" dirty="0" smtClean="0"/>
              <a:t>аудита</a:t>
            </a:r>
            <a:endParaRPr lang="ru-RU" sz="3200" dirty="0"/>
          </a:p>
          <a:p>
            <a:pPr algn="just"/>
            <a:r>
              <a:rPr lang="ru-RU" sz="3200" dirty="0"/>
              <a:t>В настоящее время изданы следующие приказы: </a:t>
            </a:r>
          </a:p>
          <a:p>
            <a:pPr marL="109728" indent="0" algn="just">
              <a:buNone/>
            </a:pPr>
            <a:r>
              <a:rPr lang="ru-RU" sz="3200" b="1" dirty="0" smtClean="0"/>
              <a:t>	- </a:t>
            </a:r>
            <a:r>
              <a:rPr lang="ru-RU" sz="3200" b="1" dirty="0"/>
              <a:t>Приказ Минфина России от 21.11.2019 N 195н</a:t>
            </a:r>
            <a:endParaRPr lang="ru-RU" sz="3200" dirty="0"/>
          </a:p>
          <a:p>
            <a:pPr marL="109728" indent="0" algn="just">
              <a:buNone/>
            </a:pPr>
            <a:r>
              <a:rPr lang="ru-RU" sz="3200" dirty="0" smtClean="0"/>
              <a:t> "</a:t>
            </a:r>
            <a:r>
              <a:rPr lang="ru-RU" sz="3200" dirty="0"/>
              <a:t>Об утверждении федерального стандарта внутреннего финансового аудита </a:t>
            </a:r>
            <a:r>
              <a:rPr lang="ru-RU" sz="3200" dirty="0" smtClean="0"/>
              <a:t>          "</a:t>
            </a:r>
            <a:r>
              <a:rPr lang="ru-RU" sz="3200" dirty="0"/>
              <a:t>Права и обязанности должностных лиц (работников) при осуществлении внутреннего финансового аудита"</a:t>
            </a:r>
          </a:p>
          <a:p>
            <a:pPr marL="109728" indent="0" algn="just">
              <a:buNone/>
            </a:pPr>
            <a:r>
              <a:rPr lang="ru-RU" sz="3200" b="1" dirty="0" smtClean="0"/>
              <a:t>	-</a:t>
            </a:r>
            <a:r>
              <a:rPr lang="ru-RU" sz="3200" b="1" dirty="0"/>
              <a:t> Приказ Минфина России от 21.11.2019 N 196н</a:t>
            </a:r>
            <a:endParaRPr lang="ru-RU" sz="3200" dirty="0"/>
          </a:p>
          <a:p>
            <a:pPr marL="109728" indent="0" algn="just">
              <a:buNone/>
            </a:pPr>
            <a:r>
              <a:rPr lang="ru-RU" sz="3200" dirty="0"/>
              <a:t>"Об утверждении федерального стандарта внутреннего финансового аудита "Определения, принципы и задачи внутреннего финансового аудита</a:t>
            </a:r>
          </a:p>
          <a:p>
            <a:pPr marL="109728" indent="0" algn="just">
              <a:buNone/>
            </a:pPr>
            <a:r>
              <a:rPr lang="ru-RU" sz="3200" b="1" dirty="0" smtClean="0"/>
              <a:t>	-</a:t>
            </a:r>
            <a:r>
              <a:rPr lang="ru-RU" sz="3200" b="1" dirty="0"/>
              <a:t> Приказ Минфина России от 18.12.2019 N 237н</a:t>
            </a:r>
            <a:endParaRPr lang="ru-RU" sz="3200" dirty="0"/>
          </a:p>
          <a:p>
            <a:pPr marL="109728" indent="0" algn="just">
              <a:buNone/>
            </a:pPr>
            <a:r>
              <a:rPr lang="ru-RU" sz="3200" dirty="0"/>
              <a:t>"Об утверждении федерального стандарта внутреннего финансового аудита "Основания и порядок организации, случаи и порядок передачи полномочий по осуществлению внутреннего финансового аудита" (с учетом изменений от 23.07.2020 № 150н)</a:t>
            </a:r>
          </a:p>
          <a:p>
            <a:pPr marL="109728" indent="0" algn="just">
              <a:buNone/>
            </a:pPr>
            <a:r>
              <a:rPr lang="ru-RU" sz="3200" dirty="0" smtClean="0"/>
              <a:t>	-</a:t>
            </a:r>
            <a:r>
              <a:rPr lang="ru-RU" sz="3200" dirty="0"/>
              <a:t> </a:t>
            </a:r>
            <a:r>
              <a:rPr lang="ru-RU" sz="3200" b="1" dirty="0"/>
              <a:t>Приказ Минфина России от 22.05.2020 N 91н</a:t>
            </a:r>
            <a:endParaRPr lang="ru-RU" sz="3200" dirty="0"/>
          </a:p>
          <a:p>
            <a:pPr marL="109728" indent="0" algn="just">
              <a:buNone/>
            </a:pPr>
            <a:r>
              <a:rPr lang="ru-RU" sz="3200" dirty="0"/>
              <a:t>"Об утверждении федерального стандарта внутреннего финансового аудита "Реализация результатов внутреннего финансового аудита"</a:t>
            </a:r>
          </a:p>
          <a:p>
            <a:pPr marL="109728" indent="0" algn="just">
              <a:buNone/>
            </a:pPr>
            <a:r>
              <a:rPr lang="ru-RU" sz="3200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778098"/>
          </a:xfrm>
        </p:spPr>
        <p:txBody>
          <a:bodyPr>
            <a:normAutofit/>
          </a:bodyPr>
          <a:lstStyle/>
          <a:p>
            <a:pPr algn="ctr"/>
            <a:r>
              <a:rPr lang="ru-RU" sz="3500" dirty="0" smtClean="0"/>
              <a:t>Внутренний финансовый аудит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3500006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расшифровка показателей льготной категории населения, расчеты сумм льгот, пособий, выплат, субвенций и субсидий в разрезе видов и категорий их получателей;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расшифровку  по фонду оплаты труда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перечни муниципальных услуг по видам деятельности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проекты муниципальных заданий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паспорта муниципальных программ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расшифровку по внебюджетным поступлениям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Необходимые документы для формирования бюджета Старооскольского городского округа 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2021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 и плановый </a:t>
            </a: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период 2022и 2023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годов: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82555" y="1484784"/>
            <a:ext cx="8229600" cy="5256584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национальных проектов и программ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исполнение Указа Президента РФ от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07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мая 2018 г. № 204 «О национальных целях и стратегических задачах развития Российской Федерации до 2024 года», а также достижение целевых показателей муниципальных программ, формируемых в соответствие с данным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Указом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безусловная реализация «майских» Указов Президента Российской Федерации от 7 мая 2012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 формируется на основе муниципальных программ с учетом обоснования бюджетных ассигнований,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результатов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мониторинга эффективности муниципальных программ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оценки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эффективности их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реализации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повышение эффективности бюджетных расходов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обеспечение соблюдения требований законодательства Российской Федерации о контрактной системе в сфере закупок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при формировании проекта бюджета Старооскольского городского округа на 2021 год и плановый период 2022 и 2023 годов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0068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" name="Схема 42"/>
          <p:cNvGraphicFramePr/>
          <p:nvPr>
            <p:extLst>
              <p:ext uri="{D42A27DB-BD31-4B8C-83A1-F6EECF244321}">
                <p14:modId xmlns:p14="http://schemas.microsoft.com/office/powerpoint/2010/main" val="1170927956"/>
              </p:ext>
            </p:extLst>
          </p:nvPr>
        </p:nvGraphicFramePr>
        <p:xfrm>
          <a:off x="0" y="0"/>
          <a:ext cx="9166920" cy="13572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6" name="Схема 35"/>
          <p:cNvGraphicFramePr/>
          <p:nvPr/>
        </p:nvGraphicFramePr>
        <p:xfrm>
          <a:off x="4188071" y="1617564"/>
          <a:ext cx="2184130" cy="582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37" name="Схема 36"/>
          <p:cNvGraphicFramePr/>
          <p:nvPr/>
        </p:nvGraphicFramePr>
        <p:xfrm>
          <a:off x="395536" y="1521580"/>
          <a:ext cx="2352180" cy="672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41" name="Схема 40"/>
          <p:cNvGraphicFramePr/>
          <p:nvPr/>
        </p:nvGraphicFramePr>
        <p:xfrm>
          <a:off x="6609449" y="1652683"/>
          <a:ext cx="2504791" cy="564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32" name="Схема 31"/>
          <p:cNvGraphicFramePr/>
          <p:nvPr>
            <p:extLst/>
          </p:nvPr>
        </p:nvGraphicFramePr>
        <p:xfrm>
          <a:off x="17322" y="4138751"/>
          <a:ext cx="3143243" cy="7719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42" name="Схема 41"/>
          <p:cNvGraphicFramePr/>
          <p:nvPr>
            <p:extLst/>
          </p:nvPr>
        </p:nvGraphicFramePr>
        <p:xfrm>
          <a:off x="7358273" y="2486660"/>
          <a:ext cx="1643043" cy="2585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87049" name="Line 17"/>
          <p:cNvSpPr>
            <a:spLocks noChangeShapeType="1"/>
          </p:cNvSpPr>
          <p:nvPr/>
        </p:nvSpPr>
        <p:spPr bwMode="auto">
          <a:xfrm>
            <a:off x="3357563" y="1773238"/>
            <a:ext cx="0" cy="4656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38" name="Схема 37"/>
          <p:cNvGraphicFramePr/>
          <p:nvPr>
            <p:extLst>
              <p:ext uri="{D42A27DB-BD31-4B8C-83A1-F6EECF244321}">
                <p14:modId xmlns:p14="http://schemas.microsoft.com/office/powerpoint/2010/main" val="72002087"/>
              </p:ext>
            </p:extLst>
          </p:nvPr>
        </p:nvGraphicFramePr>
        <p:xfrm>
          <a:off x="4366655" y="4714884"/>
          <a:ext cx="3062865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graphicFrame>
        <p:nvGraphicFramePr>
          <p:cNvPr id="39" name="Схема 38"/>
          <p:cNvGraphicFramePr/>
          <p:nvPr>
            <p:extLst/>
          </p:nvPr>
        </p:nvGraphicFramePr>
        <p:xfrm>
          <a:off x="4214810" y="4500570"/>
          <a:ext cx="2634237" cy="1357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7" r:lo="rId38" r:qs="rId39" r:cs="rId40"/>
          </a:graphicData>
        </a:graphic>
      </p:graphicFrame>
      <p:sp>
        <p:nvSpPr>
          <p:cNvPr id="87054" name="Line 31"/>
          <p:cNvSpPr>
            <a:spLocks noChangeShapeType="1"/>
          </p:cNvSpPr>
          <p:nvPr/>
        </p:nvSpPr>
        <p:spPr bwMode="auto">
          <a:xfrm>
            <a:off x="7996238" y="1201738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7055" name="Rectangle 37"/>
          <p:cNvSpPr>
            <a:spLocks noChangeArrowheads="1"/>
          </p:cNvSpPr>
          <p:nvPr/>
        </p:nvSpPr>
        <p:spPr bwMode="auto">
          <a:xfrm>
            <a:off x="7885113" y="0"/>
            <a:ext cx="1150937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ru-RU" sz="1400" dirty="0">
              <a:solidFill>
                <a:srgbClr val="000000"/>
              </a:solidFill>
            </a:endParaRPr>
          </a:p>
        </p:txBody>
      </p:sp>
      <p:sp>
        <p:nvSpPr>
          <p:cNvPr id="87057" name="Line 39"/>
          <p:cNvSpPr>
            <a:spLocks noChangeShapeType="1"/>
          </p:cNvSpPr>
          <p:nvPr/>
        </p:nvSpPr>
        <p:spPr bwMode="auto">
          <a:xfrm flipH="1">
            <a:off x="3143240" y="2786058"/>
            <a:ext cx="2143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7059" name="Picture 3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3973513" y="3857628"/>
            <a:ext cx="268287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62" name="Picture 9"/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 flipH="1">
            <a:off x="5046657" y="1187148"/>
            <a:ext cx="45719" cy="436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7063" name="Line 17"/>
          <p:cNvSpPr>
            <a:spLocks noChangeShapeType="1"/>
          </p:cNvSpPr>
          <p:nvPr/>
        </p:nvSpPr>
        <p:spPr bwMode="auto">
          <a:xfrm>
            <a:off x="3971924" y="1881188"/>
            <a:ext cx="736" cy="30495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1331913" y="1412875"/>
            <a:ext cx="6218237" cy="635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72462" y="2214554"/>
            <a:ext cx="0" cy="282575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331913" y="1412875"/>
            <a:ext cx="0" cy="20478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54913" y="1419225"/>
            <a:ext cx="0" cy="204788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068" name="Line 19"/>
          <p:cNvSpPr>
            <a:spLocks noChangeShapeType="1"/>
          </p:cNvSpPr>
          <p:nvPr/>
        </p:nvSpPr>
        <p:spPr bwMode="auto">
          <a:xfrm flipH="1">
            <a:off x="2771775" y="1773238"/>
            <a:ext cx="585788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7069" name="Picture 5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3971925" y="1844675"/>
            <a:ext cx="214313" cy="365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70530" y="3913076"/>
            <a:ext cx="3060019" cy="1357322"/>
            <a:chOff x="0" y="-207375"/>
            <a:chExt cx="2617130" cy="1189834"/>
          </a:xfrm>
          <a:solidFill>
            <a:schemeClr val="bg2">
              <a:lumMod val="90000"/>
            </a:schemeClr>
          </a:solidFill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0" y="-207375"/>
              <a:ext cx="2617130" cy="1189834"/>
            </a:xfrm>
            <a:prstGeom prst="roundRect">
              <a:avLst/>
            </a:prstGeom>
            <a:grpFill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46" name="Скругленный прямоугольник 4"/>
            <p:cNvSpPr/>
            <p:nvPr/>
          </p:nvSpPr>
          <p:spPr>
            <a:xfrm>
              <a:off x="39814" y="-9164"/>
              <a:ext cx="2537501" cy="91765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45720" rIns="45720" spcCol="1270" anchor="ctr"/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1200" dirty="0">
                <a:solidFill>
                  <a:srgbClr val="7D3C4A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87071" name="Picture 2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3143240" y="5786454"/>
            <a:ext cx="214313" cy="36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4" name="Группа 34"/>
          <p:cNvGrpSpPr/>
          <p:nvPr/>
        </p:nvGrpSpPr>
        <p:grpSpPr>
          <a:xfrm>
            <a:off x="4241800" y="3873669"/>
            <a:ext cx="2634237" cy="1484208"/>
            <a:chOff x="0" y="247039"/>
            <a:chExt cx="2634237" cy="1216800"/>
          </a:xfrm>
          <a:solidFill>
            <a:schemeClr val="bg2">
              <a:lumMod val="90000"/>
            </a:schemeClr>
          </a:solidFill>
        </p:grpSpPr>
        <p:sp>
          <p:nvSpPr>
            <p:cNvPr id="40" name="Скругленный прямоугольник 39"/>
            <p:cNvSpPr/>
            <p:nvPr/>
          </p:nvSpPr>
          <p:spPr>
            <a:xfrm>
              <a:off x="0" y="247039"/>
              <a:ext cx="2634237" cy="1216800"/>
            </a:xfrm>
            <a:prstGeom prst="roundRect">
              <a:avLst/>
            </a:prstGeom>
            <a:grpFill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44" name="Скругленный прямоугольник 4"/>
            <p:cNvSpPr/>
            <p:nvPr/>
          </p:nvSpPr>
          <p:spPr>
            <a:xfrm>
              <a:off x="59399" y="306438"/>
              <a:ext cx="2515439" cy="109800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endPara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47" name="Line 39"/>
          <p:cNvSpPr>
            <a:spLocks noChangeShapeType="1"/>
          </p:cNvSpPr>
          <p:nvPr/>
        </p:nvSpPr>
        <p:spPr bwMode="auto">
          <a:xfrm flipH="1">
            <a:off x="4000496" y="2643182"/>
            <a:ext cx="2143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" name="Line 39"/>
          <p:cNvSpPr>
            <a:spLocks noChangeShapeType="1"/>
          </p:cNvSpPr>
          <p:nvPr/>
        </p:nvSpPr>
        <p:spPr bwMode="auto">
          <a:xfrm flipH="1">
            <a:off x="4000497" y="4929198"/>
            <a:ext cx="214313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9" name="Номер слайда 4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94C985-FB52-437A-81D9-AEA8D5E7F13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2" name="Скругленный прямоугольник 4"/>
          <p:cNvSpPr/>
          <p:nvPr/>
        </p:nvSpPr>
        <p:spPr>
          <a:xfrm>
            <a:off x="31644" y="5027969"/>
            <a:ext cx="3079955" cy="58493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45720" tIns="45720" rIns="45720" bIns="45720" numCol="1" spcCol="1270" anchor="ctr" anchorCtr="0">
            <a:noAutofit/>
          </a:bodyPr>
          <a:lstStyle/>
          <a:p>
            <a:pPr lvl="0" algn="ctr" defTabSz="5334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34"/>
          <p:cNvGrpSpPr>
            <a:grpSpLocks/>
          </p:cNvGrpSpPr>
          <p:nvPr/>
        </p:nvGrpSpPr>
        <p:grpSpPr bwMode="auto">
          <a:xfrm>
            <a:off x="-27460" y="3775662"/>
            <a:ext cx="3271516" cy="2185090"/>
            <a:chOff x="84881" y="-3364438"/>
            <a:chExt cx="2734977" cy="1889972"/>
          </a:xfrm>
        </p:grpSpPr>
        <p:sp>
          <p:nvSpPr>
            <p:cNvPr id="54" name="Скругленный прямоугольник 53"/>
            <p:cNvSpPr/>
            <p:nvPr/>
          </p:nvSpPr>
          <p:spPr>
            <a:xfrm>
              <a:off x="84881" y="-3192021"/>
              <a:ext cx="2617130" cy="1013428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55" name="Скругленный прямоугольник 4"/>
            <p:cNvSpPr/>
            <p:nvPr/>
          </p:nvSpPr>
          <p:spPr>
            <a:xfrm rot="10800000" flipV="1">
              <a:off x="97219" y="-3364438"/>
              <a:ext cx="2722639" cy="188997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45720" rIns="45720" spcCol="1270" anchor="ctr"/>
            <a:lstStyle/>
            <a:p>
              <a:pPr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200" dirty="0">
                  <a:solidFill>
                    <a:schemeClr val="tx1"/>
                  </a:solidFill>
                </a:rPr>
                <a:t>Среднемесячная начисленная заработная плата наемных работников в организациях, у ИП и физических лиц по области (среднемесячный доход от трудовой деятельности), (руб.) прогноз на </a:t>
              </a:r>
              <a:r>
                <a:rPr lang="ru-RU" sz="1200" dirty="0" smtClean="0">
                  <a:solidFill>
                    <a:schemeClr val="tx1"/>
                  </a:solidFill>
                </a:rPr>
                <a:t>2021 </a:t>
              </a:r>
              <a:r>
                <a:rPr lang="ru-RU" sz="1200" dirty="0">
                  <a:solidFill>
                    <a:schemeClr val="tx1"/>
                  </a:solidFill>
                </a:rPr>
                <a:t>год – </a:t>
              </a:r>
              <a:r>
                <a:rPr lang="ru-RU" sz="1200" dirty="0" smtClean="0">
                  <a:solidFill>
                    <a:schemeClr val="tx1"/>
                  </a:solidFill>
                </a:rPr>
                <a:t>33 910р</a:t>
              </a:r>
              <a:r>
                <a:rPr lang="ru-RU" sz="1200" dirty="0">
                  <a:solidFill>
                    <a:schemeClr val="tx1"/>
                  </a:solidFill>
                </a:rPr>
                <a:t>., на </a:t>
              </a:r>
              <a:r>
                <a:rPr lang="ru-RU" sz="1200" dirty="0" smtClean="0">
                  <a:solidFill>
                    <a:schemeClr val="tx1"/>
                  </a:solidFill>
                </a:rPr>
                <a:t>2022 </a:t>
              </a:r>
              <a:r>
                <a:rPr lang="ru-RU" sz="1200" dirty="0">
                  <a:solidFill>
                    <a:schemeClr val="tx1"/>
                  </a:solidFill>
                </a:rPr>
                <a:t>год – </a:t>
              </a:r>
              <a:r>
                <a:rPr lang="ru-RU" sz="1200" dirty="0" smtClean="0">
                  <a:solidFill>
                    <a:schemeClr val="tx1"/>
                  </a:solidFill>
                </a:rPr>
                <a:t>36 150 </a:t>
              </a:r>
              <a:r>
                <a:rPr lang="ru-RU" sz="1200" dirty="0">
                  <a:solidFill>
                    <a:schemeClr val="tx1"/>
                  </a:solidFill>
                </a:rPr>
                <a:t>р., на 2022 год - </a:t>
              </a:r>
              <a:r>
                <a:rPr lang="ru-RU" sz="1200" dirty="0" smtClean="0">
                  <a:solidFill>
                    <a:schemeClr val="tx1"/>
                  </a:solidFill>
                </a:rPr>
                <a:t>38 640 </a:t>
              </a:r>
              <a:r>
                <a:rPr lang="ru-RU" sz="1200" dirty="0">
                  <a:solidFill>
                    <a:schemeClr val="tx1"/>
                  </a:solidFill>
                </a:rPr>
                <a:t>р. </a:t>
              </a:r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42" cstate="print"/>
          <a:srcRect/>
          <a:stretch>
            <a:fillRect/>
          </a:stretch>
        </p:blipFill>
        <p:spPr bwMode="auto">
          <a:xfrm>
            <a:off x="3143240" y="4357694"/>
            <a:ext cx="214313" cy="36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" name="TextBox 50"/>
          <p:cNvSpPr txBox="1"/>
          <p:nvPr/>
        </p:nvSpPr>
        <p:spPr>
          <a:xfrm>
            <a:off x="0" y="2292147"/>
            <a:ext cx="3286116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Федеральный закон от 19.06.2000 года №82-ФЗ «О минимальном размере оплаты труда» (в ред. ФЗ от 7.03.2018 г. №41-ФЗ «О внесении изменений в статью 1 ФЗ «О минимальном размере оплаты труда») (с 01.01.2021 г. МРОТ – 12 392,0 руб.)</a:t>
            </a:r>
            <a:endParaRPr lang="ru-RU" sz="12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286248" y="3857628"/>
            <a:ext cx="264320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300" dirty="0" smtClean="0"/>
          </a:p>
          <a:p>
            <a:r>
              <a:rPr lang="ru-RU" sz="1300" dirty="0" smtClean="0"/>
              <a:t>Уплата в полном объеме налогов и сборов в соответствии с законодательством РФ о налогах и сборах</a:t>
            </a:r>
            <a:endParaRPr lang="ru-RU" sz="1300" dirty="0"/>
          </a:p>
        </p:txBody>
      </p:sp>
      <p:grpSp>
        <p:nvGrpSpPr>
          <p:cNvPr id="57" name="Группа 34"/>
          <p:cNvGrpSpPr/>
          <p:nvPr/>
        </p:nvGrpSpPr>
        <p:grpSpPr>
          <a:xfrm>
            <a:off x="4286248" y="2285992"/>
            <a:ext cx="2857520" cy="1357322"/>
            <a:chOff x="0" y="247039"/>
            <a:chExt cx="2634237" cy="1216800"/>
          </a:xfrm>
          <a:solidFill>
            <a:schemeClr val="bg2">
              <a:lumMod val="90000"/>
            </a:schemeClr>
          </a:solidFill>
        </p:grpSpPr>
        <p:sp>
          <p:nvSpPr>
            <p:cNvPr id="58" name="Скругленный прямоугольник 57"/>
            <p:cNvSpPr/>
            <p:nvPr/>
          </p:nvSpPr>
          <p:spPr>
            <a:xfrm>
              <a:off x="0" y="247039"/>
              <a:ext cx="2634237" cy="1216800"/>
            </a:xfrm>
            <a:prstGeom prst="roundRect">
              <a:avLst/>
            </a:prstGeom>
            <a:grpFill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59" name="Скругленный прямоугольник 4"/>
            <p:cNvSpPr/>
            <p:nvPr/>
          </p:nvSpPr>
          <p:spPr>
            <a:xfrm>
              <a:off x="59399" y="306438"/>
              <a:ext cx="2515439" cy="109800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endPara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4286248" y="2428868"/>
            <a:ext cx="2857520" cy="138499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1400" dirty="0" smtClean="0"/>
              <a:t>Прочие услуги и расходы, не отнесенные к первоочередным, рекомендуется планировать на уровне 2020 года  за минусом 10%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8602735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800" dirty="0" smtClean="0"/>
              <a:t>Приказ Минэкономразвития России от 15 июля 2020 года № 425: утверждены Методические рекомендации по определению целевого уровня снижения потребления государственными (муниципальными) учреждениями суммарного объема потребленных ими энергетических ресурсов и воды</a:t>
            </a:r>
          </a:p>
          <a:p>
            <a:pPr algn="just"/>
            <a:r>
              <a:rPr lang="ru-RU" sz="1800" dirty="0" smtClean="0"/>
              <a:t>Согласно постановлению </a:t>
            </a:r>
            <a:r>
              <a:rPr lang="ru-RU" sz="1800" dirty="0"/>
              <a:t>Правительства Российской Федерации от </a:t>
            </a:r>
            <a:r>
              <a:rPr lang="ru-RU" sz="1800" dirty="0" smtClean="0"/>
              <a:t>                 07 </a:t>
            </a:r>
            <a:r>
              <a:rPr lang="ru-RU" sz="1800" dirty="0"/>
              <a:t>октября 2019 № </a:t>
            </a:r>
            <a:r>
              <a:rPr lang="ru-RU" sz="1800" dirty="0" smtClean="0"/>
              <a:t>1289 </a:t>
            </a:r>
            <a:r>
              <a:rPr lang="ru-RU" sz="1800" dirty="0"/>
              <a:t>главные распорядители средств бюджета городского округа в срок до 30 сентября 2020 года должны утвердить для находящихся в их ведении подведомственным учреждениям уровень снижения потребления ресурсов на ближайшие 3 </a:t>
            </a:r>
            <a:r>
              <a:rPr lang="ru-RU" sz="1800" dirty="0" smtClean="0"/>
              <a:t>года</a:t>
            </a:r>
          </a:p>
          <a:p>
            <a:pPr algn="just"/>
            <a:r>
              <a:rPr lang="ru-RU" sz="1800" b="1" dirty="0"/>
              <a:t>Главным распорядителям средств бюджета городского округа необходимо выполнить следующие действия: </a:t>
            </a:r>
          </a:p>
          <a:p>
            <a:pPr marL="109728" indent="0" algn="just">
              <a:buNone/>
            </a:pPr>
            <a:r>
              <a:rPr lang="ru-RU" sz="1800" dirty="0" smtClean="0"/>
              <a:t>       - определить </a:t>
            </a:r>
            <a:r>
              <a:rPr lang="ru-RU" sz="1800" dirty="0"/>
              <a:t>потенциал снижения потребления ресурсов каждого </a:t>
            </a:r>
            <a:r>
              <a:rPr lang="ru-RU" sz="1800" dirty="0" smtClean="0"/>
              <a:t>            	подведомственного </a:t>
            </a:r>
            <a:r>
              <a:rPr lang="ru-RU" sz="1800" dirty="0"/>
              <a:t>учреждения (по каждому виду ресурсов, для </a:t>
            </a:r>
            <a:r>
              <a:rPr lang="ru-RU" sz="1800" dirty="0" smtClean="0"/>
              <a:t>	каждого </a:t>
            </a:r>
            <a:r>
              <a:rPr lang="ru-RU" sz="1800" dirty="0"/>
              <a:t>здания); </a:t>
            </a:r>
          </a:p>
          <a:p>
            <a:pPr marL="109728" indent="0" algn="just">
              <a:buNone/>
            </a:pPr>
            <a:r>
              <a:rPr lang="ru-RU" sz="1800" dirty="0" smtClean="0"/>
              <a:t>       - определить целевой уровень снижения потребления ресурсов на                            	трехлетний период 2021-2023 годы в сопоставимых условиях;</a:t>
            </a:r>
          </a:p>
          <a:p>
            <a:pPr marL="109728" indent="0" algn="just">
              <a:buNone/>
            </a:pPr>
            <a:r>
              <a:rPr lang="ru-RU" sz="1800" dirty="0" smtClean="0"/>
              <a:t>       - установить </a:t>
            </a:r>
            <a:r>
              <a:rPr lang="ru-RU" sz="1800" dirty="0"/>
              <a:t>подведомственным учреждениям целевой уровень </a:t>
            </a:r>
            <a:r>
              <a:rPr lang="ru-RU" sz="1800" dirty="0" smtClean="0"/>
              <a:t>	снижения </a:t>
            </a:r>
            <a:r>
              <a:rPr lang="ru-RU" sz="1800" dirty="0"/>
              <a:t>потребления ресурсов на трехлетний период 2021-2023 </a:t>
            </a:r>
            <a:r>
              <a:rPr lang="ru-RU" sz="1800" dirty="0" smtClean="0"/>
              <a:t>	годы</a:t>
            </a:r>
            <a:r>
              <a:rPr lang="ru-RU" sz="1800" dirty="0"/>
              <a:t>.</a:t>
            </a:r>
          </a:p>
          <a:p>
            <a:pPr algn="just"/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599984" cy="1386193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/>
              <a:t>Повышение энергетической эффективности и обеспечение энергосбережения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137083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860032" y="2051158"/>
            <a:ext cx="4071966" cy="4906234"/>
          </a:xfrm>
          <a:prstGeom prst="roundRect">
            <a:avLst>
              <a:gd name="adj" fmla="val 1104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endParaRPr lang="ru-RU" sz="1900" b="1" dirty="0" smtClean="0">
              <a:solidFill>
                <a:schemeClr val="bg2">
                  <a:lumMod val="90000"/>
                </a:schemeClr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Для населения: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Природный газ: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 2021 году- на 103,0%;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2022 году – 103,0%;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2023 году – 103,0%.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Электроэнергия</a:t>
            </a:r>
            <a:r>
              <a:rPr lang="ru-RU" sz="1600" b="1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:</a:t>
            </a:r>
            <a:endParaRPr lang="ru-RU" sz="1600" dirty="0">
              <a:solidFill>
                <a:schemeClr val="tx1"/>
              </a:solidFill>
              <a:cs typeface="Arial" pitchFamily="34" charset="0"/>
            </a:endParaRP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В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2020 году - 103,4%;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2021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103,5%;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2022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103,5%;</a:t>
            </a:r>
            <a:endParaRPr lang="ru-RU" sz="1600" dirty="0">
              <a:solidFill>
                <a:schemeClr val="tx1"/>
              </a:solidFill>
              <a:cs typeface="Arial" pitchFamily="34" charset="0"/>
            </a:endParaRP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Тепловая </a:t>
            </a:r>
            <a:r>
              <a:rPr lang="ru-RU" sz="1600" b="1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энергия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В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2021 году - 100,0%;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2022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104,0%;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2023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104,0%</a:t>
            </a:r>
            <a:endParaRPr lang="ru-RU" sz="1600" b="1" dirty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b="1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Водоснабжение, водоотведение, ТКО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В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2021 году - 104,0%;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2022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104,0%; </a:t>
            </a:r>
          </a:p>
          <a:p>
            <a:pPr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	2023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104,0%</a:t>
            </a:r>
            <a:endParaRPr lang="ru-RU" sz="1600" dirty="0">
              <a:solidFill>
                <a:schemeClr val="tx1"/>
              </a:solidFill>
              <a:cs typeface="Arial" pitchFamily="34" charset="0"/>
            </a:endParaRP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 предварительной оценке Комиссии по государственному регулированию цен и тарифов Белгородской области предельный рост тарифов с 01 июля ежегодно прогнозируетс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я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2051158"/>
            <a:ext cx="4214842" cy="4824536"/>
          </a:xfrm>
          <a:prstGeom prst="roundRect">
            <a:avLst>
              <a:gd name="adj" fmla="val 0"/>
            </a:avLst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Для бюджетных учреждений:</a:t>
            </a:r>
          </a:p>
          <a:p>
            <a:pPr lvl="0" indent="450850" algn="just" fontAlgn="base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Природный газ :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 2021 году - 103,0%;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2022 году – 103,0%;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2023 году – 103,0%.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Электроэнергия: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 2021 году - 103,5%;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2022 году – 103,5%;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2023 году – 103,4%;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Тепловая энергия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 2021 году - </a:t>
            </a: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100,0%; </a:t>
            </a:r>
            <a:endParaRPr lang="ru-RU" sz="1600" dirty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2022 году – </a:t>
            </a: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104,0%; </a:t>
            </a:r>
            <a:endParaRPr lang="ru-RU" sz="1600" dirty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2023 году – </a:t>
            </a: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104,0%</a:t>
            </a:r>
            <a:endParaRPr lang="ru-RU" sz="1600" b="1" dirty="0" smtClean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b="1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Водоснабжение, водоотведение, ТКО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В 2021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- </a:t>
            </a: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104,0%; </a:t>
            </a:r>
            <a:endParaRPr lang="ru-RU" sz="1600" dirty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2022 </a:t>
            </a:r>
            <a:r>
              <a:rPr lang="ru-RU" sz="1600" dirty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году – </a:t>
            </a: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104,0%; </a:t>
            </a:r>
            <a:endParaRPr lang="ru-RU" sz="1600" dirty="0">
              <a:solidFill>
                <a:schemeClr val="tx1"/>
              </a:solidFill>
              <a:ea typeface="Times New Roman" pitchFamily="18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30238" algn="l"/>
              </a:tabLst>
            </a:pPr>
            <a:r>
              <a:rPr lang="ru-RU" sz="1600" dirty="0" smtClean="0">
                <a:solidFill>
                  <a:schemeClr val="tx1"/>
                </a:solidFill>
                <a:ea typeface="Times New Roman" pitchFamily="18" charset="0"/>
                <a:cs typeface="Times New Roman" pitchFamily="18" charset="0"/>
              </a:rPr>
              <a:t>2023 году – 104,0%</a:t>
            </a:r>
            <a:endParaRPr lang="ru-RU" sz="1600" dirty="0" smtClean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39005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 smtClean="0"/>
              <a:t>Приказ Минфина </a:t>
            </a:r>
            <a:r>
              <a:rPr lang="ru-RU" sz="2000" dirty="0"/>
              <a:t>от 6 июня 2019 года </a:t>
            </a:r>
            <a:r>
              <a:rPr lang="ru-RU" sz="2000" u="sng" dirty="0">
                <a:hlinkClick r:id="rId2"/>
              </a:rPr>
              <a:t>№ 85н</a:t>
            </a:r>
            <a:r>
              <a:rPr lang="ru-RU" sz="2000" dirty="0"/>
              <a:t> «О Порядке формирования и применения кодов бюджетной классификации Российской Федерации, их структуре и принципах назначения» в редакции приказа Министерства финансов Российской Федерации от 8 июня 2020 года № 98н «О внесении изменений в приказ Министерства финансов Российской Федерации от 6 июня 2019 года № 85н «О Порядке формирования и применения кодов бюджетной классификации Российской Федерации, их структуре и принципах назначения</a:t>
            </a:r>
            <a:r>
              <a:rPr lang="ru-RU" sz="2000" dirty="0" smtClean="0"/>
              <a:t>»</a:t>
            </a:r>
          </a:p>
          <a:p>
            <a:pPr algn="just"/>
            <a:r>
              <a:rPr lang="ru-RU" sz="2000" dirty="0" smtClean="0"/>
              <a:t>Приказ Минфина </a:t>
            </a:r>
            <a:r>
              <a:rPr lang="ru-RU" sz="2000" dirty="0"/>
              <a:t>от 8 июня 2020 года </a:t>
            </a:r>
            <a:r>
              <a:rPr lang="ru-RU" sz="2000" u="sng" dirty="0">
                <a:hlinkClick r:id="rId3"/>
              </a:rPr>
              <a:t>№ 99н</a:t>
            </a:r>
            <a:r>
              <a:rPr lang="ru-RU" sz="2000" dirty="0"/>
              <a:t> «Об утверждении кодов (перечней кодов) бюджетной классификации Российской Федерации на 2021 год (на 2021 год и на плановый период 2022 и 2023 годов</a:t>
            </a:r>
            <a:r>
              <a:rPr lang="ru-RU" sz="2000" dirty="0" smtClean="0"/>
              <a:t>)»</a:t>
            </a:r>
          </a:p>
          <a:p>
            <a:pPr marL="109728" indent="0" algn="just">
              <a:buNone/>
            </a:pPr>
            <a:r>
              <a:rPr lang="ru-RU" sz="2000" i="1" dirty="0"/>
              <a:t>размещены на официальном сайте Министерства финансов Российской Федерации (www.minfin.ru) в рубрике «Бюджет», разделе «Бюджетная классификация Российской Федерации» (подразделы «Бюджетная классификация Российской Федерации» и «Методический кабинет</a:t>
            </a:r>
            <a:r>
              <a:rPr lang="ru-RU" sz="2000" i="1" dirty="0" smtClean="0"/>
              <a:t>»)</a:t>
            </a:r>
            <a:endParaRPr lang="ru-RU" sz="2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Изменения  бюджетной классификации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 algn="just">
              <a:spcBef>
                <a:spcPts val="0"/>
              </a:spcBef>
            </a:pPr>
            <a:r>
              <a:rPr lang="ru-RU" sz="1800" dirty="0" smtClean="0"/>
              <a:t> - сопоставительная </a:t>
            </a:r>
            <a:r>
              <a:rPr lang="ru-RU" sz="1800" dirty="0"/>
              <a:t>таблица целевых статей расходов (государственных программ Российской Федерации, подпрограмм, основных мероприятий, непрограммных направлений деятельности), применяемых при исполнении бюджетов в 2020 году, к применяемым в 2021 году и плановом периоде 2022 и 2023 годов;</a:t>
            </a:r>
          </a:p>
          <a:p>
            <a:pPr algn="just">
              <a:spcBef>
                <a:spcPts val="0"/>
              </a:spcBef>
            </a:pPr>
            <a:r>
              <a:rPr lang="ru-RU" sz="1800" dirty="0" smtClean="0"/>
              <a:t>- аналитическая </a:t>
            </a:r>
            <a:r>
              <a:rPr lang="ru-RU" sz="1800" dirty="0"/>
              <a:t>таблица направлений расходов, применяемых в 2020 году, к применяемым в 2021 году и плановом периоде 2022 и 2023 годов;</a:t>
            </a:r>
          </a:p>
          <a:p>
            <a:pPr algn="just">
              <a:spcBef>
                <a:spcPts val="0"/>
              </a:spcBef>
            </a:pPr>
            <a:r>
              <a:rPr lang="ru-RU" sz="1800" dirty="0"/>
              <a:t>- с</a:t>
            </a:r>
            <a:r>
              <a:rPr lang="ru-RU" sz="1800" dirty="0" smtClean="0"/>
              <a:t>опоставительная </a:t>
            </a:r>
            <a:r>
              <a:rPr lang="ru-RU" sz="1800" dirty="0"/>
              <a:t>таблица изменений единых для бюджетов бюджетной системы Российской Федерации видов расходов классификации расходов бюджетов, применяемых в 2020 году, к применяемым в 2021 году и плановом периоде 2022 и 2023 годов;</a:t>
            </a:r>
          </a:p>
          <a:p>
            <a:pPr algn="just">
              <a:spcBef>
                <a:spcPts val="0"/>
              </a:spcBef>
            </a:pPr>
            <a:r>
              <a:rPr lang="ru-RU" sz="1800" dirty="0"/>
              <a:t>- таблицы соответствия разделов (подразделов) и видов расходов классификации расходов бюджетов, применяемых при составлении и исполнении федерального бюджета на 2021 год и на плановый период 2022 и 2023 </a:t>
            </a:r>
            <a:r>
              <a:rPr lang="ru-RU" sz="1800" dirty="0" smtClean="0"/>
              <a:t>годов</a:t>
            </a:r>
          </a:p>
          <a:p>
            <a:pPr algn="just">
              <a:spcBef>
                <a:spcPts val="0"/>
              </a:spcBef>
            </a:pPr>
            <a:endParaRPr lang="ru-RU" sz="1800" dirty="0"/>
          </a:p>
          <a:p>
            <a:pPr marL="109728" indent="0" algn="just">
              <a:spcBef>
                <a:spcPts val="0"/>
              </a:spcBef>
              <a:buNone/>
            </a:pPr>
            <a:r>
              <a:rPr lang="ru-RU" sz="1800" i="1" dirty="0" smtClean="0"/>
              <a:t>размещены </a:t>
            </a:r>
            <a:r>
              <a:rPr lang="ru-RU" sz="1800" i="1" dirty="0"/>
              <a:t>на официальном сайте Министерства финансов Российской Федерации (www.minfin.ru) в рубрике «Бюджет», разделе «Бюджетная классификация Российской Федерации» (подразделы «Бюджетная классификация Российской Федерации» и «Методический кабинет»)</a:t>
            </a:r>
          </a:p>
          <a:p>
            <a:pPr algn="just">
              <a:spcBef>
                <a:spcPts val="0"/>
              </a:spcBef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Таблицы по изменениям бюджетной классификации РФ, действующие на 2021 год и на плановый период 2022 и 2023 годов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1737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296" y="1196752"/>
            <a:ext cx="8715704" cy="525658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hlinkClick r:id="rId2"/>
              </a:rPr>
              <a:t>Определено</a:t>
            </a:r>
            <a:r>
              <a:rPr lang="ru-RU" dirty="0"/>
              <a:t>, как изменить показатели </a:t>
            </a:r>
            <a:r>
              <a:rPr lang="ru-RU" dirty="0" smtClean="0"/>
              <a:t>муниципального задания</a:t>
            </a:r>
            <a:r>
              <a:rPr lang="ru-RU" dirty="0"/>
              <a:t>, если </a:t>
            </a:r>
            <a:r>
              <a:rPr lang="ru-RU" dirty="0" smtClean="0"/>
              <a:t>муниципальное учреждение </a:t>
            </a:r>
            <a:r>
              <a:rPr lang="ru-RU" dirty="0"/>
              <a:t>реорганизуется в форме слияния, присоединения, выделения или разделения. Так, при слиянии или присоединении показатели </a:t>
            </a:r>
            <a:r>
              <a:rPr lang="ru-RU" dirty="0" smtClean="0"/>
              <a:t>муниципального задания </a:t>
            </a:r>
            <a:r>
              <a:rPr lang="ru-RU" dirty="0"/>
              <a:t>учреждений-правопреемников </a:t>
            </a:r>
            <a:r>
              <a:rPr lang="ru-RU" dirty="0">
                <a:hlinkClick r:id="rId3"/>
              </a:rPr>
              <a:t>необходимо формировать</a:t>
            </a:r>
            <a:r>
              <a:rPr lang="ru-RU" dirty="0"/>
              <a:t> с учетом показателей реорганизуемых учреждений. Эти показатели объединяют построчно.</a:t>
            </a:r>
          </a:p>
          <a:p>
            <a:pPr algn="just"/>
            <a:r>
              <a:rPr lang="ru-RU" dirty="0"/>
              <a:t>Если меняется подведомственность учреждения, то </a:t>
            </a:r>
            <a:r>
              <a:rPr lang="ru-RU" dirty="0">
                <a:hlinkClick r:id="rId4"/>
              </a:rPr>
              <a:t>корректируется</a:t>
            </a:r>
            <a:r>
              <a:rPr lang="ru-RU" dirty="0"/>
              <a:t> информация в </a:t>
            </a:r>
            <a:r>
              <a:rPr lang="ru-RU" dirty="0">
                <a:hlinkClick r:id="rId5"/>
              </a:rPr>
              <a:t>III части</a:t>
            </a:r>
            <a:r>
              <a:rPr lang="ru-RU" dirty="0"/>
              <a:t> </a:t>
            </a:r>
            <a:r>
              <a:rPr lang="ru-RU" dirty="0" smtClean="0"/>
              <a:t>муниципального задания</a:t>
            </a:r>
            <a:r>
              <a:rPr lang="ru-RU" dirty="0"/>
              <a:t>. Нужно уточнить:</a:t>
            </a:r>
          </a:p>
          <a:p>
            <a:pPr marL="109728" indent="0" algn="just">
              <a:buNone/>
            </a:pPr>
            <a:r>
              <a:rPr lang="ru-RU" dirty="0" smtClean="0"/>
              <a:t>    - </a:t>
            </a:r>
            <a:r>
              <a:rPr lang="ru-RU" dirty="0"/>
              <a:t>положения о периодичности и сроках представления отчетов о выполнении </a:t>
            </a:r>
            <a:r>
              <a:rPr lang="ru-RU" dirty="0" smtClean="0"/>
              <a:t>муниципального задания</a:t>
            </a:r>
            <a:r>
              <a:rPr lang="ru-RU" dirty="0"/>
              <a:t>;</a:t>
            </a:r>
          </a:p>
          <a:p>
            <a:pPr marL="109728" indent="0" algn="just">
              <a:buNone/>
            </a:pPr>
            <a:r>
              <a:rPr lang="ru-RU" dirty="0" smtClean="0"/>
              <a:t>    - </a:t>
            </a:r>
            <a:r>
              <a:rPr lang="ru-RU" dirty="0"/>
              <a:t>сроки представления предварительного отчета о выполнении </a:t>
            </a:r>
            <a:r>
              <a:rPr lang="ru-RU" dirty="0" smtClean="0"/>
              <a:t>муниципального задания;</a:t>
            </a:r>
          </a:p>
          <a:p>
            <a:pPr marL="109728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- </a:t>
            </a:r>
            <a:r>
              <a:rPr lang="ru-RU" dirty="0"/>
              <a:t>порядок контроля за выполнением </a:t>
            </a:r>
            <a:r>
              <a:rPr lang="ru-RU" dirty="0" smtClean="0"/>
              <a:t>муниципального задания</a:t>
            </a:r>
            <a:r>
              <a:rPr lang="ru-RU" dirty="0"/>
              <a:t>.</a:t>
            </a:r>
          </a:p>
          <a:p>
            <a:pPr algn="just"/>
            <a:r>
              <a:rPr lang="ru-RU" dirty="0" smtClean="0"/>
              <a:t>Изменена  </a:t>
            </a:r>
            <a:r>
              <a:rPr lang="ru-RU" dirty="0" smtClean="0">
                <a:hlinkClick r:id="rId6"/>
              </a:rPr>
              <a:t>фо</a:t>
            </a:r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  <a:hlinkClick r:id="rId6"/>
              </a:rPr>
              <a:t>р</a:t>
            </a:r>
            <a:r>
              <a:rPr lang="ru-RU" dirty="0" smtClean="0">
                <a:hlinkClick r:id="rId6"/>
              </a:rPr>
              <a:t>мул</a:t>
            </a:r>
            <a:r>
              <a:rPr lang="ru-RU" dirty="0">
                <a:hlinkClick r:id="rId3"/>
              </a:rPr>
              <a:t>а</a:t>
            </a:r>
            <a:r>
              <a:rPr lang="ru-RU" dirty="0" smtClean="0"/>
              <a:t> </a:t>
            </a:r>
            <a:r>
              <a:rPr lang="ru-RU" dirty="0"/>
              <a:t>расчета объема </a:t>
            </a:r>
            <a:r>
              <a:rPr lang="ru-RU" dirty="0" smtClean="0"/>
              <a:t>финансового обеспечения.</a:t>
            </a:r>
          </a:p>
          <a:p>
            <a:pPr algn="just"/>
            <a:r>
              <a:rPr lang="ru-RU" dirty="0" smtClean="0"/>
              <a:t>Установлены сроки по внесению изменений в муниципальное задание при реорганизации </a:t>
            </a:r>
            <a:r>
              <a:rPr lang="ru-RU" dirty="0"/>
              <a:t>в форме слияния, </a:t>
            </a:r>
            <a:r>
              <a:rPr lang="ru-RU" dirty="0" smtClean="0"/>
              <a:t>присоединении, выделении </a:t>
            </a:r>
            <a:r>
              <a:rPr lang="ru-RU" dirty="0"/>
              <a:t>или </a:t>
            </a:r>
            <a:r>
              <a:rPr lang="ru-RU" dirty="0" smtClean="0"/>
              <a:t>разделении – в течение 15 рабочих дней после проведения процедуры. Раннее срок не регламентировался</a:t>
            </a:r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7917" y="0"/>
            <a:ext cx="8229600" cy="1196752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/>
              <a:t>Поправки в Порядок формирования муниципального задания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0072025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343872" cy="54726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hlinkClick r:id="rId2"/>
              </a:rPr>
              <a:t>http://depfinoskol.ru</a:t>
            </a:r>
            <a:r>
              <a:rPr lang="ru-RU" dirty="0" smtClean="0"/>
              <a:t> – «Бюджет для граждан» – Составление проекта бюджета</a:t>
            </a: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18.08.2020 г № 1856 «О подготовке проекта бюджета Старооскольского городского округа на 2021 год и на плановый период 2022 и 2023 годов»</a:t>
            </a:r>
          </a:p>
          <a:p>
            <a:pPr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13 марта 2020 года № 664 «О мерах по реализации решения Совета депутатов Старооскольского городского округа от 24 декабря 2019 года № 327 «О бюджете Старооскольского городского округа на 2020 год и на плановый период 2021 и 2022 годов»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09 октября 2015 года № 3719 «О порядке формирования муниципального задания на оказание муниципальных услуг (выполнение работ) в отношении муниципальных учреждений СГО и финансовом обеспечении выполнения муниципального задания" и положение, утвержденное данным постановлением» 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30 декабря 2019 г. № 3942 «Об утверждении Порядка составления и утверждения плана финансово-хозяйственной деятельности муниципальных бюджетных и автономных учреждений Старооскольского городского округа» 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16 августа 2019 года № 2441 «Об утверждении порядка ведения реестра расходных обязательств Старооскольского городского округа»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100" dirty="0" smtClean="0">
                <a:latin typeface="Times New Roman" panose="02020603050405020304" pitchFamily="18" charset="0"/>
                <a:cs typeface="Times New Roman" pitchFamily="18" charset="0"/>
              </a:rPr>
              <a:t>Постановление от 16 августа 2019 года № 2446 «Об утверждении Порядка оценки качества финансового менеджмента, осуществляемого главными распорядителями средств бюджета и главными администраторами доходов бюджета Старооскольского городского округа»</a:t>
            </a:r>
          </a:p>
          <a:p>
            <a:pPr algn="just">
              <a:buFontTx/>
              <a:buChar char="-"/>
            </a:pPr>
            <a:endParaRPr lang="ru-RU" sz="2100" dirty="0" smtClean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88640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Методические рекомендации к проекту бюджета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3015</TotalTime>
  <Words>1237</Words>
  <Application>Microsoft Office PowerPoint</Application>
  <PresentationFormat>Экран (4:3)</PresentationFormat>
  <Paragraphs>124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  Основные подходы к формированию расходной части бюджета Старооскольского городского округа на 2021 год и на плановый период 2022 и 2023 годов</vt:lpstr>
      <vt:lpstr>Приоритетные направления при формировании проекта бюджета Старооскольского городского округа на 2021 год и плановый период 2022 и 2023 годов</vt:lpstr>
      <vt:lpstr>Презентация PowerPoint</vt:lpstr>
      <vt:lpstr>Повышение энергетической эффективности и обеспечение энергосбережения</vt:lpstr>
      <vt:lpstr> По предварительной оценке Комиссии по государственному регулированию цен и тарифов Белгородской области предельный рост тарифов с 01 июля ежегодно прогнозируется</vt:lpstr>
      <vt:lpstr>Изменения  бюджетной классификации </vt:lpstr>
      <vt:lpstr>Таблицы по изменениям бюджетной классификации РФ, действующие на 2021 год и на плановый период 2022 и 2023 годов</vt:lpstr>
      <vt:lpstr>Поправки в Порядок формирования муниципального задания</vt:lpstr>
      <vt:lpstr>Методические рекомендации к проекту бюджета</vt:lpstr>
      <vt:lpstr>Внутренний финансовый контроль</vt:lpstr>
      <vt:lpstr>Внутренний финансовый аудит</vt:lpstr>
      <vt:lpstr>Необходимые документы для формирования бюджета Старооскольского городского округа на 2021 год и плановый период 2022и 2023 годов: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Скрыпова Ирина</dc:creator>
  <cp:lastModifiedBy>Малютина Елена</cp:lastModifiedBy>
  <cp:revision>99</cp:revision>
  <cp:lastPrinted>2020-08-26T12:00:04Z</cp:lastPrinted>
  <dcterms:created xsi:type="dcterms:W3CDTF">2018-08-23T13:19:29Z</dcterms:created>
  <dcterms:modified xsi:type="dcterms:W3CDTF">2020-08-26T12:04:22Z</dcterms:modified>
</cp:coreProperties>
</file>