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5521" r:id="rId1"/>
  </p:sldMasterIdLst>
  <p:notesMasterIdLst>
    <p:notesMasterId r:id="rId9"/>
  </p:notesMasterIdLst>
  <p:handoutMasterIdLst>
    <p:handoutMasterId r:id="rId10"/>
  </p:handoutMasterIdLst>
  <p:sldIdLst>
    <p:sldId id="780" r:id="rId2"/>
    <p:sldId id="795" r:id="rId3"/>
    <p:sldId id="796" r:id="rId4"/>
    <p:sldId id="797" r:id="rId5"/>
    <p:sldId id="799" r:id="rId6"/>
    <p:sldId id="798" r:id="rId7"/>
    <p:sldId id="801" r:id="rId8"/>
  </p:sldIdLst>
  <p:sldSz cx="9906000" cy="6858000" type="A4"/>
  <p:notesSz cx="6815138" cy="99441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5E4E3"/>
    <a:srgbClr val="FF5050"/>
    <a:srgbClr val="DF4521"/>
    <a:srgbClr val="F60000"/>
    <a:srgbClr val="606060"/>
    <a:srgbClr val="FFFF99"/>
    <a:srgbClr val="0066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Средний стиль 3 - акцент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Средний стиль 3 - акцент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Стиль из темы 2 - акцент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Светлый стиль 1 - акцент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660B408-B3CF-4A94-85FC-2B1E0A45F4A2}" styleName="Темный стиль 2 - акцент 1/акцент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74" autoAdjust="0"/>
    <p:restoredTop sz="92185" autoAdjust="0"/>
  </p:normalViewPr>
  <p:slideViewPr>
    <p:cSldViewPr>
      <p:cViewPr>
        <p:scale>
          <a:sx n="85" d="100"/>
          <a:sy n="85" d="100"/>
        </p:scale>
        <p:origin x="-912" y="-22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E93CC3-B544-4502-8EDC-719622E36E00}" type="doc">
      <dgm:prSet loTypeId="urn:microsoft.com/office/officeart/2008/layout/VerticalCurvedList" loCatId="list" qsTypeId="urn:microsoft.com/office/officeart/2005/8/quickstyle/3d2" qsCatId="3D" csTypeId="urn:microsoft.com/office/officeart/2005/8/colors/accent2_2" csCatId="accent2" phldr="1"/>
      <dgm:spPr/>
      <dgm:t>
        <a:bodyPr/>
        <a:lstStyle/>
        <a:p>
          <a:endParaRPr lang="ru-RU"/>
        </a:p>
      </dgm:t>
    </dgm:pt>
    <dgm:pt modelId="{6E19AB8D-1373-40F8-83F4-65C18F695094}">
      <dgm:prSet phldrT="[Текст]" custT="1"/>
      <dgm:spPr>
        <a:solidFill>
          <a:schemeClr val="accent2">
            <a:lumMod val="75000"/>
          </a:schemeClr>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dirty="0" smtClean="0">
              <a:solidFill>
                <a:schemeClr val="bg1"/>
              </a:solidFill>
            </a:rPr>
            <a:t>Несоответствие финансирования муниципальной программы параметрам бюджета городского округа</a:t>
          </a:r>
          <a:endParaRPr lang="ru-RU" dirty="0">
            <a:solidFill>
              <a:schemeClr val="bg1"/>
            </a:solidFill>
          </a:endParaRPr>
        </a:p>
      </dgm:t>
    </dgm:pt>
    <dgm:pt modelId="{6AA6501D-DFD0-4559-B791-E99C91513356}" type="parTrans" cxnId="{CFEEA633-8856-4CC4-A75E-8CE124F07AD4}">
      <dgm:prSet/>
      <dgm:spPr/>
      <dgm:t>
        <a:bodyPr/>
        <a:lstStyle/>
        <a:p>
          <a:endParaRPr lang="ru-RU">
            <a:solidFill>
              <a:schemeClr val="bg1"/>
            </a:solidFill>
          </a:endParaRPr>
        </a:p>
      </dgm:t>
    </dgm:pt>
    <dgm:pt modelId="{ECB05F4B-7625-4E1E-8A7A-833C7E0F0B38}" type="sibTrans" cxnId="{CFEEA633-8856-4CC4-A75E-8CE124F07AD4}">
      <dgm:prSet/>
      <dgm:spPr/>
      <dgm:t>
        <a:bodyPr/>
        <a:lstStyle/>
        <a:p>
          <a:endParaRPr lang="ru-RU">
            <a:solidFill>
              <a:schemeClr val="bg1"/>
            </a:solidFill>
          </a:endParaRPr>
        </a:p>
      </dgm:t>
    </dgm:pt>
    <dgm:pt modelId="{8822B9E7-7FFD-4E55-A5E2-B4D91ED8D81A}">
      <dgm:prSet phldrT="[Текст]" custT="1"/>
      <dgm:spPr>
        <a:solidFill>
          <a:schemeClr val="accent2">
            <a:lumMod val="75000"/>
          </a:schemeClr>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dirty="0" smtClean="0">
              <a:solidFill>
                <a:schemeClr val="bg1"/>
              </a:solidFill>
            </a:rPr>
            <a:t>Несоответствие сроков реализации основных мероприятий показателям, финансированию</a:t>
          </a:r>
          <a:endParaRPr lang="ru-RU" dirty="0">
            <a:solidFill>
              <a:schemeClr val="bg1"/>
            </a:solidFill>
          </a:endParaRPr>
        </a:p>
      </dgm:t>
    </dgm:pt>
    <dgm:pt modelId="{BD56E6DD-C8B3-4F04-B290-D91AF25AD35F}" type="parTrans" cxnId="{5F159FC9-A1B3-414E-A856-4894C8A2ECA6}">
      <dgm:prSet/>
      <dgm:spPr/>
      <dgm:t>
        <a:bodyPr/>
        <a:lstStyle/>
        <a:p>
          <a:endParaRPr lang="ru-RU">
            <a:solidFill>
              <a:schemeClr val="bg1"/>
            </a:solidFill>
          </a:endParaRPr>
        </a:p>
      </dgm:t>
    </dgm:pt>
    <dgm:pt modelId="{207F26E2-4326-4AE1-A340-E0B1A24ACF0F}" type="sibTrans" cxnId="{5F159FC9-A1B3-414E-A856-4894C8A2ECA6}">
      <dgm:prSet/>
      <dgm:spPr/>
      <dgm:t>
        <a:bodyPr/>
        <a:lstStyle/>
        <a:p>
          <a:endParaRPr lang="ru-RU">
            <a:solidFill>
              <a:schemeClr val="bg1"/>
            </a:solidFill>
          </a:endParaRPr>
        </a:p>
      </dgm:t>
    </dgm:pt>
    <dgm:pt modelId="{1125AD46-15F4-48E4-88FA-98033695F786}">
      <dgm:prSet phldrT="[Текст]" custT="1"/>
      <dgm:spPr>
        <a:solidFill>
          <a:schemeClr val="accent2">
            <a:lumMod val="75000"/>
          </a:schemeClr>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smtClean="0">
              <a:solidFill>
                <a:schemeClr val="bg1"/>
              </a:solidFill>
            </a:rPr>
            <a:t>Внутренние противоречия в паспорте, по тексту и в приложениях к муниципальной программе</a:t>
          </a:r>
          <a:endParaRPr lang="ru-RU" dirty="0" smtClean="0">
            <a:solidFill>
              <a:schemeClr val="bg1"/>
            </a:solidFill>
          </a:endParaRPr>
        </a:p>
      </dgm:t>
    </dgm:pt>
    <dgm:pt modelId="{45F31123-B29F-49BB-9B71-A1689533C133}" type="parTrans" cxnId="{EAA9C499-E4CA-47E4-8C9F-38C692BB59F2}">
      <dgm:prSet/>
      <dgm:spPr/>
      <dgm:t>
        <a:bodyPr/>
        <a:lstStyle/>
        <a:p>
          <a:endParaRPr lang="ru-RU">
            <a:solidFill>
              <a:schemeClr val="bg1"/>
            </a:solidFill>
          </a:endParaRPr>
        </a:p>
      </dgm:t>
    </dgm:pt>
    <dgm:pt modelId="{8343E30D-17CE-47E8-ABFD-27AE072F934C}" type="sibTrans" cxnId="{EAA9C499-E4CA-47E4-8C9F-38C692BB59F2}">
      <dgm:prSet/>
      <dgm:spPr/>
      <dgm:t>
        <a:bodyPr/>
        <a:lstStyle/>
        <a:p>
          <a:endParaRPr lang="ru-RU">
            <a:solidFill>
              <a:schemeClr val="bg1"/>
            </a:solidFill>
          </a:endParaRPr>
        </a:p>
      </dgm:t>
    </dgm:pt>
    <dgm:pt modelId="{F066FC5F-B6A7-49EA-B487-A6F8A98C4B4A}">
      <dgm:prSet custT="1"/>
      <dgm:spPr>
        <a:solidFill>
          <a:schemeClr val="accent2">
            <a:lumMod val="75000"/>
          </a:schemeClr>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dirty="0" smtClean="0">
              <a:solidFill>
                <a:schemeClr val="bg1"/>
              </a:solidFill>
            </a:rPr>
            <a:t>Арифметические ошибки в таблицах</a:t>
          </a:r>
          <a:endParaRPr lang="ru-RU" dirty="0">
            <a:solidFill>
              <a:schemeClr val="bg1"/>
            </a:solidFill>
          </a:endParaRPr>
        </a:p>
      </dgm:t>
    </dgm:pt>
    <dgm:pt modelId="{5A91065A-174A-445E-A823-E80B5C7B278E}" type="parTrans" cxnId="{BAC11BE7-86D6-46B1-9A59-3EAA22DD3AA8}">
      <dgm:prSet/>
      <dgm:spPr/>
      <dgm:t>
        <a:bodyPr/>
        <a:lstStyle/>
        <a:p>
          <a:endParaRPr lang="ru-RU">
            <a:solidFill>
              <a:schemeClr val="bg1"/>
            </a:solidFill>
          </a:endParaRPr>
        </a:p>
      </dgm:t>
    </dgm:pt>
    <dgm:pt modelId="{769615E4-5432-4585-A4D5-7BEF5B52E5D7}" type="sibTrans" cxnId="{BAC11BE7-86D6-46B1-9A59-3EAA22DD3AA8}">
      <dgm:prSet/>
      <dgm:spPr/>
      <dgm:t>
        <a:bodyPr/>
        <a:lstStyle/>
        <a:p>
          <a:endParaRPr lang="ru-RU">
            <a:solidFill>
              <a:schemeClr val="bg1"/>
            </a:solidFill>
          </a:endParaRPr>
        </a:p>
      </dgm:t>
    </dgm:pt>
    <dgm:pt modelId="{91AA733C-F9DE-4962-93D9-8A2CD8DDFD26}">
      <dgm:prSet custT="1"/>
      <dgm:spPr>
        <a:solidFill>
          <a:schemeClr val="accent2">
            <a:lumMod val="75000"/>
          </a:schemeClr>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dirty="0" smtClean="0">
              <a:solidFill>
                <a:schemeClr val="bg1"/>
              </a:solidFill>
            </a:rPr>
            <a:t>Невнесение изменений в показатели при значительном изменении финансирования</a:t>
          </a:r>
          <a:endParaRPr lang="ru-RU" sz="1800" dirty="0">
            <a:solidFill>
              <a:schemeClr val="bg1"/>
            </a:solidFill>
          </a:endParaRPr>
        </a:p>
      </dgm:t>
    </dgm:pt>
    <dgm:pt modelId="{2AAC5184-DCE0-440A-B730-E61C1446F968}" type="parTrans" cxnId="{F30CFDBA-27D9-47E8-81EA-622FAEC60155}">
      <dgm:prSet/>
      <dgm:spPr/>
      <dgm:t>
        <a:bodyPr/>
        <a:lstStyle/>
        <a:p>
          <a:endParaRPr lang="ru-RU">
            <a:solidFill>
              <a:schemeClr val="bg1"/>
            </a:solidFill>
          </a:endParaRPr>
        </a:p>
      </dgm:t>
    </dgm:pt>
    <dgm:pt modelId="{54FB826B-EE03-40E0-B506-6C71AD44385B}" type="sibTrans" cxnId="{F30CFDBA-27D9-47E8-81EA-622FAEC60155}">
      <dgm:prSet/>
      <dgm:spPr/>
      <dgm:t>
        <a:bodyPr/>
        <a:lstStyle/>
        <a:p>
          <a:endParaRPr lang="ru-RU">
            <a:solidFill>
              <a:schemeClr val="bg1"/>
            </a:solidFill>
          </a:endParaRPr>
        </a:p>
      </dgm:t>
    </dgm:pt>
    <dgm:pt modelId="{D2870966-186A-4F07-96EB-A4B1D3F30525}">
      <dgm:prSet custT="1"/>
      <dgm:spPr>
        <a:solidFill>
          <a:schemeClr val="accent2">
            <a:lumMod val="75000"/>
          </a:schemeClr>
        </a:solidFill>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1800" dirty="0" smtClean="0"/>
            <a:t>Изменение значений показателей за истекшие периоды</a:t>
          </a:r>
          <a:endParaRPr lang="ru-RU" sz="1800" dirty="0">
            <a:solidFill>
              <a:schemeClr val="bg1"/>
            </a:solidFill>
          </a:endParaRPr>
        </a:p>
      </dgm:t>
    </dgm:pt>
    <dgm:pt modelId="{940BA6DA-D927-4629-9EBF-66E5BFC413E8}" type="parTrans" cxnId="{7B9BA7FD-528D-4FF4-8C34-B99EDF6C8949}">
      <dgm:prSet/>
      <dgm:spPr/>
      <dgm:t>
        <a:bodyPr/>
        <a:lstStyle/>
        <a:p>
          <a:endParaRPr lang="ru-RU"/>
        </a:p>
      </dgm:t>
    </dgm:pt>
    <dgm:pt modelId="{E4127C8F-D5FB-4ECB-9226-83BCFA0A7565}" type="sibTrans" cxnId="{7B9BA7FD-528D-4FF4-8C34-B99EDF6C8949}">
      <dgm:prSet/>
      <dgm:spPr/>
      <dgm:t>
        <a:bodyPr/>
        <a:lstStyle/>
        <a:p>
          <a:endParaRPr lang="ru-RU"/>
        </a:p>
      </dgm:t>
    </dgm:pt>
    <dgm:pt modelId="{27BB8CD4-A114-46CA-BD8C-26B38F292638}" type="pres">
      <dgm:prSet presAssocID="{F7E93CC3-B544-4502-8EDC-719622E36E00}" presName="Name0" presStyleCnt="0">
        <dgm:presLayoutVars>
          <dgm:chMax val="7"/>
          <dgm:chPref val="7"/>
          <dgm:dir/>
        </dgm:presLayoutVars>
      </dgm:prSet>
      <dgm:spPr/>
      <dgm:t>
        <a:bodyPr/>
        <a:lstStyle/>
        <a:p>
          <a:endParaRPr lang="ru-RU"/>
        </a:p>
      </dgm:t>
    </dgm:pt>
    <dgm:pt modelId="{82406B26-94C4-471F-98B6-357A950321D3}" type="pres">
      <dgm:prSet presAssocID="{F7E93CC3-B544-4502-8EDC-719622E36E00}" presName="Name1" presStyleCnt="0"/>
      <dgm:spPr/>
    </dgm:pt>
    <dgm:pt modelId="{5DE094CE-FEC4-4ED8-8B3E-9CD87F6CFE7D}" type="pres">
      <dgm:prSet presAssocID="{F7E93CC3-B544-4502-8EDC-719622E36E00}" presName="cycle" presStyleCnt="0"/>
      <dgm:spPr/>
    </dgm:pt>
    <dgm:pt modelId="{64277FE7-6FDB-4934-8FE6-E1219BBB76D4}" type="pres">
      <dgm:prSet presAssocID="{F7E93CC3-B544-4502-8EDC-719622E36E00}" presName="srcNode" presStyleLbl="node1" presStyleIdx="0" presStyleCnt="6"/>
      <dgm:spPr/>
    </dgm:pt>
    <dgm:pt modelId="{A7358DD7-4916-470E-A506-81CDC90BC185}" type="pres">
      <dgm:prSet presAssocID="{F7E93CC3-B544-4502-8EDC-719622E36E00}" presName="conn" presStyleLbl="parChTrans1D2" presStyleIdx="0" presStyleCnt="1"/>
      <dgm:spPr/>
      <dgm:t>
        <a:bodyPr/>
        <a:lstStyle/>
        <a:p>
          <a:endParaRPr lang="ru-RU"/>
        </a:p>
      </dgm:t>
    </dgm:pt>
    <dgm:pt modelId="{66966E54-0F09-4FC0-89E1-D2A92CDAE83B}" type="pres">
      <dgm:prSet presAssocID="{F7E93CC3-B544-4502-8EDC-719622E36E00}" presName="extraNode" presStyleLbl="node1" presStyleIdx="0" presStyleCnt="6"/>
      <dgm:spPr/>
    </dgm:pt>
    <dgm:pt modelId="{2B35CD89-9680-4423-BC3F-3F7AD9C098B2}" type="pres">
      <dgm:prSet presAssocID="{F7E93CC3-B544-4502-8EDC-719622E36E00}" presName="dstNode" presStyleLbl="node1" presStyleIdx="0" presStyleCnt="6"/>
      <dgm:spPr/>
    </dgm:pt>
    <dgm:pt modelId="{47ECE10A-9513-46F6-AC6B-8FC126D6C0F7}" type="pres">
      <dgm:prSet presAssocID="{6E19AB8D-1373-40F8-83F4-65C18F695094}" presName="text_1" presStyleLbl="node1" presStyleIdx="0" presStyleCnt="6">
        <dgm:presLayoutVars>
          <dgm:bulletEnabled val="1"/>
        </dgm:presLayoutVars>
      </dgm:prSet>
      <dgm:spPr/>
      <dgm:t>
        <a:bodyPr/>
        <a:lstStyle/>
        <a:p>
          <a:endParaRPr lang="ru-RU"/>
        </a:p>
      </dgm:t>
    </dgm:pt>
    <dgm:pt modelId="{10AD0F8B-4F36-45CC-AF5E-43F18F9179BF}" type="pres">
      <dgm:prSet presAssocID="{6E19AB8D-1373-40F8-83F4-65C18F695094}" presName="accent_1" presStyleCnt="0"/>
      <dgm:spPr/>
    </dgm:pt>
    <dgm:pt modelId="{37D6B60B-A293-4BF7-B9DC-E68A680290BD}" type="pres">
      <dgm:prSet presAssocID="{6E19AB8D-1373-40F8-83F4-65C18F695094}" presName="accentRepeatNode" presStyleLbl="solidFgAcc1" presStyleIdx="0" presStyleCnt="6"/>
      <dgm:spPr/>
    </dgm:pt>
    <dgm:pt modelId="{5DA078B6-0320-4D40-BEEC-B84C32F34E60}" type="pres">
      <dgm:prSet presAssocID="{8822B9E7-7FFD-4E55-A5E2-B4D91ED8D81A}" presName="text_2" presStyleLbl="node1" presStyleIdx="1" presStyleCnt="6">
        <dgm:presLayoutVars>
          <dgm:bulletEnabled val="1"/>
        </dgm:presLayoutVars>
      </dgm:prSet>
      <dgm:spPr/>
      <dgm:t>
        <a:bodyPr/>
        <a:lstStyle/>
        <a:p>
          <a:endParaRPr lang="ru-RU"/>
        </a:p>
      </dgm:t>
    </dgm:pt>
    <dgm:pt modelId="{49717625-71E4-46F0-B5BA-823722663826}" type="pres">
      <dgm:prSet presAssocID="{8822B9E7-7FFD-4E55-A5E2-B4D91ED8D81A}" presName="accent_2" presStyleCnt="0"/>
      <dgm:spPr/>
    </dgm:pt>
    <dgm:pt modelId="{0954507B-4ADD-4CA7-A446-43CE08867242}" type="pres">
      <dgm:prSet presAssocID="{8822B9E7-7FFD-4E55-A5E2-B4D91ED8D81A}" presName="accentRepeatNode" presStyleLbl="solidFgAcc1" presStyleIdx="1" presStyleCnt="6"/>
      <dgm:spPr/>
    </dgm:pt>
    <dgm:pt modelId="{EB04BAD7-6860-42A4-9336-760072B283A4}" type="pres">
      <dgm:prSet presAssocID="{1125AD46-15F4-48E4-88FA-98033695F786}" presName="text_3" presStyleLbl="node1" presStyleIdx="2" presStyleCnt="6" custLinFactNeighborX="841" custLinFactNeighborY="7659">
        <dgm:presLayoutVars>
          <dgm:bulletEnabled val="1"/>
        </dgm:presLayoutVars>
      </dgm:prSet>
      <dgm:spPr/>
      <dgm:t>
        <a:bodyPr/>
        <a:lstStyle/>
        <a:p>
          <a:endParaRPr lang="ru-RU"/>
        </a:p>
      </dgm:t>
    </dgm:pt>
    <dgm:pt modelId="{E70443DE-A1C9-4E5F-A1A8-93A6D5853561}" type="pres">
      <dgm:prSet presAssocID="{1125AD46-15F4-48E4-88FA-98033695F786}" presName="accent_3" presStyleCnt="0"/>
      <dgm:spPr/>
    </dgm:pt>
    <dgm:pt modelId="{D57AAF8C-AD20-43EE-9152-4BB56869B4C6}" type="pres">
      <dgm:prSet presAssocID="{1125AD46-15F4-48E4-88FA-98033695F786}" presName="accentRepeatNode" presStyleLbl="solidFgAcc1" presStyleIdx="2" presStyleCnt="6"/>
      <dgm:spPr/>
    </dgm:pt>
    <dgm:pt modelId="{A3932DE7-9A5B-45EC-A4D8-AFC0C677AA2E}" type="pres">
      <dgm:prSet presAssocID="{F066FC5F-B6A7-49EA-B487-A6F8A98C4B4A}" presName="text_4" presStyleLbl="node1" presStyleIdx="3" presStyleCnt="6">
        <dgm:presLayoutVars>
          <dgm:bulletEnabled val="1"/>
        </dgm:presLayoutVars>
      </dgm:prSet>
      <dgm:spPr/>
      <dgm:t>
        <a:bodyPr/>
        <a:lstStyle/>
        <a:p>
          <a:endParaRPr lang="ru-RU"/>
        </a:p>
      </dgm:t>
    </dgm:pt>
    <dgm:pt modelId="{40914B23-8FD5-417E-8506-B07397C563FB}" type="pres">
      <dgm:prSet presAssocID="{F066FC5F-B6A7-49EA-B487-A6F8A98C4B4A}" presName="accent_4" presStyleCnt="0"/>
      <dgm:spPr/>
    </dgm:pt>
    <dgm:pt modelId="{8DC17D50-6C20-4FFB-9D2B-DEAAEB2516B5}" type="pres">
      <dgm:prSet presAssocID="{F066FC5F-B6A7-49EA-B487-A6F8A98C4B4A}" presName="accentRepeatNode" presStyleLbl="solidFgAcc1" presStyleIdx="3" presStyleCnt="6"/>
      <dgm:spPr/>
    </dgm:pt>
    <dgm:pt modelId="{284975AB-4563-4F7F-A486-72E10AC30BEE}" type="pres">
      <dgm:prSet presAssocID="{91AA733C-F9DE-4962-93D9-8A2CD8DDFD26}" presName="text_5" presStyleLbl="node1" presStyleIdx="4" presStyleCnt="6">
        <dgm:presLayoutVars>
          <dgm:bulletEnabled val="1"/>
        </dgm:presLayoutVars>
      </dgm:prSet>
      <dgm:spPr/>
      <dgm:t>
        <a:bodyPr/>
        <a:lstStyle/>
        <a:p>
          <a:endParaRPr lang="ru-RU"/>
        </a:p>
      </dgm:t>
    </dgm:pt>
    <dgm:pt modelId="{7F0ECD64-BF09-41CE-80AB-BCEAE0BD4DA1}" type="pres">
      <dgm:prSet presAssocID="{91AA733C-F9DE-4962-93D9-8A2CD8DDFD26}" presName="accent_5" presStyleCnt="0"/>
      <dgm:spPr/>
    </dgm:pt>
    <dgm:pt modelId="{83659753-9F17-4C04-8B50-8AF2428B8D4B}" type="pres">
      <dgm:prSet presAssocID="{91AA733C-F9DE-4962-93D9-8A2CD8DDFD26}" presName="accentRepeatNode" presStyleLbl="solidFgAcc1" presStyleIdx="4" presStyleCnt="6"/>
      <dgm:spPr/>
    </dgm:pt>
    <dgm:pt modelId="{18095D5E-420B-47F8-9E6B-53D0EEF26C5B}" type="pres">
      <dgm:prSet presAssocID="{D2870966-186A-4F07-96EB-A4B1D3F30525}" presName="text_6" presStyleLbl="node1" presStyleIdx="5" presStyleCnt="6">
        <dgm:presLayoutVars>
          <dgm:bulletEnabled val="1"/>
        </dgm:presLayoutVars>
      </dgm:prSet>
      <dgm:spPr/>
      <dgm:t>
        <a:bodyPr/>
        <a:lstStyle/>
        <a:p>
          <a:endParaRPr lang="ru-RU"/>
        </a:p>
      </dgm:t>
    </dgm:pt>
    <dgm:pt modelId="{F0A38796-579B-40AF-8D98-251DC4DFE64D}" type="pres">
      <dgm:prSet presAssocID="{D2870966-186A-4F07-96EB-A4B1D3F30525}" presName="accent_6" presStyleCnt="0"/>
      <dgm:spPr/>
    </dgm:pt>
    <dgm:pt modelId="{059BCBB9-5097-4185-A8A7-F6F3C826612B}" type="pres">
      <dgm:prSet presAssocID="{D2870966-186A-4F07-96EB-A4B1D3F30525}" presName="accentRepeatNode" presStyleLbl="solidFgAcc1" presStyleIdx="5" presStyleCnt="6"/>
      <dgm:spPr/>
    </dgm:pt>
  </dgm:ptLst>
  <dgm:cxnLst>
    <dgm:cxn modelId="{CFEEA633-8856-4CC4-A75E-8CE124F07AD4}" srcId="{F7E93CC3-B544-4502-8EDC-719622E36E00}" destId="{6E19AB8D-1373-40F8-83F4-65C18F695094}" srcOrd="0" destOrd="0" parTransId="{6AA6501D-DFD0-4559-B791-E99C91513356}" sibTransId="{ECB05F4B-7625-4E1E-8A7A-833C7E0F0B38}"/>
    <dgm:cxn modelId="{EAA9C499-E4CA-47E4-8C9F-38C692BB59F2}" srcId="{F7E93CC3-B544-4502-8EDC-719622E36E00}" destId="{1125AD46-15F4-48E4-88FA-98033695F786}" srcOrd="2" destOrd="0" parTransId="{45F31123-B29F-49BB-9B71-A1689533C133}" sibTransId="{8343E30D-17CE-47E8-ABFD-27AE072F934C}"/>
    <dgm:cxn modelId="{B3BB2D2F-82C2-49C3-812D-D20B300E4655}" type="presOf" srcId="{8822B9E7-7FFD-4E55-A5E2-B4D91ED8D81A}" destId="{5DA078B6-0320-4D40-BEEC-B84C32F34E60}" srcOrd="0" destOrd="0" presId="urn:microsoft.com/office/officeart/2008/layout/VerticalCurvedList"/>
    <dgm:cxn modelId="{630E6264-A3C1-4A57-966E-C68B09A9E2D4}" type="presOf" srcId="{6E19AB8D-1373-40F8-83F4-65C18F695094}" destId="{47ECE10A-9513-46F6-AC6B-8FC126D6C0F7}" srcOrd="0" destOrd="0" presId="urn:microsoft.com/office/officeart/2008/layout/VerticalCurvedList"/>
    <dgm:cxn modelId="{31559682-8D54-431F-B3BC-DF48C7268954}" type="presOf" srcId="{F7E93CC3-B544-4502-8EDC-719622E36E00}" destId="{27BB8CD4-A114-46CA-BD8C-26B38F292638}" srcOrd="0" destOrd="0" presId="urn:microsoft.com/office/officeart/2008/layout/VerticalCurvedList"/>
    <dgm:cxn modelId="{FB58D87D-645D-49D2-9281-C7C2D244DF68}" type="presOf" srcId="{1125AD46-15F4-48E4-88FA-98033695F786}" destId="{EB04BAD7-6860-42A4-9336-760072B283A4}" srcOrd="0" destOrd="0" presId="urn:microsoft.com/office/officeart/2008/layout/VerticalCurvedList"/>
    <dgm:cxn modelId="{F30CFDBA-27D9-47E8-81EA-622FAEC60155}" srcId="{F7E93CC3-B544-4502-8EDC-719622E36E00}" destId="{91AA733C-F9DE-4962-93D9-8A2CD8DDFD26}" srcOrd="4" destOrd="0" parTransId="{2AAC5184-DCE0-440A-B730-E61C1446F968}" sibTransId="{54FB826B-EE03-40E0-B506-6C71AD44385B}"/>
    <dgm:cxn modelId="{C1D34CCC-607D-43BF-A217-BE64BF6A228B}" type="presOf" srcId="{F066FC5F-B6A7-49EA-B487-A6F8A98C4B4A}" destId="{A3932DE7-9A5B-45EC-A4D8-AFC0C677AA2E}" srcOrd="0" destOrd="0" presId="urn:microsoft.com/office/officeart/2008/layout/VerticalCurvedList"/>
    <dgm:cxn modelId="{BAC11BE7-86D6-46B1-9A59-3EAA22DD3AA8}" srcId="{F7E93CC3-B544-4502-8EDC-719622E36E00}" destId="{F066FC5F-B6A7-49EA-B487-A6F8A98C4B4A}" srcOrd="3" destOrd="0" parTransId="{5A91065A-174A-445E-A823-E80B5C7B278E}" sibTransId="{769615E4-5432-4585-A4D5-7BEF5B52E5D7}"/>
    <dgm:cxn modelId="{B31D8AD9-E5A6-41EC-B1B9-27D8C4A2EFB6}" type="presOf" srcId="{91AA733C-F9DE-4962-93D9-8A2CD8DDFD26}" destId="{284975AB-4563-4F7F-A486-72E10AC30BEE}" srcOrd="0" destOrd="0" presId="urn:microsoft.com/office/officeart/2008/layout/VerticalCurvedList"/>
    <dgm:cxn modelId="{A8456FEB-8CD7-48A2-8A5E-C788DBFD08CC}" type="presOf" srcId="{ECB05F4B-7625-4E1E-8A7A-833C7E0F0B38}" destId="{A7358DD7-4916-470E-A506-81CDC90BC185}" srcOrd="0" destOrd="0" presId="urn:microsoft.com/office/officeart/2008/layout/VerticalCurvedList"/>
    <dgm:cxn modelId="{53300A9F-60AD-4FCA-9AF9-6044974F0683}" type="presOf" srcId="{D2870966-186A-4F07-96EB-A4B1D3F30525}" destId="{18095D5E-420B-47F8-9E6B-53D0EEF26C5B}" srcOrd="0" destOrd="0" presId="urn:microsoft.com/office/officeart/2008/layout/VerticalCurvedList"/>
    <dgm:cxn modelId="{7B9BA7FD-528D-4FF4-8C34-B99EDF6C8949}" srcId="{F7E93CC3-B544-4502-8EDC-719622E36E00}" destId="{D2870966-186A-4F07-96EB-A4B1D3F30525}" srcOrd="5" destOrd="0" parTransId="{940BA6DA-D927-4629-9EBF-66E5BFC413E8}" sibTransId="{E4127C8F-D5FB-4ECB-9226-83BCFA0A7565}"/>
    <dgm:cxn modelId="{5F159FC9-A1B3-414E-A856-4894C8A2ECA6}" srcId="{F7E93CC3-B544-4502-8EDC-719622E36E00}" destId="{8822B9E7-7FFD-4E55-A5E2-B4D91ED8D81A}" srcOrd="1" destOrd="0" parTransId="{BD56E6DD-C8B3-4F04-B290-D91AF25AD35F}" sibTransId="{207F26E2-4326-4AE1-A340-E0B1A24ACF0F}"/>
    <dgm:cxn modelId="{5236ED94-4396-4871-BCB1-322D74C6C420}" type="presParOf" srcId="{27BB8CD4-A114-46CA-BD8C-26B38F292638}" destId="{82406B26-94C4-471F-98B6-357A950321D3}" srcOrd="0" destOrd="0" presId="urn:microsoft.com/office/officeart/2008/layout/VerticalCurvedList"/>
    <dgm:cxn modelId="{D84E921B-6048-42F2-A9BF-1619C69787CB}" type="presParOf" srcId="{82406B26-94C4-471F-98B6-357A950321D3}" destId="{5DE094CE-FEC4-4ED8-8B3E-9CD87F6CFE7D}" srcOrd="0" destOrd="0" presId="urn:microsoft.com/office/officeart/2008/layout/VerticalCurvedList"/>
    <dgm:cxn modelId="{65D1F7B6-34F9-4C9C-B00D-0AAB91AEAFE2}" type="presParOf" srcId="{5DE094CE-FEC4-4ED8-8B3E-9CD87F6CFE7D}" destId="{64277FE7-6FDB-4934-8FE6-E1219BBB76D4}" srcOrd="0" destOrd="0" presId="urn:microsoft.com/office/officeart/2008/layout/VerticalCurvedList"/>
    <dgm:cxn modelId="{7666A2A4-CEA5-4B4B-AC48-8EF5C6A8F29A}" type="presParOf" srcId="{5DE094CE-FEC4-4ED8-8B3E-9CD87F6CFE7D}" destId="{A7358DD7-4916-470E-A506-81CDC90BC185}" srcOrd="1" destOrd="0" presId="urn:microsoft.com/office/officeart/2008/layout/VerticalCurvedList"/>
    <dgm:cxn modelId="{0D0340E8-D1A0-479F-A0AC-A95840FBCADD}" type="presParOf" srcId="{5DE094CE-FEC4-4ED8-8B3E-9CD87F6CFE7D}" destId="{66966E54-0F09-4FC0-89E1-D2A92CDAE83B}" srcOrd="2" destOrd="0" presId="urn:microsoft.com/office/officeart/2008/layout/VerticalCurvedList"/>
    <dgm:cxn modelId="{60E4179C-5161-4E33-BE3A-3052F1B1243D}" type="presParOf" srcId="{5DE094CE-FEC4-4ED8-8B3E-9CD87F6CFE7D}" destId="{2B35CD89-9680-4423-BC3F-3F7AD9C098B2}" srcOrd="3" destOrd="0" presId="urn:microsoft.com/office/officeart/2008/layout/VerticalCurvedList"/>
    <dgm:cxn modelId="{ABD3E57E-8AFE-4A7F-BC50-2AD73ED78826}" type="presParOf" srcId="{82406B26-94C4-471F-98B6-357A950321D3}" destId="{47ECE10A-9513-46F6-AC6B-8FC126D6C0F7}" srcOrd="1" destOrd="0" presId="urn:microsoft.com/office/officeart/2008/layout/VerticalCurvedList"/>
    <dgm:cxn modelId="{9F41A34C-FD38-4AEB-AE87-B8183BE9C81B}" type="presParOf" srcId="{82406B26-94C4-471F-98B6-357A950321D3}" destId="{10AD0F8B-4F36-45CC-AF5E-43F18F9179BF}" srcOrd="2" destOrd="0" presId="urn:microsoft.com/office/officeart/2008/layout/VerticalCurvedList"/>
    <dgm:cxn modelId="{4C6800F8-3CA3-48E0-9E34-B3C58B4F64C8}" type="presParOf" srcId="{10AD0F8B-4F36-45CC-AF5E-43F18F9179BF}" destId="{37D6B60B-A293-4BF7-B9DC-E68A680290BD}" srcOrd="0" destOrd="0" presId="urn:microsoft.com/office/officeart/2008/layout/VerticalCurvedList"/>
    <dgm:cxn modelId="{6D028700-AC0D-4FD0-8FFD-FB8C42F06433}" type="presParOf" srcId="{82406B26-94C4-471F-98B6-357A950321D3}" destId="{5DA078B6-0320-4D40-BEEC-B84C32F34E60}" srcOrd="3" destOrd="0" presId="urn:microsoft.com/office/officeart/2008/layout/VerticalCurvedList"/>
    <dgm:cxn modelId="{6C28C7F5-C403-4A26-B7D3-658034808725}" type="presParOf" srcId="{82406B26-94C4-471F-98B6-357A950321D3}" destId="{49717625-71E4-46F0-B5BA-823722663826}" srcOrd="4" destOrd="0" presId="urn:microsoft.com/office/officeart/2008/layout/VerticalCurvedList"/>
    <dgm:cxn modelId="{55439A78-0826-4391-8D9C-068127521C8A}" type="presParOf" srcId="{49717625-71E4-46F0-B5BA-823722663826}" destId="{0954507B-4ADD-4CA7-A446-43CE08867242}" srcOrd="0" destOrd="0" presId="urn:microsoft.com/office/officeart/2008/layout/VerticalCurvedList"/>
    <dgm:cxn modelId="{E2B87BCE-7190-40E1-A723-A5BE0B4E97A3}" type="presParOf" srcId="{82406B26-94C4-471F-98B6-357A950321D3}" destId="{EB04BAD7-6860-42A4-9336-760072B283A4}" srcOrd="5" destOrd="0" presId="urn:microsoft.com/office/officeart/2008/layout/VerticalCurvedList"/>
    <dgm:cxn modelId="{6C5949EC-4039-46AE-815F-D0B5F1D3FD9C}" type="presParOf" srcId="{82406B26-94C4-471F-98B6-357A950321D3}" destId="{E70443DE-A1C9-4E5F-A1A8-93A6D5853561}" srcOrd="6" destOrd="0" presId="urn:microsoft.com/office/officeart/2008/layout/VerticalCurvedList"/>
    <dgm:cxn modelId="{78DBE954-6700-474A-821C-C8631731CF58}" type="presParOf" srcId="{E70443DE-A1C9-4E5F-A1A8-93A6D5853561}" destId="{D57AAF8C-AD20-43EE-9152-4BB56869B4C6}" srcOrd="0" destOrd="0" presId="urn:microsoft.com/office/officeart/2008/layout/VerticalCurvedList"/>
    <dgm:cxn modelId="{FD0A598E-1794-4339-974B-9B4627401663}" type="presParOf" srcId="{82406B26-94C4-471F-98B6-357A950321D3}" destId="{A3932DE7-9A5B-45EC-A4D8-AFC0C677AA2E}" srcOrd="7" destOrd="0" presId="urn:microsoft.com/office/officeart/2008/layout/VerticalCurvedList"/>
    <dgm:cxn modelId="{74084B42-2144-4C71-B5C9-34B1E26E8796}" type="presParOf" srcId="{82406B26-94C4-471F-98B6-357A950321D3}" destId="{40914B23-8FD5-417E-8506-B07397C563FB}" srcOrd="8" destOrd="0" presId="urn:microsoft.com/office/officeart/2008/layout/VerticalCurvedList"/>
    <dgm:cxn modelId="{2C1F0482-7464-4D33-BDBD-5857BE56DFBC}" type="presParOf" srcId="{40914B23-8FD5-417E-8506-B07397C563FB}" destId="{8DC17D50-6C20-4FFB-9D2B-DEAAEB2516B5}" srcOrd="0" destOrd="0" presId="urn:microsoft.com/office/officeart/2008/layout/VerticalCurvedList"/>
    <dgm:cxn modelId="{807E8F78-7BB4-4A3B-A3D8-F183ADD5950F}" type="presParOf" srcId="{82406B26-94C4-471F-98B6-357A950321D3}" destId="{284975AB-4563-4F7F-A486-72E10AC30BEE}" srcOrd="9" destOrd="0" presId="urn:microsoft.com/office/officeart/2008/layout/VerticalCurvedList"/>
    <dgm:cxn modelId="{3143F1DB-5B22-4899-8887-DE1606E3AE23}" type="presParOf" srcId="{82406B26-94C4-471F-98B6-357A950321D3}" destId="{7F0ECD64-BF09-41CE-80AB-BCEAE0BD4DA1}" srcOrd="10" destOrd="0" presId="urn:microsoft.com/office/officeart/2008/layout/VerticalCurvedList"/>
    <dgm:cxn modelId="{A6D1ED1A-0855-4A51-B58A-3AC4088F8CB9}" type="presParOf" srcId="{7F0ECD64-BF09-41CE-80AB-BCEAE0BD4DA1}" destId="{83659753-9F17-4C04-8B50-8AF2428B8D4B}" srcOrd="0" destOrd="0" presId="urn:microsoft.com/office/officeart/2008/layout/VerticalCurvedList"/>
    <dgm:cxn modelId="{4A26FA73-DDDA-44F7-A474-078A33B6D06E}" type="presParOf" srcId="{82406B26-94C4-471F-98B6-357A950321D3}" destId="{18095D5E-420B-47F8-9E6B-53D0EEF26C5B}" srcOrd="11" destOrd="0" presId="urn:microsoft.com/office/officeart/2008/layout/VerticalCurvedList"/>
    <dgm:cxn modelId="{5C99F8A4-69DC-40B1-8648-01BF0FF1D6ED}" type="presParOf" srcId="{82406B26-94C4-471F-98B6-357A950321D3}" destId="{F0A38796-579B-40AF-8D98-251DC4DFE64D}" srcOrd="12" destOrd="0" presId="urn:microsoft.com/office/officeart/2008/layout/VerticalCurvedList"/>
    <dgm:cxn modelId="{8D72313D-FBDE-41A0-B6EA-E1AE4E4F181E}" type="presParOf" srcId="{F0A38796-579B-40AF-8D98-251DC4DFE64D}" destId="{059BCBB9-5097-4185-A8A7-F6F3C826612B}" srcOrd="0" destOrd="0" presId="urn:microsoft.com/office/officeart/2008/layout/VerticalCurvedList"/>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7358DD7-4916-470E-A506-81CDC90BC185}">
      <dsp:nvSpPr>
        <dsp:cNvPr id="0" name=""/>
        <dsp:cNvSpPr/>
      </dsp:nvSpPr>
      <dsp:spPr>
        <a:xfrm>
          <a:off x="-6432414" y="-983844"/>
          <a:ext cx="7656321" cy="7656321"/>
        </a:xfrm>
        <a:prstGeom prst="blockArc">
          <a:avLst>
            <a:gd name="adj1" fmla="val 18900000"/>
            <a:gd name="adj2" fmla="val 2700000"/>
            <a:gd name="adj3" fmla="val 282"/>
          </a:avLst>
        </a:prstGeom>
        <a:noFill/>
        <a:ln w="25400" cap="flat" cmpd="sng" algn="ctr">
          <a:solidFill>
            <a:schemeClr val="accent2">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47ECE10A-9513-46F6-AC6B-8FC126D6C0F7}">
      <dsp:nvSpPr>
        <dsp:cNvPr id="0" name=""/>
        <dsp:cNvSpPr/>
      </dsp:nvSpPr>
      <dsp:spPr>
        <a:xfrm>
          <a:off x="455592" y="299563"/>
          <a:ext cx="6736370" cy="598899"/>
        </a:xfrm>
        <a:prstGeom prst="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5376"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kern="1200" dirty="0" smtClean="0">
              <a:solidFill>
                <a:schemeClr val="bg1"/>
              </a:solidFill>
            </a:rPr>
            <a:t>Несоответствие финансирования муниципальной программы параметрам бюджета городского округа</a:t>
          </a:r>
          <a:endParaRPr lang="ru-RU" kern="1200" dirty="0">
            <a:solidFill>
              <a:schemeClr val="bg1"/>
            </a:solidFill>
          </a:endParaRPr>
        </a:p>
      </dsp:txBody>
      <dsp:txXfrm>
        <a:off x="455592" y="299563"/>
        <a:ext cx="6736370" cy="598899"/>
      </dsp:txXfrm>
    </dsp:sp>
    <dsp:sp modelId="{37D6B60B-A293-4BF7-B9DC-E68A680290BD}">
      <dsp:nvSpPr>
        <dsp:cNvPr id="0" name=""/>
        <dsp:cNvSpPr/>
      </dsp:nvSpPr>
      <dsp:spPr>
        <a:xfrm>
          <a:off x="81280" y="224700"/>
          <a:ext cx="748623" cy="74862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5DA078B6-0320-4D40-BEEC-B84C32F34E60}">
      <dsp:nvSpPr>
        <dsp:cNvPr id="0" name=""/>
        <dsp:cNvSpPr/>
      </dsp:nvSpPr>
      <dsp:spPr>
        <a:xfrm>
          <a:off x="948227" y="1197798"/>
          <a:ext cx="6243734" cy="598899"/>
        </a:xfrm>
        <a:prstGeom prst="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5376"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kern="1200" dirty="0" smtClean="0">
              <a:solidFill>
                <a:schemeClr val="bg1"/>
              </a:solidFill>
            </a:rPr>
            <a:t>Несоответствие сроков реализации основных мероприятий показателям, финансированию</a:t>
          </a:r>
          <a:endParaRPr lang="ru-RU" kern="1200" dirty="0">
            <a:solidFill>
              <a:schemeClr val="bg1"/>
            </a:solidFill>
          </a:endParaRPr>
        </a:p>
      </dsp:txBody>
      <dsp:txXfrm>
        <a:off x="948227" y="1197798"/>
        <a:ext cx="6243734" cy="598899"/>
      </dsp:txXfrm>
    </dsp:sp>
    <dsp:sp modelId="{0954507B-4ADD-4CA7-A446-43CE08867242}">
      <dsp:nvSpPr>
        <dsp:cNvPr id="0" name=""/>
        <dsp:cNvSpPr/>
      </dsp:nvSpPr>
      <dsp:spPr>
        <a:xfrm>
          <a:off x="573915" y="1122935"/>
          <a:ext cx="748623" cy="74862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EB04BAD7-6860-42A4-9336-760072B283A4}">
      <dsp:nvSpPr>
        <dsp:cNvPr id="0" name=""/>
        <dsp:cNvSpPr/>
      </dsp:nvSpPr>
      <dsp:spPr>
        <a:xfrm>
          <a:off x="1224112" y="2141903"/>
          <a:ext cx="6018464" cy="598899"/>
        </a:xfrm>
        <a:prstGeom prst="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5376"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kern="1200" smtClean="0">
              <a:solidFill>
                <a:schemeClr val="bg1"/>
              </a:solidFill>
            </a:rPr>
            <a:t>Внутренние противоречия в паспорте, по тексту и в приложениях к муниципальной программе</a:t>
          </a:r>
          <a:endParaRPr lang="ru-RU" kern="1200" dirty="0" smtClean="0">
            <a:solidFill>
              <a:schemeClr val="bg1"/>
            </a:solidFill>
          </a:endParaRPr>
        </a:p>
      </dsp:txBody>
      <dsp:txXfrm>
        <a:off x="1224112" y="2141903"/>
        <a:ext cx="6018464" cy="598899"/>
      </dsp:txXfrm>
    </dsp:sp>
    <dsp:sp modelId="{D57AAF8C-AD20-43EE-9152-4BB56869B4C6}">
      <dsp:nvSpPr>
        <dsp:cNvPr id="0" name=""/>
        <dsp:cNvSpPr/>
      </dsp:nvSpPr>
      <dsp:spPr>
        <a:xfrm>
          <a:off x="799185" y="2021170"/>
          <a:ext cx="748623" cy="74862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A3932DE7-9A5B-45EC-A4D8-AFC0C677AA2E}">
      <dsp:nvSpPr>
        <dsp:cNvPr id="0" name=""/>
        <dsp:cNvSpPr/>
      </dsp:nvSpPr>
      <dsp:spPr>
        <a:xfrm>
          <a:off x="1173497" y="2993699"/>
          <a:ext cx="6018464" cy="598899"/>
        </a:xfrm>
        <a:prstGeom prst="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5376"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kern="1200" dirty="0" smtClean="0">
              <a:solidFill>
                <a:schemeClr val="bg1"/>
              </a:solidFill>
            </a:rPr>
            <a:t>Арифметические ошибки в таблицах</a:t>
          </a:r>
          <a:endParaRPr lang="ru-RU" kern="1200" dirty="0">
            <a:solidFill>
              <a:schemeClr val="bg1"/>
            </a:solidFill>
          </a:endParaRPr>
        </a:p>
      </dsp:txBody>
      <dsp:txXfrm>
        <a:off x="1173497" y="2993699"/>
        <a:ext cx="6018464" cy="598899"/>
      </dsp:txXfrm>
    </dsp:sp>
    <dsp:sp modelId="{8DC17D50-6C20-4FFB-9D2B-DEAAEB2516B5}">
      <dsp:nvSpPr>
        <dsp:cNvPr id="0" name=""/>
        <dsp:cNvSpPr/>
      </dsp:nvSpPr>
      <dsp:spPr>
        <a:xfrm>
          <a:off x="799185" y="2918837"/>
          <a:ext cx="748623" cy="74862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284975AB-4563-4F7F-A486-72E10AC30BEE}">
      <dsp:nvSpPr>
        <dsp:cNvPr id="0" name=""/>
        <dsp:cNvSpPr/>
      </dsp:nvSpPr>
      <dsp:spPr>
        <a:xfrm>
          <a:off x="948227" y="3891934"/>
          <a:ext cx="6243734" cy="598899"/>
        </a:xfrm>
        <a:prstGeom prst="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5376"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kern="1200" dirty="0" smtClean="0">
              <a:solidFill>
                <a:schemeClr val="bg1"/>
              </a:solidFill>
            </a:rPr>
            <a:t>Невнесение изменений в показатели при значительном изменении финансирования</a:t>
          </a:r>
          <a:endParaRPr lang="ru-RU" sz="1800" kern="1200" dirty="0">
            <a:solidFill>
              <a:schemeClr val="bg1"/>
            </a:solidFill>
          </a:endParaRPr>
        </a:p>
      </dsp:txBody>
      <dsp:txXfrm>
        <a:off x="948227" y="3891934"/>
        <a:ext cx="6243734" cy="598899"/>
      </dsp:txXfrm>
    </dsp:sp>
    <dsp:sp modelId="{83659753-9F17-4C04-8B50-8AF2428B8D4B}">
      <dsp:nvSpPr>
        <dsp:cNvPr id="0" name=""/>
        <dsp:cNvSpPr/>
      </dsp:nvSpPr>
      <dsp:spPr>
        <a:xfrm>
          <a:off x="573915" y="3817072"/>
          <a:ext cx="748623" cy="74862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 modelId="{18095D5E-420B-47F8-9E6B-53D0EEF26C5B}">
      <dsp:nvSpPr>
        <dsp:cNvPr id="0" name=""/>
        <dsp:cNvSpPr/>
      </dsp:nvSpPr>
      <dsp:spPr>
        <a:xfrm>
          <a:off x="455592" y="4790169"/>
          <a:ext cx="6736370" cy="598899"/>
        </a:xfrm>
        <a:prstGeom prst="rect">
          <a:avLst/>
        </a:prstGeom>
        <a:solidFill>
          <a:schemeClr val="accent2">
            <a:lumMod val="75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75376" tIns="45720" rIns="45720" bIns="4572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1800" kern="1200" dirty="0" smtClean="0"/>
            <a:t>Изменение значений показателей за истекшие периоды</a:t>
          </a:r>
          <a:endParaRPr lang="ru-RU" sz="1800" kern="1200" dirty="0">
            <a:solidFill>
              <a:schemeClr val="bg1"/>
            </a:solidFill>
          </a:endParaRPr>
        </a:p>
      </dsp:txBody>
      <dsp:txXfrm>
        <a:off x="455592" y="4790169"/>
        <a:ext cx="6736370" cy="598899"/>
      </dsp:txXfrm>
    </dsp:sp>
    <dsp:sp modelId="{059BCBB9-5097-4185-A8A7-F6F3C826612B}">
      <dsp:nvSpPr>
        <dsp:cNvPr id="0" name=""/>
        <dsp:cNvSpPr/>
      </dsp:nvSpPr>
      <dsp:spPr>
        <a:xfrm>
          <a:off x="81280" y="4715307"/>
          <a:ext cx="748623" cy="748623"/>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0800" h="19050" prst="relaxedInset"/>
          <a:contourClr>
            <a:schemeClr val="bg1"/>
          </a:contourClr>
        </a:sp3d>
      </dsp:spPr>
      <dsp:style>
        <a:lnRef idx="1">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2"/>
            <a:ext cx="2953969" cy="497682"/>
          </a:xfrm>
          <a:prstGeom prst="rect">
            <a:avLst/>
          </a:prstGeom>
        </p:spPr>
        <p:txBody>
          <a:bodyPr vert="horz" lIns="91467" tIns="45733" rIns="91467" bIns="45733" rtlCol="0"/>
          <a:lstStyle>
            <a:lvl1pPr algn="l" eaLnBrk="1" fontAlgn="auto" hangingPunct="1">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sz="quarter" idx="1"/>
          </p:nvPr>
        </p:nvSpPr>
        <p:spPr>
          <a:xfrm>
            <a:off x="3859579" y="2"/>
            <a:ext cx="2953969" cy="497682"/>
          </a:xfrm>
          <a:prstGeom prst="rect">
            <a:avLst/>
          </a:prstGeom>
        </p:spPr>
        <p:txBody>
          <a:bodyPr vert="horz" lIns="91467" tIns="45733" rIns="91467" bIns="45733" rtlCol="0"/>
          <a:lstStyle>
            <a:lvl1pPr algn="r" eaLnBrk="1" fontAlgn="auto" hangingPunct="1">
              <a:spcBef>
                <a:spcPts val="0"/>
              </a:spcBef>
              <a:spcAft>
                <a:spcPts val="0"/>
              </a:spcAft>
              <a:defRPr sz="1200">
                <a:latin typeface="+mn-lt"/>
                <a:cs typeface="+mn-cs"/>
              </a:defRPr>
            </a:lvl1pPr>
          </a:lstStyle>
          <a:p>
            <a:pPr>
              <a:defRPr/>
            </a:pPr>
            <a:fld id="{8836103D-722D-4E22-A8AC-DBD3CAFD6550}" type="datetimeFigureOut">
              <a:rPr lang="ru-RU"/>
              <a:pPr>
                <a:defRPr/>
              </a:pPr>
              <a:t>27.08.2020</a:t>
            </a:fld>
            <a:endParaRPr lang="ru-RU"/>
          </a:p>
        </p:txBody>
      </p:sp>
      <p:sp>
        <p:nvSpPr>
          <p:cNvPr id="4" name="Нижний колонтитул 3"/>
          <p:cNvSpPr>
            <a:spLocks noGrp="1"/>
          </p:cNvSpPr>
          <p:nvPr>
            <p:ph type="ftr" sz="quarter" idx="2"/>
          </p:nvPr>
        </p:nvSpPr>
        <p:spPr>
          <a:xfrm>
            <a:off x="1" y="9444829"/>
            <a:ext cx="2953969" cy="497682"/>
          </a:xfrm>
          <a:prstGeom prst="rect">
            <a:avLst/>
          </a:prstGeom>
        </p:spPr>
        <p:txBody>
          <a:bodyPr vert="horz" lIns="91467" tIns="45733" rIns="91467" bIns="45733" rtlCol="0" anchor="b"/>
          <a:lstStyle>
            <a:lvl1pPr algn="l" eaLnBrk="1" fontAlgn="auto" hangingPunct="1">
              <a:spcBef>
                <a:spcPts val="0"/>
              </a:spcBef>
              <a:spcAft>
                <a:spcPts val="0"/>
              </a:spcAft>
              <a:defRPr sz="1200">
                <a:latin typeface="+mn-lt"/>
                <a:cs typeface="+mn-cs"/>
              </a:defRPr>
            </a:lvl1pPr>
          </a:lstStyle>
          <a:p>
            <a:pPr>
              <a:defRPr/>
            </a:pPr>
            <a:endParaRPr lang="ru-RU"/>
          </a:p>
        </p:txBody>
      </p:sp>
      <p:sp>
        <p:nvSpPr>
          <p:cNvPr id="5" name="Номер слайда 4"/>
          <p:cNvSpPr>
            <a:spLocks noGrp="1"/>
          </p:cNvSpPr>
          <p:nvPr>
            <p:ph type="sldNum" sz="quarter" idx="3"/>
          </p:nvPr>
        </p:nvSpPr>
        <p:spPr>
          <a:xfrm>
            <a:off x="3859579" y="9444829"/>
            <a:ext cx="2953969" cy="497682"/>
          </a:xfrm>
          <a:prstGeom prst="rect">
            <a:avLst/>
          </a:prstGeom>
        </p:spPr>
        <p:txBody>
          <a:bodyPr vert="horz" wrap="square" lIns="91467" tIns="45733" rIns="91467" bIns="45733" numCol="1" anchor="b" anchorCtr="0" compatLnSpc="1">
            <a:prstTxWarp prst="textNoShape">
              <a:avLst/>
            </a:prstTxWarp>
          </a:bodyPr>
          <a:lstStyle>
            <a:lvl1pPr algn="r" eaLnBrk="1" hangingPunct="1">
              <a:defRPr sz="1200">
                <a:latin typeface="Calibri" pitchFamily="34" charset="0"/>
              </a:defRPr>
            </a:lvl1pPr>
          </a:lstStyle>
          <a:p>
            <a:pPr>
              <a:defRPr/>
            </a:pPr>
            <a:fld id="{1FB4818C-CEF6-4D4C-A00B-C719439BE1F0}" type="slidenum">
              <a:rPr lang="ru-RU" altLang="ru-RU"/>
              <a:pPr>
                <a:defRPr/>
              </a:pPr>
              <a:t>‹#›</a:t>
            </a:fld>
            <a:endParaRPr lang="ru-RU" altLang="ru-RU"/>
          </a:p>
        </p:txBody>
      </p:sp>
    </p:spTree>
    <p:extLst>
      <p:ext uri="{BB962C8B-B14F-4D97-AF65-F5344CB8AC3E}">
        <p14:creationId xmlns="" xmlns:p14="http://schemas.microsoft.com/office/powerpoint/2010/main" val="36269347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2"/>
            <a:ext cx="2953969" cy="497682"/>
          </a:xfrm>
          <a:prstGeom prst="rect">
            <a:avLst/>
          </a:prstGeom>
        </p:spPr>
        <p:txBody>
          <a:bodyPr vert="horz" lIns="91467" tIns="45733" rIns="91467" bIns="45733" rtlCol="0"/>
          <a:lstStyle>
            <a:lvl1pPr algn="l" eaLnBrk="1" fontAlgn="auto" hangingPunct="1">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59579" y="2"/>
            <a:ext cx="2953969" cy="497682"/>
          </a:xfrm>
          <a:prstGeom prst="rect">
            <a:avLst/>
          </a:prstGeom>
        </p:spPr>
        <p:txBody>
          <a:bodyPr vert="horz" lIns="91467" tIns="45733" rIns="91467" bIns="45733" rtlCol="0"/>
          <a:lstStyle>
            <a:lvl1pPr algn="r" eaLnBrk="1" fontAlgn="auto" hangingPunct="1">
              <a:spcBef>
                <a:spcPts val="0"/>
              </a:spcBef>
              <a:spcAft>
                <a:spcPts val="0"/>
              </a:spcAft>
              <a:defRPr sz="1200">
                <a:latin typeface="+mn-lt"/>
                <a:cs typeface="+mn-cs"/>
              </a:defRPr>
            </a:lvl1pPr>
          </a:lstStyle>
          <a:p>
            <a:pPr>
              <a:defRPr/>
            </a:pPr>
            <a:fld id="{B09ECE17-B012-4FD0-BD25-21D7DB5D4470}" type="datetimeFigureOut">
              <a:rPr lang="ru-RU"/>
              <a:pPr>
                <a:defRPr/>
              </a:pPr>
              <a:t>27.08.2020</a:t>
            </a:fld>
            <a:endParaRPr lang="ru-RU"/>
          </a:p>
        </p:txBody>
      </p:sp>
      <p:sp>
        <p:nvSpPr>
          <p:cNvPr id="4" name="Образ слайда 3"/>
          <p:cNvSpPr>
            <a:spLocks noGrp="1" noRot="1" noChangeAspect="1"/>
          </p:cNvSpPr>
          <p:nvPr>
            <p:ph type="sldImg" idx="2"/>
          </p:nvPr>
        </p:nvSpPr>
        <p:spPr>
          <a:xfrm>
            <a:off x="714375" y="746125"/>
            <a:ext cx="5386388" cy="3729038"/>
          </a:xfrm>
          <a:prstGeom prst="rect">
            <a:avLst/>
          </a:prstGeom>
          <a:noFill/>
          <a:ln w="12700">
            <a:solidFill>
              <a:prstClr val="black"/>
            </a:solidFill>
          </a:ln>
        </p:spPr>
        <p:txBody>
          <a:bodyPr vert="horz" lIns="91467" tIns="45733" rIns="91467" bIns="45733" rtlCol="0" anchor="ctr"/>
          <a:lstStyle/>
          <a:p>
            <a:pPr lvl="0"/>
            <a:endParaRPr lang="ru-RU" noProof="0"/>
          </a:p>
        </p:txBody>
      </p:sp>
      <p:sp>
        <p:nvSpPr>
          <p:cNvPr id="5" name="Заметки 4"/>
          <p:cNvSpPr>
            <a:spLocks noGrp="1"/>
          </p:cNvSpPr>
          <p:nvPr>
            <p:ph type="body" sz="quarter" idx="3"/>
          </p:nvPr>
        </p:nvSpPr>
        <p:spPr>
          <a:xfrm>
            <a:off x="681196" y="4724005"/>
            <a:ext cx="5452747" cy="4474368"/>
          </a:xfrm>
          <a:prstGeom prst="rect">
            <a:avLst/>
          </a:prstGeom>
        </p:spPr>
        <p:txBody>
          <a:bodyPr vert="horz" lIns="91467" tIns="45733" rIns="91467" bIns="45733"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1" y="9444829"/>
            <a:ext cx="2953969" cy="497682"/>
          </a:xfrm>
          <a:prstGeom prst="rect">
            <a:avLst/>
          </a:prstGeom>
        </p:spPr>
        <p:txBody>
          <a:bodyPr vert="horz" lIns="91467" tIns="45733" rIns="91467" bIns="45733" rtlCol="0" anchor="b"/>
          <a:lstStyle>
            <a:lvl1pPr algn="l" eaLnBrk="1" fontAlgn="auto" hangingPunct="1">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59579" y="9444829"/>
            <a:ext cx="2953969" cy="497682"/>
          </a:xfrm>
          <a:prstGeom prst="rect">
            <a:avLst/>
          </a:prstGeom>
        </p:spPr>
        <p:txBody>
          <a:bodyPr vert="horz" wrap="square" lIns="91467" tIns="45733" rIns="91467" bIns="45733" numCol="1" anchor="b" anchorCtr="0" compatLnSpc="1">
            <a:prstTxWarp prst="textNoShape">
              <a:avLst/>
            </a:prstTxWarp>
          </a:bodyPr>
          <a:lstStyle>
            <a:lvl1pPr algn="r" eaLnBrk="1" hangingPunct="1">
              <a:defRPr sz="1200">
                <a:latin typeface="Calibri" pitchFamily="34" charset="0"/>
              </a:defRPr>
            </a:lvl1pPr>
          </a:lstStyle>
          <a:p>
            <a:pPr>
              <a:defRPr/>
            </a:pPr>
            <a:fld id="{E61D5983-57B7-40E6-BB75-FE8C6A7C6BAB}" type="slidenum">
              <a:rPr lang="ru-RU" altLang="ru-RU"/>
              <a:pPr>
                <a:defRPr/>
              </a:pPr>
              <a:t>‹#›</a:t>
            </a:fld>
            <a:endParaRPr lang="ru-RU" altLang="ru-RU"/>
          </a:p>
        </p:txBody>
      </p:sp>
    </p:spTree>
    <p:extLst>
      <p:ext uri="{BB962C8B-B14F-4D97-AF65-F5344CB8AC3E}">
        <p14:creationId xmlns="" xmlns:p14="http://schemas.microsoft.com/office/powerpoint/2010/main" val="159654818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pPr>
              <a:defRPr/>
            </a:pPr>
            <a:fld id="{85310146-3AC2-42A1-9B7F-DA5286212417}" type="datetime1">
              <a:rPr lang="ru-RU" smtClean="0"/>
              <a:pPr>
                <a:defRPr/>
              </a:pPr>
              <a:t>27.08.2020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8BFD953-39C2-4A4D-BB2E-EC6F3C39B949}"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140F8C61-5832-467D-9896-5662310ADFFF}" type="datetime1">
              <a:rPr lang="ru-RU" smtClean="0"/>
              <a:pPr>
                <a:defRPr/>
              </a:pPr>
              <a:t>27.08.2020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C251065-2E0E-48F3-AB1F-28C93278733F}"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74639"/>
            <a:ext cx="22288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74639"/>
            <a:ext cx="652145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519F0E34-22CD-4A03-9704-F61B8B83DC4A}" type="datetime1">
              <a:rPr lang="ru-RU" smtClean="0"/>
              <a:pPr>
                <a:defRPr/>
              </a:pPr>
              <a:t>27.08.2020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6424AD2-C4AE-4911-A9B3-67A21E6DF7D8}"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pPr>
              <a:defRPr/>
            </a:pPr>
            <a:fld id="{B03878CB-5A19-485C-ACF2-0857F99099AF}" type="datetime1">
              <a:rPr lang="ru-RU" smtClean="0"/>
              <a:pPr>
                <a:defRPr/>
              </a:pPr>
              <a:t>27.08.2020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E0AD37EA-6DF3-4097-A939-FD14CB1BA9A2}"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fld id="{0C870F62-7546-41B0-8FCB-D3BB6AA40B5F}" type="datetime1">
              <a:rPr lang="ru-RU" smtClean="0"/>
              <a:pPr>
                <a:defRPr/>
              </a:pPr>
              <a:t>27.08.2020</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3E66BC4-5B07-4B2E-B2E5-1B73B9491B39}"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pPr>
              <a:defRPr/>
            </a:pPr>
            <a:fld id="{6DDEBE6D-5E33-4782-B39F-ECEB89711BDE}" type="datetime1">
              <a:rPr lang="ru-RU" smtClean="0"/>
              <a:pPr>
                <a:defRPr/>
              </a:pPr>
              <a:t>27.08.2020</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2398D05F-3B3D-4415-BD8C-AFA6A43A6FCC}"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pPr>
              <a:defRPr/>
            </a:pPr>
            <a:fld id="{64C52364-6B27-4770-9EC5-F1B5DD9F202C}" type="datetime1">
              <a:rPr lang="ru-RU" smtClean="0"/>
              <a:pPr>
                <a:defRPr/>
              </a:pPr>
              <a:t>27.08.2020</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pPr>
              <a:defRPr/>
            </a:pPr>
            <a:fld id="{91336F0E-6251-48D3-BB5C-A03BB0A3A0FC}"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pPr>
              <a:defRPr/>
            </a:pPr>
            <a:fld id="{B53A83AD-90C0-4CCB-8BAF-DA21C7239004}" type="datetime1">
              <a:rPr lang="ru-RU" smtClean="0"/>
              <a:pPr>
                <a:defRPr/>
              </a:pPr>
              <a:t>27.08.2020</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r>
              <a:rPr lang="ru-RU" altLang="ru-RU" smtClean="0"/>
              <a:t>Эффективное управление временем и ресурсами.                                                                                            </a:t>
            </a:r>
            <a:fld id="{F7D60A9D-A3E0-4CB7-AA76-34FB489430F1}"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910CE6A4-8B3C-4D28-A194-412B7DE09A93}" type="datetime1">
              <a:rPr lang="ru-RU" smtClean="0"/>
              <a:pPr>
                <a:defRPr/>
              </a:pPr>
              <a:t>27.08.2020</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884D7ED9-0E32-41F4-B2BD-3F0445449CDF}"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000AE738-0A4F-49E0-A519-762CF5B66708}" type="datetime1">
              <a:rPr lang="ru-RU" smtClean="0"/>
              <a:pPr>
                <a:defRPr/>
              </a:pPr>
              <a:t>27.08.2020</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069C8539-491E-4E77-949E-6E8620D49BFA}"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fld id="{12501AAE-5ADD-4C1C-B521-83C4F8995B0C}" type="datetime1">
              <a:rPr lang="ru-RU" smtClean="0"/>
              <a:pPr>
                <a:defRPr/>
              </a:pPr>
              <a:t>27.08.2020</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FEF64867-445E-4254-B05A-84B296380413}" type="slidenum">
              <a:rPr lang="ru-RU" altLang="ru-RU" smtClean="0"/>
              <a:pPr>
                <a:defRPr/>
              </a:pPr>
              <a:t>‹#›</a:t>
            </a:fld>
            <a:endParaRPr lang="ru-RU" altLang="ru-RU"/>
          </a:p>
        </p:txBody>
      </p:sp>
    </p:spTree>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EAE51553-5F02-42FD-B46E-A4B3D4B2EE16}" type="datetime1">
              <a:rPr lang="ru-RU" smtClean="0"/>
              <a:pPr>
                <a:defRPr/>
              </a:pPr>
              <a:t>27.08.2020</a:t>
            </a:fld>
            <a:endParaRPr lang="ru-RU"/>
          </a:p>
        </p:txBody>
      </p:sp>
      <p:sp>
        <p:nvSpPr>
          <p:cNvPr id="5" name="Нижний колонтитул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F43D24F-E06C-4A4C-A0F6-EEBA1DA44085}" type="slidenum">
              <a:rPr lang="ru-RU" altLang="ru-RU" smtClean="0"/>
              <a:pPr>
                <a:defRPr/>
              </a:pPr>
              <a:t>‹#›</a:t>
            </a:fld>
            <a:endParaRPr lang="ru-RU" altLang="ru-RU"/>
          </a:p>
        </p:txBody>
      </p:sp>
    </p:spTree>
  </p:cSld>
  <p:clrMap bg1="lt1" tx1="dk1" bg2="lt2" tx2="dk2" accent1="accent1" accent2="accent2" accent3="accent3" accent4="accent4" accent5="accent5" accent6="accent6" hlink="hlink" folHlink="folHlink"/>
  <p:sldLayoutIdLst>
    <p:sldLayoutId id="2147485522" r:id="rId1"/>
    <p:sldLayoutId id="2147485523" r:id="rId2"/>
    <p:sldLayoutId id="2147485524" r:id="rId3"/>
    <p:sldLayoutId id="2147485525" r:id="rId4"/>
    <p:sldLayoutId id="2147485526" r:id="rId5"/>
    <p:sldLayoutId id="2147485527" r:id="rId6"/>
    <p:sldLayoutId id="2147485528" r:id="rId7"/>
    <p:sldLayoutId id="2147485529" r:id="rId8"/>
    <p:sldLayoutId id="2147485530" r:id="rId9"/>
    <p:sldLayoutId id="2147485531" r:id="rId10"/>
    <p:sldLayoutId id="2147485532"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1</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1023910" y="1357298"/>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Прямоугольник 2"/>
          <p:cNvSpPr/>
          <p:nvPr/>
        </p:nvSpPr>
        <p:spPr>
          <a:xfrm>
            <a:off x="380968" y="2060848"/>
            <a:ext cx="9145015" cy="2308324"/>
          </a:xfrm>
          <a:prstGeom prst="rect">
            <a:avLst/>
          </a:prstGeom>
        </p:spPr>
        <p:txBody>
          <a:bodyPr wrap="square">
            <a:spAutoFit/>
          </a:bodyPr>
          <a:lstStyle/>
          <a:p>
            <a:pPr lvl="0" algn="ctr" eaLnBrk="1" fontAlgn="auto" hangingPunct="1">
              <a:lnSpc>
                <a:spcPct val="90000"/>
              </a:lnSpc>
              <a:spcAft>
                <a:spcPts val="0"/>
              </a:spcAft>
              <a:defRPr/>
            </a:pPr>
            <a:r>
              <a:rPr lang="ru-RU" sz="4000" b="1" dirty="0">
                <a:effectLst>
                  <a:outerShdw blurRad="38100" dist="38100" dir="2700000" algn="tl">
                    <a:srgbClr val="000000">
                      <a:alpha val="43137"/>
                    </a:srgbClr>
                  </a:outerShdw>
                </a:effectLst>
                <a:latin typeface="Bahnschrift Light Condensed"/>
              </a:rPr>
              <a:t> Основные подходы </a:t>
            </a:r>
          </a:p>
          <a:p>
            <a:pPr lvl="0" algn="ctr" eaLnBrk="1" fontAlgn="auto" hangingPunct="1">
              <a:lnSpc>
                <a:spcPct val="90000"/>
              </a:lnSpc>
              <a:spcAft>
                <a:spcPts val="0"/>
              </a:spcAft>
              <a:defRPr/>
            </a:pPr>
            <a:r>
              <a:rPr lang="ru-RU" sz="4000" b="1" dirty="0">
                <a:effectLst>
                  <a:outerShdw blurRad="38100" dist="38100" dir="2700000" algn="tl">
                    <a:srgbClr val="000000">
                      <a:alpha val="43137"/>
                    </a:srgbClr>
                  </a:outerShdw>
                </a:effectLst>
                <a:latin typeface="Bahnschrift Light Condensed"/>
              </a:rPr>
              <a:t>к</a:t>
            </a:r>
            <a:r>
              <a:rPr lang="ru-RU" sz="4000" b="1" dirty="0" smtClean="0">
                <a:effectLst>
                  <a:outerShdw blurRad="38100" dist="38100" dir="2700000" algn="tl">
                    <a:srgbClr val="000000">
                      <a:alpha val="43137"/>
                    </a:srgbClr>
                  </a:outerShdw>
                </a:effectLst>
                <a:latin typeface="Bahnschrift Light Condensed"/>
              </a:rPr>
              <a:t> </a:t>
            </a:r>
            <a:r>
              <a:rPr lang="ru-RU" sz="4000" b="1" dirty="0">
                <a:effectLst>
                  <a:outerShdw blurRad="38100" dist="38100" dir="2700000" algn="tl">
                    <a:srgbClr val="000000">
                      <a:alpha val="43137"/>
                    </a:srgbClr>
                  </a:outerShdw>
                </a:effectLst>
                <a:latin typeface="Bahnschrift Light Condensed"/>
              </a:rPr>
              <a:t>корректировке</a:t>
            </a:r>
            <a:br>
              <a:rPr lang="ru-RU" sz="4000" b="1" dirty="0">
                <a:effectLst>
                  <a:outerShdw blurRad="38100" dist="38100" dir="2700000" algn="tl">
                    <a:srgbClr val="000000">
                      <a:alpha val="43137"/>
                    </a:srgbClr>
                  </a:outerShdw>
                </a:effectLst>
                <a:latin typeface="Bahnschrift Light Condensed"/>
              </a:rPr>
            </a:br>
            <a:r>
              <a:rPr lang="ru-RU" sz="4000" b="1" dirty="0">
                <a:effectLst>
                  <a:outerShdw blurRad="38100" dist="38100" dir="2700000" algn="tl">
                    <a:srgbClr val="000000">
                      <a:alpha val="43137"/>
                    </a:srgbClr>
                  </a:outerShdw>
                </a:effectLst>
                <a:latin typeface="Bahnschrift Light Condensed"/>
              </a:rPr>
              <a:t>муниципальных программ </a:t>
            </a:r>
          </a:p>
          <a:p>
            <a:pPr lvl="0" algn="ctr" eaLnBrk="1" fontAlgn="auto" hangingPunct="1">
              <a:lnSpc>
                <a:spcPct val="90000"/>
              </a:lnSpc>
              <a:spcAft>
                <a:spcPts val="0"/>
              </a:spcAft>
              <a:defRPr/>
            </a:pPr>
            <a:r>
              <a:rPr lang="ru-RU" sz="4000" b="1" dirty="0">
                <a:effectLst>
                  <a:outerShdw blurRad="38100" dist="38100" dir="2700000" algn="tl">
                    <a:srgbClr val="000000">
                      <a:alpha val="43137"/>
                    </a:srgbClr>
                  </a:outerShdw>
                </a:effectLst>
                <a:latin typeface="Bahnschrift Light Condensed"/>
              </a:rPr>
              <a:t>до 2025 </a:t>
            </a:r>
            <a:r>
              <a:rPr lang="ru-RU" sz="4000" b="1" dirty="0" smtClean="0">
                <a:effectLst>
                  <a:outerShdw blurRad="38100" dist="38100" dir="2700000" algn="tl">
                    <a:srgbClr val="000000">
                      <a:alpha val="43137"/>
                    </a:srgbClr>
                  </a:outerShdw>
                </a:effectLst>
                <a:latin typeface="Bahnschrift Light Condensed"/>
              </a:rPr>
              <a:t>года</a:t>
            </a:r>
            <a:endParaRPr lang="en-US" sz="4000" b="1" dirty="0">
              <a:effectLst>
                <a:outerShdw blurRad="38100" dist="38100" dir="2700000" algn="tl">
                  <a:srgbClr val="000000">
                    <a:alpha val="43137"/>
                  </a:srgbClr>
                </a:outerShdw>
              </a:effectLst>
              <a:latin typeface="Bahnschrift Light Condensed"/>
            </a:endParaRPr>
          </a:p>
        </p:txBody>
      </p:sp>
      <p:sp>
        <p:nvSpPr>
          <p:cNvPr id="5" name="TextBox 4"/>
          <p:cNvSpPr txBox="1"/>
          <p:nvPr/>
        </p:nvSpPr>
        <p:spPr>
          <a:xfrm>
            <a:off x="380968" y="5357826"/>
            <a:ext cx="6902659" cy="923330"/>
          </a:xfrm>
          <a:prstGeom prst="rect">
            <a:avLst/>
          </a:prstGeom>
          <a:noFill/>
        </p:spPr>
        <p:txBody>
          <a:bodyPr wrap="none" rtlCol="0">
            <a:spAutoFit/>
          </a:bodyPr>
          <a:lstStyle/>
          <a:p>
            <a:r>
              <a:rPr lang="ru-RU" b="1" dirty="0" err="1" smtClean="0">
                <a:latin typeface="+mn-lt"/>
              </a:rPr>
              <a:t>Вкликжанина</a:t>
            </a:r>
            <a:r>
              <a:rPr lang="ru-RU" b="1" dirty="0" smtClean="0">
                <a:latin typeface="+mn-lt"/>
              </a:rPr>
              <a:t> Юлия Анатольевна,</a:t>
            </a:r>
          </a:p>
          <a:p>
            <a:r>
              <a:rPr lang="ru-RU" b="1" dirty="0" smtClean="0">
                <a:latin typeface="+mn-lt"/>
              </a:rPr>
              <a:t>начальник управления анализа и прогнозирования департамента </a:t>
            </a:r>
          </a:p>
          <a:p>
            <a:r>
              <a:rPr lang="ru-RU" b="1" dirty="0" smtClean="0">
                <a:latin typeface="+mn-lt"/>
              </a:rPr>
              <a:t>по экономическому развитию администрации городского округа</a:t>
            </a:r>
            <a:endParaRPr lang="ru-RU" b="1" dirty="0">
              <a:latin typeface="+mn-lt"/>
            </a:endParaRPr>
          </a:p>
        </p:txBody>
      </p:sp>
      <p:sp>
        <p:nvSpPr>
          <p:cNvPr id="8" name="Прямоугольник 7"/>
          <p:cNvSpPr/>
          <p:nvPr/>
        </p:nvSpPr>
        <p:spPr>
          <a:xfrm>
            <a:off x="0" y="0"/>
            <a:ext cx="9906000" cy="1138773"/>
          </a:xfrm>
          <a:prstGeom prst="rect">
            <a:avLst/>
          </a:prstGeom>
        </p:spPr>
        <p:txBody>
          <a:bodyPr wrap="square">
            <a:spAutoFit/>
          </a:bodyPr>
          <a:lstStyle/>
          <a:p>
            <a:pPr algn="ctr"/>
            <a:r>
              <a:rPr lang="ru-RU" sz="4000" dirty="0" smtClean="0">
                <a:effectLst>
                  <a:outerShdw blurRad="38100" dist="38100" dir="2700000" algn="tl">
                    <a:srgbClr val="000000">
                      <a:alpha val="43137"/>
                    </a:srgbClr>
                  </a:outerShdw>
                </a:effectLst>
                <a:latin typeface="+mj-lt"/>
              </a:rPr>
              <a:t> </a:t>
            </a:r>
            <a:r>
              <a:rPr lang="ru-RU" sz="2800" dirty="0" smtClean="0">
                <a:effectLst>
                  <a:outerShdw blurRad="38100" dist="38100" dir="2700000" algn="tl">
                    <a:srgbClr val="000000">
                      <a:alpha val="43137"/>
                    </a:srgbClr>
                  </a:outerShdw>
                </a:effectLst>
                <a:latin typeface="+mj-lt"/>
              </a:rPr>
              <a:t>Формирование бюджета Старооскольского городского округа на 2021 год и на плановый период 2022 и 2023 годов</a:t>
            </a:r>
            <a:endParaRPr lang="ru-RU" sz="2800" dirty="0">
              <a:effectLst>
                <a:outerShdw blurRad="38100" dist="38100" dir="2700000" algn="tl">
                  <a:srgbClr val="000000">
                    <a:alpha val="43137"/>
                  </a:srgbClr>
                </a:outerShdw>
              </a:effectLst>
              <a:latin typeface="+mj-lt"/>
            </a:endParaRPr>
          </a:p>
        </p:txBody>
      </p:sp>
    </p:spTree>
    <p:extLst>
      <p:ext uri="{BB962C8B-B14F-4D97-AF65-F5344CB8AC3E}">
        <p14:creationId xmlns="" xmlns:p14="http://schemas.microsoft.com/office/powerpoint/2010/main" val="41144662"/>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2</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952472" y="1142984"/>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09530" y="0"/>
            <a:ext cx="9242018" cy="1015663"/>
          </a:xfrm>
          <a:prstGeom prst="rect">
            <a:avLst/>
          </a:prstGeom>
          <a:noFill/>
        </p:spPr>
        <p:txBody>
          <a:bodyPr wrap="square" rtlCol="0">
            <a:spAutoFit/>
          </a:bodyPr>
          <a:lstStyle/>
          <a:p>
            <a:pPr algn="ctr"/>
            <a:r>
              <a:rPr lang="ru-RU" sz="3000" dirty="0" smtClean="0">
                <a:effectLst>
                  <a:outerShdw blurRad="38100" dist="38100" dir="2700000" algn="tl">
                    <a:srgbClr val="000000">
                      <a:alpha val="43137"/>
                    </a:srgbClr>
                  </a:outerShdw>
                </a:effectLst>
                <a:latin typeface="+mj-lt"/>
              </a:rPr>
              <a:t>Формирование проекта постановления о внесении изменений в муниципальные программы</a:t>
            </a:r>
            <a:endParaRPr lang="ru-RU" sz="3000" dirty="0">
              <a:effectLst>
                <a:outerShdw blurRad="38100" dist="38100" dir="2700000" algn="tl">
                  <a:srgbClr val="000000">
                    <a:alpha val="43137"/>
                  </a:srgbClr>
                </a:outerShdw>
              </a:effectLst>
              <a:latin typeface="+mj-lt"/>
            </a:endParaRPr>
          </a:p>
        </p:txBody>
      </p:sp>
      <p:sp>
        <p:nvSpPr>
          <p:cNvPr id="11" name="Скругленный прямоугольник 10"/>
          <p:cNvSpPr/>
          <p:nvPr/>
        </p:nvSpPr>
        <p:spPr>
          <a:xfrm>
            <a:off x="238092" y="2071678"/>
            <a:ext cx="4000528" cy="4643470"/>
          </a:xfrm>
          <a:prstGeom prst="roundRect">
            <a:avLst>
              <a:gd name="adj" fmla="val 9922"/>
            </a:avLst>
          </a:prstGeom>
          <a:solidFill>
            <a:schemeClr val="accent2">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dirty="0"/>
          </a:p>
        </p:txBody>
      </p:sp>
      <p:sp>
        <p:nvSpPr>
          <p:cNvPr id="7" name="TextBox 6"/>
          <p:cNvSpPr txBox="1"/>
          <p:nvPr/>
        </p:nvSpPr>
        <p:spPr>
          <a:xfrm>
            <a:off x="0" y="1214422"/>
            <a:ext cx="9906000" cy="830997"/>
          </a:xfrm>
          <a:prstGeom prst="rect">
            <a:avLst/>
          </a:prstGeom>
          <a:noFill/>
        </p:spPr>
        <p:txBody>
          <a:bodyPr wrap="square" rtlCol="0">
            <a:spAutoFit/>
          </a:bodyPr>
          <a:lstStyle/>
          <a:p>
            <a:pPr algn="ctr"/>
            <a:r>
              <a:rPr lang="ru-RU" sz="1600" dirty="0" smtClean="0"/>
              <a:t>Ответственные исполнители </a:t>
            </a:r>
            <a:r>
              <a:rPr lang="ru-RU" sz="1600" b="1" dirty="0" smtClean="0"/>
              <a:t>формируют проект</a:t>
            </a:r>
            <a:r>
              <a:rPr lang="ru-RU" sz="1600" dirty="0" smtClean="0"/>
              <a:t> постановления </a:t>
            </a:r>
          </a:p>
          <a:p>
            <a:pPr algn="ctr"/>
            <a:r>
              <a:rPr lang="ru-RU" sz="1600" dirty="0" smtClean="0"/>
              <a:t>о внесении изменений в муниципальные программы </a:t>
            </a:r>
            <a:r>
              <a:rPr lang="ru-RU" sz="1600" b="1" dirty="0" smtClean="0"/>
              <a:t>на этапе рассмотрения проекта бюджета</a:t>
            </a:r>
            <a:r>
              <a:rPr lang="ru-RU" sz="1600" dirty="0" smtClean="0"/>
              <a:t> (внесения изменения) в Совете депутатов городского округа </a:t>
            </a:r>
            <a:endParaRPr lang="ru-RU" sz="1600" dirty="0"/>
          </a:p>
        </p:txBody>
      </p:sp>
      <p:sp>
        <p:nvSpPr>
          <p:cNvPr id="12" name="TextBox 11"/>
          <p:cNvSpPr txBox="1"/>
          <p:nvPr/>
        </p:nvSpPr>
        <p:spPr>
          <a:xfrm>
            <a:off x="380968" y="2071678"/>
            <a:ext cx="3929090" cy="4524315"/>
          </a:xfrm>
          <a:prstGeom prst="rect">
            <a:avLst/>
          </a:prstGeom>
          <a:noFill/>
        </p:spPr>
        <p:txBody>
          <a:bodyPr wrap="square" rtlCol="0">
            <a:spAutoFit/>
          </a:bodyPr>
          <a:lstStyle/>
          <a:p>
            <a:pPr algn="ctr"/>
            <a:r>
              <a:rPr lang="ru-RU" sz="1600" dirty="0" smtClean="0"/>
              <a:t>Если меняется </a:t>
            </a:r>
          </a:p>
          <a:p>
            <a:pPr algn="ctr"/>
            <a:r>
              <a:rPr lang="ru-RU" sz="1600" b="1" dirty="0" smtClean="0"/>
              <a:t>ТОЛЬКО ФИНАНСИРОВАНИЕ</a:t>
            </a:r>
            <a:r>
              <a:rPr lang="ru-RU" sz="1600" dirty="0" smtClean="0"/>
              <a:t>, </a:t>
            </a:r>
          </a:p>
          <a:p>
            <a:pPr algn="ctr"/>
            <a:r>
              <a:rPr lang="ru-RU" sz="1600" dirty="0" smtClean="0"/>
              <a:t>вносим изменения в:</a:t>
            </a:r>
          </a:p>
          <a:p>
            <a:pPr algn="ctr"/>
            <a:endParaRPr lang="ru-RU" sz="1600" dirty="0" smtClean="0"/>
          </a:p>
          <a:p>
            <a:pPr marL="342900" indent="-342900">
              <a:buAutoNum type="arabicParenR"/>
            </a:pPr>
            <a:r>
              <a:rPr lang="ru-RU" sz="1600" dirty="0" smtClean="0"/>
              <a:t>Паспорт программы</a:t>
            </a:r>
          </a:p>
          <a:p>
            <a:pPr marL="342900" indent="-342900">
              <a:buAutoNum type="arabicParenR"/>
            </a:pPr>
            <a:r>
              <a:rPr lang="ru-RU" sz="1600" dirty="0" smtClean="0"/>
              <a:t>Раздел 6 программы (ресурсное обеспечение)</a:t>
            </a:r>
          </a:p>
          <a:p>
            <a:pPr marL="342900" indent="-342900">
              <a:buAutoNum type="arabicParenR"/>
            </a:pPr>
            <a:r>
              <a:rPr lang="ru-RU" sz="1600" dirty="0" smtClean="0"/>
              <a:t>Паспорт соответствующей подпрограммы</a:t>
            </a:r>
          </a:p>
          <a:p>
            <a:pPr marL="342900" indent="-342900">
              <a:buAutoNum type="arabicParenR"/>
            </a:pPr>
            <a:r>
              <a:rPr lang="ru-RU" sz="1600" dirty="0" smtClean="0"/>
              <a:t>Раздел 5 подпрограммы (ресурсное обеспечение)</a:t>
            </a:r>
          </a:p>
          <a:p>
            <a:pPr marL="342900" indent="-342900">
              <a:buAutoNum type="arabicParenR"/>
            </a:pPr>
            <a:r>
              <a:rPr lang="ru-RU" sz="1600" dirty="0" smtClean="0"/>
              <a:t>Приложение 3 (ресурсное обеспечение за счет средств бюджета городского округа)</a:t>
            </a:r>
          </a:p>
          <a:p>
            <a:pPr marL="342900" indent="-342900">
              <a:buAutoNum type="arabicParenR"/>
            </a:pPr>
            <a:r>
              <a:rPr lang="ru-RU" sz="1600" dirty="0" smtClean="0"/>
              <a:t>Приложение 4 (ресурсное обеспечение за счет всех источников)</a:t>
            </a:r>
          </a:p>
          <a:p>
            <a:pPr marL="342900" indent="-342900">
              <a:buAutoNum type="arabicParenR"/>
            </a:pPr>
            <a:endParaRPr lang="ru-RU" sz="1600" dirty="0"/>
          </a:p>
        </p:txBody>
      </p:sp>
      <p:sp>
        <p:nvSpPr>
          <p:cNvPr id="13" name="Скругленный прямоугольник 12"/>
          <p:cNvSpPr/>
          <p:nvPr/>
        </p:nvSpPr>
        <p:spPr>
          <a:xfrm>
            <a:off x="4667248" y="2071678"/>
            <a:ext cx="5072098" cy="4643470"/>
          </a:xfrm>
          <a:prstGeom prst="roundRect">
            <a:avLst>
              <a:gd name="adj" fmla="val 9922"/>
            </a:avLst>
          </a:prstGeom>
          <a:solidFill>
            <a:schemeClr val="accent2">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dirty="0"/>
          </a:p>
        </p:txBody>
      </p:sp>
      <p:sp>
        <p:nvSpPr>
          <p:cNvPr id="14" name="TextBox 13"/>
          <p:cNvSpPr txBox="1"/>
          <p:nvPr/>
        </p:nvSpPr>
        <p:spPr>
          <a:xfrm>
            <a:off x="4667248" y="2071678"/>
            <a:ext cx="5072098" cy="4770537"/>
          </a:xfrm>
          <a:prstGeom prst="rect">
            <a:avLst/>
          </a:prstGeom>
          <a:noFill/>
        </p:spPr>
        <p:txBody>
          <a:bodyPr wrap="square" rtlCol="0">
            <a:spAutoFit/>
          </a:bodyPr>
          <a:lstStyle/>
          <a:p>
            <a:pPr algn="ctr"/>
            <a:r>
              <a:rPr lang="ru-RU" sz="1600" dirty="0" smtClean="0"/>
              <a:t>Если меняются </a:t>
            </a:r>
          </a:p>
          <a:p>
            <a:pPr algn="ctr"/>
            <a:r>
              <a:rPr lang="ru-RU" sz="1600" b="1" dirty="0" smtClean="0"/>
              <a:t>ФИНАНСИРОВАНИЕ и ПОКАЗАТЕЛИ</a:t>
            </a:r>
            <a:r>
              <a:rPr lang="ru-RU" sz="1600" dirty="0" smtClean="0"/>
              <a:t>,</a:t>
            </a:r>
            <a:r>
              <a:rPr lang="ru-RU" sz="1600" b="1" dirty="0" smtClean="0"/>
              <a:t> </a:t>
            </a:r>
          </a:p>
          <a:p>
            <a:pPr algn="ctr"/>
            <a:r>
              <a:rPr lang="ru-RU" sz="1600" dirty="0" smtClean="0"/>
              <a:t>вносим изменения в:</a:t>
            </a:r>
          </a:p>
          <a:p>
            <a:pPr algn="ctr"/>
            <a:endParaRPr lang="ru-RU" sz="1600" dirty="0" smtClean="0"/>
          </a:p>
          <a:p>
            <a:pPr marL="342900" indent="-342900">
              <a:buAutoNum type="arabicParenR"/>
            </a:pPr>
            <a:r>
              <a:rPr lang="ru-RU" sz="1600" dirty="0" smtClean="0"/>
              <a:t>Паспорт программы</a:t>
            </a:r>
          </a:p>
          <a:p>
            <a:pPr marL="342900" indent="-342900">
              <a:buAutoNum type="arabicParenR"/>
            </a:pPr>
            <a:r>
              <a:rPr lang="ru-RU" sz="1600" dirty="0" smtClean="0"/>
              <a:t>Раздел 2 программы (приоритеты, цели, показатели)</a:t>
            </a:r>
          </a:p>
          <a:p>
            <a:pPr marL="342900" indent="-342900">
              <a:buAutoNum type="arabicParenR"/>
            </a:pPr>
            <a:r>
              <a:rPr lang="ru-RU" sz="1600" dirty="0" smtClean="0"/>
              <a:t>Раздел 6 программы (ресурсное обеспечение)</a:t>
            </a:r>
          </a:p>
          <a:p>
            <a:pPr marL="342900" indent="-342900">
              <a:buAutoNum type="arabicParenR"/>
            </a:pPr>
            <a:r>
              <a:rPr lang="ru-RU" sz="1600" dirty="0" smtClean="0"/>
              <a:t>Паспорт соответствующей подпрограммы</a:t>
            </a:r>
          </a:p>
          <a:p>
            <a:pPr marL="342900" indent="-342900">
              <a:buAutoNum type="arabicParenR"/>
            </a:pPr>
            <a:r>
              <a:rPr lang="ru-RU" sz="1600" dirty="0" smtClean="0"/>
              <a:t>Раздел 4 подпрограммы (прогноз показателей)</a:t>
            </a:r>
          </a:p>
          <a:p>
            <a:pPr marL="342900" indent="-342900">
              <a:buAutoNum type="arabicParenR"/>
            </a:pPr>
            <a:r>
              <a:rPr lang="ru-RU" sz="1600" dirty="0" smtClean="0"/>
              <a:t>Раздел 5 подпрограммы (ресурсное обеспечение)</a:t>
            </a:r>
          </a:p>
          <a:p>
            <a:pPr marL="342900" indent="-342900">
              <a:buAutoNum type="arabicParenR"/>
            </a:pPr>
            <a:r>
              <a:rPr lang="ru-RU" sz="1600" dirty="0" smtClean="0"/>
              <a:t>Приложение 1 (система основных мероприятий и показателей)</a:t>
            </a:r>
          </a:p>
          <a:p>
            <a:pPr marL="342900" indent="-342900">
              <a:buAutoNum type="arabicParenR"/>
            </a:pPr>
            <a:r>
              <a:rPr lang="ru-RU" sz="1600" dirty="0" smtClean="0"/>
              <a:t>Приложение 3 (ресурсное обеспечение за счет средств бюджета городского округа)</a:t>
            </a:r>
          </a:p>
          <a:p>
            <a:pPr marL="342900" indent="-342900">
              <a:buAutoNum type="arabicParenR"/>
            </a:pPr>
            <a:r>
              <a:rPr lang="ru-RU" sz="1600" dirty="0" smtClean="0"/>
              <a:t>Приложение 4 (ресурсное обеспечение за счет всех источников)</a:t>
            </a:r>
          </a:p>
          <a:p>
            <a:pPr marL="342900" indent="-342900">
              <a:buAutoNum type="arabicParenR"/>
            </a:pPr>
            <a:endParaRPr lang="ru-RU" sz="1600" dirty="0"/>
          </a:p>
        </p:txBody>
      </p:sp>
    </p:spTree>
    <p:extLst>
      <p:ext uri="{BB962C8B-B14F-4D97-AF65-F5344CB8AC3E}">
        <p14:creationId xmlns="" xmlns:p14="http://schemas.microsoft.com/office/powerpoint/2010/main" val="41144662"/>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3</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1166786" y="1000108"/>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0" y="0"/>
            <a:ext cx="9906000" cy="1015663"/>
          </a:xfrm>
          <a:prstGeom prst="rect">
            <a:avLst/>
          </a:prstGeom>
          <a:noFill/>
        </p:spPr>
        <p:txBody>
          <a:bodyPr wrap="square" rtlCol="0">
            <a:spAutoFit/>
          </a:bodyPr>
          <a:lstStyle/>
          <a:p>
            <a:pPr algn="ctr"/>
            <a:r>
              <a:rPr lang="ru-RU" sz="3000" dirty="0" smtClean="0">
                <a:effectLst>
                  <a:outerShdw blurRad="38100" dist="38100" dir="2700000" algn="tl">
                    <a:srgbClr val="000000">
                      <a:alpha val="43137"/>
                    </a:srgbClr>
                  </a:outerShdw>
                </a:effectLst>
                <a:latin typeface="+mj-lt"/>
              </a:rPr>
              <a:t>Изменение показателей конечного и </a:t>
            </a:r>
          </a:p>
          <a:p>
            <a:pPr algn="ctr"/>
            <a:r>
              <a:rPr lang="ru-RU" sz="3000" dirty="0" smtClean="0">
                <a:effectLst>
                  <a:outerShdw blurRad="38100" dist="38100" dir="2700000" algn="tl">
                    <a:srgbClr val="000000">
                      <a:alpha val="43137"/>
                    </a:srgbClr>
                  </a:outerShdw>
                </a:effectLst>
                <a:latin typeface="+mj-lt"/>
              </a:rPr>
              <a:t>непосредственного результата</a:t>
            </a:r>
            <a:endParaRPr lang="ru-RU" sz="3000" dirty="0">
              <a:effectLst>
                <a:outerShdw blurRad="38100" dist="38100" dir="2700000" algn="tl">
                  <a:srgbClr val="000000">
                    <a:alpha val="43137"/>
                  </a:srgbClr>
                </a:outerShdw>
              </a:effectLst>
              <a:latin typeface="+mj-lt"/>
            </a:endParaRPr>
          </a:p>
        </p:txBody>
      </p:sp>
      <p:sp>
        <p:nvSpPr>
          <p:cNvPr id="7" name="TextBox 6"/>
          <p:cNvSpPr txBox="1"/>
          <p:nvPr/>
        </p:nvSpPr>
        <p:spPr>
          <a:xfrm>
            <a:off x="309530" y="1214422"/>
            <a:ext cx="9358378" cy="5139869"/>
          </a:xfrm>
          <a:prstGeom prst="rect">
            <a:avLst/>
          </a:prstGeom>
          <a:noFill/>
        </p:spPr>
        <p:txBody>
          <a:bodyPr wrap="square" rtlCol="0">
            <a:spAutoFit/>
          </a:bodyPr>
          <a:lstStyle/>
          <a:p>
            <a:pPr algn="ctr">
              <a:spcBef>
                <a:spcPts val="600"/>
              </a:spcBef>
            </a:pPr>
            <a:r>
              <a:rPr lang="ru-RU" b="1" dirty="0" smtClean="0"/>
              <a:t>Принципы включения новых показателей и изменения действующих:</a:t>
            </a:r>
          </a:p>
          <a:p>
            <a:pPr marL="342900" indent="-342900" algn="just">
              <a:spcBef>
                <a:spcPts val="1200"/>
              </a:spcBef>
              <a:buAutoNum type="arabicPeriod"/>
            </a:pPr>
            <a:r>
              <a:rPr lang="ru-RU" sz="1600" dirty="0" smtClean="0"/>
              <a:t>Показатель непосредственного результата должен отражать результат реализации основного мероприятия.</a:t>
            </a:r>
          </a:p>
          <a:p>
            <a:pPr marL="342900" indent="-342900" algn="just">
              <a:spcBef>
                <a:spcPts val="1200"/>
              </a:spcBef>
              <a:buAutoNum type="arabicPeriod"/>
            </a:pPr>
            <a:r>
              <a:rPr lang="ru-RU" sz="1600" dirty="0" smtClean="0"/>
              <a:t>Динамика прогнозируемого изменения показателя по годам должна быть логически обоснована – рост, снижение, сохранение.</a:t>
            </a:r>
          </a:p>
          <a:p>
            <a:pPr marL="342900" indent="-342900" algn="just">
              <a:spcBef>
                <a:spcPts val="1200"/>
              </a:spcBef>
              <a:buAutoNum type="arabicPeriod"/>
            </a:pPr>
            <a:r>
              <a:rPr lang="ru-RU" sz="1600" dirty="0" smtClean="0"/>
              <a:t>Значения показателя по годам должны соответствовать срокам реализации основного мероприятия, подпрограммы, программы.</a:t>
            </a:r>
          </a:p>
          <a:p>
            <a:pPr marL="342900" indent="-342900" algn="just">
              <a:spcBef>
                <a:spcPts val="1200"/>
              </a:spcBef>
              <a:buAutoNum type="arabicPeriod"/>
            </a:pPr>
            <a:r>
              <a:rPr lang="ru-RU" sz="1600" dirty="0" smtClean="0"/>
              <a:t>Не допускается изменение значений показателей истекших периодов.</a:t>
            </a:r>
          </a:p>
          <a:p>
            <a:pPr marL="342900" indent="-342900" algn="just">
              <a:spcBef>
                <a:spcPts val="1200"/>
              </a:spcBef>
              <a:buAutoNum type="arabicPeriod"/>
            </a:pPr>
            <a:r>
              <a:rPr lang="ru-RU" sz="1600" dirty="0" smtClean="0"/>
              <a:t>При приведении муниципальных программ к последнему изменению бюджета (декабрь текущего  года) допускается изменение показателей только при наличии прямой взаимосвязи значения показателя от выделяемого финансирования. Приравнивание планируемых показателей к фактическим не допускается.</a:t>
            </a:r>
          </a:p>
          <a:p>
            <a:pPr marL="342900" indent="-342900" algn="just">
              <a:spcBef>
                <a:spcPts val="1200"/>
              </a:spcBef>
              <a:buAutoNum type="arabicPeriod"/>
            </a:pPr>
            <a:r>
              <a:rPr lang="ru-RU" sz="1600" dirty="0" smtClean="0"/>
              <a:t>Показатели в тексте программы, подпрограммы и приложении 1 должны строго соответствовать друг другу.</a:t>
            </a:r>
          </a:p>
          <a:p>
            <a:pPr marL="342900" indent="-342900" algn="just">
              <a:spcBef>
                <a:spcPts val="1200"/>
              </a:spcBef>
              <a:buAutoNum type="arabicPeriod"/>
            </a:pPr>
            <a:r>
              <a:rPr lang="ru-RU" sz="1600" dirty="0" smtClean="0"/>
              <a:t>При изменении финансирования основного мероприятия необходимо обязательно провести анализ необходимости изменения показателя непосредственного результата.</a:t>
            </a:r>
            <a:endParaRPr lang="ru-RU" sz="1600" dirty="0"/>
          </a:p>
        </p:txBody>
      </p:sp>
    </p:spTree>
    <p:extLst>
      <p:ext uri="{BB962C8B-B14F-4D97-AF65-F5344CB8AC3E}">
        <p14:creationId xmlns="" xmlns:p14="http://schemas.microsoft.com/office/powerpoint/2010/main" val="41144662"/>
      </p:ext>
    </p:extLst>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4</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1166786" y="1000108"/>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0" y="0"/>
            <a:ext cx="9906000" cy="1015663"/>
          </a:xfrm>
          <a:prstGeom prst="rect">
            <a:avLst/>
          </a:prstGeom>
          <a:noFill/>
        </p:spPr>
        <p:txBody>
          <a:bodyPr wrap="square" rtlCol="0">
            <a:spAutoFit/>
          </a:bodyPr>
          <a:lstStyle/>
          <a:p>
            <a:pPr algn="ctr"/>
            <a:r>
              <a:rPr lang="ru-RU" sz="3000" dirty="0" smtClean="0">
                <a:effectLst>
                  <a:outerShdw blurRad="38100" dist="38100" dir="2700000" algn="tl">
                    <a:srgbClr val="000000">
                      <a:alpha val="43137"/>
                    </a:srgbClr>
                  </a:outerShdw>
                </a:effectLst>
                <a:latin typeface="+mj-lt"/>
              </a:rPr>
              <a:t>Изменение финансирования </a:t>
            </a:r>
          </a:p>
          <a:p>
            <a:pPr algn="ctr"/>
            <a:r>
              <a:rPr lang="ru-RU" sz="3000" dirty="0" smtClean="0">
                <a:effectLst>
                  <a:outerShdw blurRad="38100" dist="38100" dir="2700000" algn="tl">
                    <a:srgbClr val="000000">
                      <a:alpha val="43137"/>
                    </a:srgbClr>
                  </a:outerShdw>
                </a:effectLst>
                <a:latin typeface="+mj-lt"/>
              </a:rPr>
              <a:t>муниципальной программы </a:t>
            </a:r>
            <a:endParaRPr lang="ru-RU" sz="3000" dirty="0">
              <a:effectLst>
                <a:outerShdw blurRad="38100" dist="38100" dir="2700000" algn="tl">
                  <a:srgbClr val="000000">
                    <a:alpha val="43137"/>
                  </a:srgbClr>
                </a:outerShdw>
              </a:effectLst>
              <a:latin typeface="+mj-lt"/>
            </a:endParaRPr>
          </a:p>
        </p:txBody>
      </p:sp>
      <p:sp>
        <p:nvSpPr>
          <p:cNvPr id="7" name="TextBox 6"/>
          <p:cNvSpPr txBox="1"/>
          <p:nvPr/>
        </p:nvSpPr>
        <p:spPr>
          <a:xfrm>
            <a:off x="305438" y="1059589"/>
            <a:ext cx="9358378" cy="5386090"/>
          </a:xfrm>
          <a:prstGeom prst="rect">
            <a:avLst/>
          </a:prstGeom>
          <a:noFill/>
        </p:spPr>
        <p:txBody>
          <a:bodyPr wrap="square" rtlCol="0">
            <a:spAutoFit/>
          </a:bodyPr>
          <a:lstStyle/>
          <a:p>
            <a:pPr algn="ctr">
              <a:spcBef>
                <a:spcPts val="600"/>
              </a:spcBef>
            </a:pPr>
            <a:r>
              <a:rPr lang="ru-RU" b="1" dirty="0" smtClean="0"/>
              <a:t>Последовательность действий при изменении финансирования:</a:t>
            </a:r>
          </a:p>
          <a:p>
            <a:pPr marL="342900" indent="-342900" algn="just">
              <a:spcBef>
                <a:spcPts val="1200"/>
              </a:spcBef>
              <a:buAutoNum type="arabicPeriod"/>
            </a:pPr>
            <a:r>
              <a:rPr lang="ru-RU" sz="1600" dirty="0" smtClean="0"/>
              <a:t>Финансирование из бюджетных источников должно строго соответствовать утвержденному бюджету городского округа. </a:t>
            </a:r>
          </a:p>
          <a:p>
            <a:pPr marL="342900" indent="-342900" algn="just">
              <a:spcBef>
                <a:spcPts val="1200"/>
              </a:spcBef>
              <a:buAutoNum type="arabicPeriod"/>
            </a:pPr>
            <a:r>
              <a:rPr lang="ru-RU" sz="1600" dirty="0" smtClean="0"/>
              <a:t>Финансирование из приложения 3 (ресурсное обеспечение за счет средств бюджета городского округа) должно строго соответствовать строке «Бюджет городского округа» приложения 4 (ресурсное обеспечение за счет всех источников).</a:t>
            </a:r>
          </a:p>
          <a:p>
            <a:pPr marL="342900" indent="-342900" algn="just">
              <a:spcBef>
                <a:spcPts val="1200"/>
              </a:spcBef>
              <a:buAutoNum type="arabicPeriod"/>
            </a:pPr>
            <a:r>
              <a:rPr lang="ru-RU" sz="1600" dirty="0" smtClean="0"/>
              <a:t>При формировании таблиц приложений 3 и 4 необходимо проверить арифметику как по строкам, так и по столбцам. Рекомендуем данные таблицы заполнять в </a:t>
            </a:r>
            <a:r>
              <a:rPr lang="en-US" sz="1600" dirty="0" smtClean="0"/>
              <a:t>Excel</a:t>
            </a:r>
            <a:r>
              <a:rPr lang="ru-RU" sz="1600" dirty="0" smtClean="0"/>
              <a:t> для использования возможностей автоматического суммирования.</a:t>
            </a:r>
          </a:p>
          <a:p>
            <a:pPr marL="342900" indent="-342900" algn="just">
              <a:spcBef>
                <a:spcPts val="1200"/>
              </a:spcBef>
              <a:buAutoNum type="arabicPeriod"/>
            </a:pPr>
            <a:r>
              <a:rPr lang="ru-RU" sz="1600" dirty="0" smtClean="0"/>
              <a:t>Данные паспорта муниципальной программы и подпрограмм необходимо скорректировать в соответствии с приложением 4.</a:t>
            </a:r>
          </a:p>
          <a:p>
            <a:pPr marL="342900" indent="-342900" algn="just">
              <a:spcBef>
                <a:spcPts val="1200"/>
              </a:spcBef>
              <a:buAutoNum type="arabicPeriod"/>
            </a:pPr>
            <a:r>
              <a:rPr lang="ru-RU" sz="1600" dirty="0" smtClean="0"/>
              <a:t>Текстовую часть раздела 6 муниципальной программы и разделов 5 подпрограмм необходимо скорректировать в соответствии с приложением 4.</a:t>
            </a:r>
          </a:p>
          <a:p>
            <a:pPr marL="342900" indent="-342900" algn="just">
              <a:spcBef>
                <a:spcPts val="1200"/>
              </a:spcBef>
              <a:buAutoNum type="arabicPeriod"/>
            </a:pPr>
            <a:r>
              <a:rPr lang="ru-RU" sz="1600" dirty="0" smtClean="0"/>
              <a:t>Данные паспортов, текстовой части, приложений 3 и 4 должны строго соответствовать друг другу.</a:t>
            </a:r>
          </a:p>
          <a:p>
            <a:pPr marL="342900" indent="-342900" algn="just">
              <a:spcBef>
                <a:spcPts val="1200"/>
              </a:spcBef>
              <a:buAutoNum type="arabicPeriod"/>
            </a:pPr>
            <a:r>
              <a:rPr lang="ru-RU" sz="1600" dirty="0" smtClean="0"/>
              <a:t>В случае использования средств внебюджетных источников необходимо отразить их в приложении 4, а также в паспортах и по тексту в соответствующих разделах.</a:t>
            </a:r>
          </a:p>
        </p:txBody>
      </p:sp>
    </p:spTree>
    <p:extLst>
      <p:ext uri="{BB962C8B-B14F-4D97-AF65-F5344CB8AC3E}">
        <p14:creationId xmlns="" xmlns:p14="http://schemas.microsoft.com/office/powerpoint/2010/main" val="41144662"/>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5</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1166786" y="1000108"/>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0" y="0"/>
            <a:ext cx="9906000" cy="1015663"/>
          </a:xfrm>
          <a:prstGeom prst="rect">
            <a:avLst/>
          </a:prstGeom>
          <a:noFill/>
        </p:spPr>
        <p:txBody>
          <a:bodyPr wrap="square" rtlCol="0">
            <a:spAutoFit/>
          </a:bodyPr>
          <a:lstStyle/>
          <a:p>
            <a:pPr algn="ctr"/>
            <a:r>
              <a:rPr lang="ru-RU" sz="3000" dirty="0" smtClean="0">
                <a:effectLst>
                  <a:outerShdw blurRad="38100" dist="38100" dir="2700000" algn="tl">
                    <a:srgbClr val="000000">
                      <a:alpha val="43137"/>
                    </a:srgbClr>
                  </a:outerShdw>
                </a:effectLst>
                <a:latin typeface="+mj-lt"/>
              </a:rPr>
              <a:t>Дополнение и внесение изменений </a:t>
            </a:r>
          </a:p>
          <a:p>
            <a:pPr algn="ctr"/>
            <a:r>
              <a:rPr lang="ru-RU" sz="3000" dirty="0" smtClean="0">
                <a:effectLst>
                  <a:outerShdw blurRad="38100" dist="38100" dir="2700000" algn="tl">
                    <a:srgbClr val="000000">
                      <a:alpha val="43137"/>
                    </a:srgbClr>
                  </a:outerShdw>
                </a:effectLst>
                <a:latin typeface="+mj-lt"/>
              </a:rPr>
              <a:t>в систему основных мероприятий</a:t>
            </a:r>
            <a:endParaRPr lang="ru-RU" sz="3000" dirty="0">
              <a:effectLst>
                <a:outerShdw blurRad="38100" dist="38100" dir="2700000" algn="tl">
                  <a:srgbClr val="000000">
                    <a:alpha val="43137"/>
                  </a:srgbClr>
                </a:outerShdw>
              </a:effectLst>
              <a:latin typeface="+mj-lt"/>
            </a:endParaRPr>
          </a:p>
        </p:txBody>
      </p:sp>
      <p:sp>
        <p:nvSpPr>
          <p:cNvPr id="7" name="TextBox 6"/>
          <p:cNvSpPr txBox="1"/>
          <p:nvPr/>
        </p:nvSpPr>
        <p:spPr>
          <a:xfrm>
            <a:off x="285728" y="1196752"/>
            <a:ext cx="9358378" cy="5447645"/>
          </a:xfrm>
          <a:prstGeom prst="rect">
            <a:avLst/>
          </a:prstGeom>
          <a:noFill/>
        </p:spPr>
        <p:txBody>
          <a:bodyPr wrap="square" rtlCol="0">
            <a:spAutoFit/>
          </a:bodyPr>
          <a:lstStyle/>
          <a:p>
            <a:pPr algn="ctr">
              <a:spcBef>
                <a:spcPts val="600"/>
              </a:spcBef>
            </a:pPr>
            <a:r>
              <a:rPr lang="ru-RU" b="1" dirty="0" smtClean="0"/>
              <a:t>Порядок изменения параметров или введение нового основного мероприятия:</a:t>
            </a:r>
          </a:p>
          <a:p>
            <a:pPr algn="ctr">
              <a:spcBef>
                <a:spcPts val="600"/>
              </a:spcBef>
            </a:pPr>
            <a:r>
              <a:rPr lang="ru-RU" dirty="0" smtClean="0"/>
              <a:t> </a:t>
            </a:r>
          </a:p>
          <a:p>
            <a:pPr marL="342900" indent="-342900" algn="just">
              <a:spcBef>
                <a:spcPts val="600"/>
              </a:spcBef>
              <a:buAutoNum type="arabicPeriod"/>
            </a:pPr>
            <a:r>
              <a:rPr lang="ru-RU" sz="1600" dirty="0" smtClean="0"/>
              <a:t>Реализуемое основное мероприятие может быть изменено в части корректировки сроков его реализации, системы показателей непосредственного результата, финансирования.</a:t>
            </a:r>
          </a:p>
          <a:p>
            <a:pPr marL="342900" indent="-342900" algn="just">
              <a:spcBef>
                <a:spcPts val="600"/>
              </a:spcBef>
              <a:buAutoNum type="arabicPeriod"/>
            </a:pPr>
            <a:r>
              <a:rPr lang="ru-RU" sz="1600" dirty="0" smtClean="0"/>
              <a:t>На протяжении срока реализации мероприятия должны быть указаны значения показателей по каждому году его реализации, за исключением случаев, когда эффект от реализации достигается только по окончании реализации мероприятия (например, строительство детского сада в течение нескольких лет).</a:t>
            </a:r>
          </a:p>
          <a:p>
            <a:pPr marL="342900" indent="-342900" algn="just">
              <a:spcBef>
                <a:spcPts val="600"/>
              </a:spcBef>
              <a:buAutoNum type="arabicPeriod"/>
            </a:pPr>
            <a:r>
              <a:rPr lang="ru-RU" sz="1600" dirty="0" smtClean="0"/>
              <a:t>Не допускается введение (изменение) основных мероприятий с нулевыми показателями и финансированием. </a:t>
            </a:r>
          </a:p>
          <a:p>
            <a:pPr marL="342900" indent="-342900" algn="just">
              <a:spcBef>
                <a:spcPts val="600"/>
              </a:spcBef>
              <a:buAutoNum type="arabicPeriod"/>
            </a:pPr>
            <a:r>
              <a:rPr lang="ru-RU" sz="1600" dirty="0" smtClean="0"/>
              <a:t>В случае отсутствия финансирования по всем годам реализации основного мероприятия, данные мероприятия указываются только в приложении 1. </a:t>
            </a:r>
          </a:p>
          <a:p>
            <a:pPr marL="342900" indent="-342900" algn="just">
              <a:spcBef>
                <a:spcPts val="600"/>
              </a:spcBef>
              <a:buAutoNum type="arabicPeriod"/>
            </a:pPr>
            <a:r>
              <a:rPr lang="ru-RU" sz="1600" dirty="0" smtClean="0"/>
              <a:t>Участники основного мероприятия по приложению 3 должны быть указаны в приложении 1 по данному мероприятию.</a:t>
            </a:r>
          </a:p>
          <a:p>
            <a:pPr marL="342900" indent="-342900" algn="just">
              <a:spcBef>
                <a:spcPts val="600"/>
              </a:spcBef>
              <a:buAutoNum type="arabicPeriod"/>
            </a:pPr>
            <a:r>
              <a:rPr lang="ru-RU" sz="1600" dirty="0" smtClean="0"/>
              <a:t>В паспортах подпрограмм, муниципальной программы должны быть указаны все участники по основным мероприятиям.</a:t>
            </a:r>
          </a:p>
          <a:p>
            <a:pPr marL="342900" indent="-342900" algn="just">
              <a:spcBef>
                <a:spcPts val="600"/>
              </a:spcBef>
              <a:buAutoNum type="arabicPeriod"/>
            </a:pPr>
            <a:r>
              <a:rPr lang="ru-RU" sz="1600" dirty="0" smtClean="0"/>
              <a:t>Сокращения в наименовании исполнителей, соисполнителей, участников вводятся в паспорте муниципальной программы, подпрограммы и одинаковы далее по тексту и приложениям.</a:t>
            </a:r>
          </a:p>
        </p:txBody>
      </p:sp>
    </p:spTree>
    <p:extLst>
      <p:ext uri="{BB962C8B-B14F-4D97-AF65-F5344CB8AC3E}">
        <p14:creationId xmlns="" xmlns:p14="http://schemas.microsoft.com/office/powerpoint/2010/main" val="3410249055"/>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6</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1166786" y="1000108"/>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0" y="0"/>
            <a:ext cx="9906000" cy="1015663"/>
          </a:xfrm>
          <a:prstGeom prst="rect">
            <a:avLst/>
          </a:prstGeom>
          <a:noFill/>
        </p:spPr>
        <p:txBody>
          <a:bodyPr wrap="square" rtlCol="0">
            <a:spAutoFit/>
          </a:bodyPr>
          <a:lstStyle/>
          <a:p>
            <a:pPr algn="ctr"/>
            <a:r>
              <a:rPr lang="ru-RU" sz="3000" dirty="0" smtClean="0">
                <a:effectLst>
                  <a:outerShdw blurRad="38100" dist="38100" dir="2700000" algn="tl">
                    <a:srgbClr val="000000">
                      <a:alpha val="43137"/>
                    </a:srgbClr>
                  </a:outerShdw>
                </a:effectLst>
                <a:latin typeface="+mj-lt"/>
              </a:rPr>
              <a:t>Сроки исполнения по каждому этапу внесения изменений в муниципальные программы</a:t>
            </a:r>
            <a:endParaRPr lang="ru-RU" sz="3000" dirty="0">
              <a:effectLst>
                <a:outerShdw blurRad="38100" dist="38100" dir="2700000" algn="tl">
                  <a:srgbClr val="000000">
                    <a:alpha val="43137"/>
                  </a:srgbClr>
                </a:outerShdw>
              </a:effectLst>
              <a:latin typeface="+mj-lt"/>
            </a:endParaRPr>
          </a:p>
        </p:txBody>
      </p:sp>
      <p:sp>
        <p:nvSpPr>
          <p:cNvPr id="7" name="TextBox 6"/>
          <p:cNvSpPr txBox="1"/>
          <p:nvPr/>
        </p:nvSpPr>
        <p:spPr>
          <a:xfrm>
            <a:off x="309530" y="1484784"/>
            <a:ext cx="9358378" cy="4832092"/>
          </a:xfrm>
          <a:prstGeom prst="rect">
            <a:avLst/>
          </a:prstGeom>
          <a:noFill/>
        </p:spPr>
        <p:txBody>
          <a:bodyPr wrap="square" rtlCol="0">
            <a:spAutoFit/>
          </a:bodyPr>
          <a:lstStyle/>
          <a:p>
            <a:pPr marL="342900" indent="-342900" algn="just">
              <a:spcBef>
                <a:spcPts val="600"/>
              </a:spcBef>
              <a:buAutoNum type="arabicPeriod"/>
            </a:pPr>
            <a:r>
              <a:rPr lang="ru-RU" dirty="0" smtClean="0"/>
              <a:t>В течение 2-х дней после утверждения бюджета проект постановления должен быть направлен в департамент финансов и бюджетной политики на согласования.</a:t>
            </a:r>
          </a:p>
          <a:p>
            <a:pPr marL="342900" indent="-342900" algn="just">
              <a:spcBef>
                <a:spcPts val="600"/>
              </a:spcBef>
              <a:buAutoNum type="arabicPeriod"/>
            </a:pPr>
            <a:r>
              <a:rPr lang="ru-RU" dirty="0" smtClean="0"/>
              <a:t>Документ направляется на следующий этап согласования в кратчайшие сроки.</a:t>
            </a:r>
          </a:p>
          <a:p>
            <a:pPr marL="342900" indent="-342900" algn="just">
              <a:spcBef>
                <a:spcPts val="600"/>
              </a:spcBef>
              <a:buAutoNum type="arabicPeriod"/>
            </a:pPr>
            <a:r>
              <a:rPr lang="ru-RU" dirty="0" smtClean="0"/>
              <a:t>Необходимо строго соблюдать последовательность согласования. На экспертизу в Контрольно-счетную палату проект постановления направляется с копией листа согласования только после согласования в департаменте финансов и бюджетной политики, </a:t>
            </a:r>
            <a:r>
              <a:rPr lang="ru-RU" dirty="0"/>
              <a:t>отделе </a:t>
            </a:r>
            <a:r>
              <a:rPr lang="ru-RU" dirty="0" smtClean="0"/>
              <a:t>проектов, департаменте по экономическому развитию, правовом управлении.</a:t>
            </a:r>
          </a:p>
          <a:p>
            <a:pPr marL="342900" indent="-342900" algn="just">
              <a:spcBef>
                <a:spcPts val="600"/>
              </a:spcBef>
              <a:buAutoNum type="arabicPeriod"/>
            </a:pPr>
            <a:r>
              <a:rPr lang="ru-RU" dirty="0" smtClean="0"/>
              <a:t>В период проведения экспертизы Контрольно-счетной палаты во избежание потери времени проект постановления направляется на проверку в протокольную часть и далее согласовывается по листу согласования.</a:t>
            </a:r>
          </a:p>
          <a:p>
            <a:pPr marL="342900" indent="-342900" algn="just">
              <a:spcBef>
                <a:spcPts val="600"/>
              </a:spcBef>
              <a:buAutoNum type="arabicPeriod"/>
            </a:pPr>
            <a:r>
              <a:rPr lang="ru-RU" dirty="0" smtClean="0"/>
              <a:t>В случае наличия замечаний Контрольно-счетной палаты исполнителем производится доработка проекта постановления (в случае необходимости) и направляется пояснительная записка в департамент по экономическому развитию.</a:t>
            </a:r>
          </a:p>
        </p:txBody>
      </p:sp>
    </p:spTree>
    <p:extLst>
      <p:ext uri="{BB962C8B-B14F-4D97-AF65-F5344CB8AC3E}">
        <p14:creationId xmlns="" xmlns:p14="http://schemas.microsoft.com/office/powerpoint/2010/main" val="3259302664"/>
      </p:ext>
    </p:extLst>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a:xfrm>
            <a:off x="7594600" y="6492875"/>
            <a:ext cx="2311400" cy="365125"/>
          </a:xfrm>
        </p:spPr>
        <p:txBody>
          <a:bodyPr/>
          <a:lstStyle/>
          <a:p>
            <a:fld id="{1FE8DF1E-33BB-4377-9A26-35481BA06C7C}" type="slidenum">
              <a:rPr lang="en-US" sz="1400" smtClean="0">
                <a:solidFill>
                  <a:schemeClr val="accent5">
                    <a:lumMod val="50000"/>
                  </a:schemeClr>
                </a:solidFill>
              </a:rPr>
              <a:pPr/>
              <a:t>7</a:t>
            </a:fld>
            <a:endParaRPr lang="en-US" sz="1400" dirty="0">
              <a:solidFill>
                <a:schemeClr val="accent5">
                  <a:lumMod val="50000"/>
                </a:schemeClr>
              </a:solidFill>
            </a:endParaRPr>
          </a:p>
        </p:txBody>
      </p:sp>
      <p:cxnSp>
        <p:nvCxnSpPr>
          <p:cNvPr id="9" name="Прямая соединительная линия 8"/>
          <p:cNvCxnSpPr/>
          <p:nvPr/>
        </p:nvCxnSpPr>
        <p:spPr>
          <a:xfrm rot="10800000">
            <a:off x="1166786" y="1000108"/>
            <a:ext cx="7661692" cy="1588"/>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0" y="188640"/>
            <a:ext cx="9906000" cy="553998"/>
          </a:xfrm>
          <a:prstGeom prst="rect">
            <a:avLst/>
          </a:prstGeom>
          <a:noFill/>
        </p:spPr>
        <p:txBody>
          <a:bodyPr wrap="square" rtlCol="0">
            <a:spAutoFit/>
          </a:bodyPr>
          <a:lstStyle/>
          <a:p>
            <a:pPr algn="ctr"/>
            <a:r>
              <a:rPr lang="ru-RU" sz="3000" dirty="0" smtClean="0">
                <a:effectLst>
                  <a:outerShdw blurRad="38100" dist="38100" dir="2700000" algn="tl">
                    <a:srgbClr val="000000">
                      <a:alpha val="43137"/>
                    </a:srgbClr>
                  </a:outerShdw>
                </a:effectLst>
                <a:latin typeface="+mj-lt"/>
              </a:rPr>
              <a:t>Основные замечания, выявляемые в ходе проверки</a:t>
            </a:r>
            <a:endParaRPr lang="ru-RU" sz="3000" dirty="0">
              <a:effectLst>
                <a:outerShdw blurRad="38100" dist="38100" dir="2700000" algn="tl">
                  <a:srgbClr val="000000">
                    <a:alpha val="43137"/>
                  </a:srgbClr>
                </a:outerShdw>
              </a:effectLst>
              <a:latin typeface="+mj-lt"/>
            </a:endParaRPr>
          </a:p>
        </p:txBody>
      </p:sp>
      <p:graphicFrame>
        <p:nvGraphicFramePr>
          <p:cNvPr id="3" name="Схема 2"/>
          <p:cNvGraphicFramePr/>
          <p:nvPr>
            <p:extLst>
              <p:ext uri="{D42A27DB-BD31-4B8C-83A1-F6EECF244321}">
                <p14:modId xmlns="" xmlns:p14="http://schemas.microsoft.com/office/powerpoint/2010/main" val="1870327126"/>
              </p:ext>
            </p:extLst>
          </p:nvPr>
        </p:nvGraphicFramePr>
        <p:xfrm>
          <a:off x="2504728" y="1052736"/>
          <a:ext cx="7272808"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Скругленный прямоугольник 13"/>
          <p:cNvSpPr/>
          <p:nvPr/>
        </p:nvSpPr>
        <p:spPr>
          <a:xfrm>
            <a:off x="183476" y="2132856"/>
            <a:ext cx="2609284" cy="3363122"/>
          </a:xfrm>
          <a:prstGeom prst="roundRect">
            <a:avLst>
              <a:gd name="adj" fmla="val 9922"/>
            </a:avLst>
          </a:prstGeom>
          <a:solidFill>
            <a:schemeClr val="accent2">
              <a:lumMod val="40000"/>
              <a:lumOff val="60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dirty="0"/>
          </a:p>
        </p:txBody>
      </p:sp>
      <p:sp>
        <p:nvSpPr>
          <p:cNvPr id="13" name="TextBox 12"/>
          <p:cNvSpPr txBox="1"/>
          <p:nvPr/>
        </p:nvSpPr>
        <p:spPr>
          <a:xfrm>
            <a:off x="200472" y="2290923"/>
            <a:ext cx="2592288" cy="3046988"/>
          </a:xfrm>
          <a:prstGeom prst="rect">
            <a:avLst/>
          </a:prstGeom>
          <a:noFill/>
        </p:spPr>
        <p:txBody>
          <a:bodyPr wrap="square" rtlCol="0">
            <a:spAutoFit/>
          </a:bodyPr>
          <a:lstStyle/>
          <a:p>
            <a:pPr algn="ctr"/>
            <a:r>
              <a:rPr lang="ru-RU" sz="1600" dirty="0" smtClean="0"/>
              <a:t>Решение проблемы – повышение внимательности при формировании проектов постановлений, точное следование алгоритму по </a:t>
            </a:r>
            <a:r>
              <a:rPr lang="ru-RU" sz="1600" dirty="0" err="1" smtClean="0"/>
              <a:t>взаимоувязке</a:t>
            </a:r>
            <a:r>
              <a:rPr lang="ru-RU" sz="1600" smtClean="0"/>
              <a:t> </a:t>
            </a:r>
            <a:r>
              <a:rPr lang="ru-RU" sz="1600" dirty="0" smtClean="0"/>
              <a:t>паспортов, разделов текстовой части и приложений к муниципальной программе</a:t>
            </a:r>
          </a:p>
        </p:txBody>
      </p:sp>
    </p:spTree>
    <p:extLst>
      <p:ext uri="{BB962C8B-B14F-4D97-AF65-F5344CB8AC3E}">
        <p14:creationId xmlns="" xmlns:p14="http://schemas.microsoft.com/office/powerpoint/2010/main" val="3612799200"/>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29848</TotalTime>
  <Words>869</Words>
  <Application>Microsoft Office PowerPoint</Application>
  <PresentationFormat>Лист A4 (210x297 мм)</PresentationFormat>
  <Paragraphs>85</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Слайд 1</vt:lpstr>
      <vt:lpstr>Слайд 2</vt:lpstr>
      <vt:lpstr>Слайд 3</vt:lpstr>
      <vt:lpstr>Слайд 4</vt:lpstr>
      <vt:lpstr>Слайд 5</vt:lpstr>
      <vt:lpstr>Слайд 6</vt:lpstr>
      <vt:lpstr>Слайд 7</vt:lpstr>
    </vt:vector>
  </TitlesOfParts>
  <Company>GUP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Павел Гончаренко</dc:creator>
  <cp:lastModifiedBy>NESTEROVA</cp:lastModifiedBy>
  <cp:revision>1452</cp:revision>
  <cp:lastPrinted>2020-08-26T14:33:27Z</cp:lastPrinted>
  <dcterms:created xsi:type="dcterms:W3CDTF">2010-02-20T13:06:54Z</dcterms:created>
  <dcterms:modified xsi:type="dcterms:W3CDTF">2020-08-27T07:27:36Z</dcterms:modified>
</cp:coreProperties>
</file>