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1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04" r:id="rId16"/>
    <p:sldId id="30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2" r:id="rId49"/>
    <p:sldId id="303" r:id="rId50"/>
  </p:sldIdLst>
  <p:sldSz cx="9906000" cy="6858000" type="A4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806450"/>
            <a:ext cx="5745162" cy="39766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Для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перемещения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страницы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щёлкните</a:t>
            </a:r>
            <a:r>
              <a:rPr lang="en-US" sz="3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600" b="0" strike="noStrike" spc="-1" dirty="0" err="1">
                <a:solidFill>
                  <a:srgbClr val="000000"/>
                </a:solidFill>
                <a:latin typeface="Calibri"/>
              </a:rPr>
              <a:t>мышью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39404" y="5038730"/>
            <a:ext cx="5914880" cy="47733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 dirty="0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08661" cy="5300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 dirty="0">
                <a:latin typeface="Tinos"/>
              </a:rPr>
              <a:t> </a:t>
            </a:r>
          </a:p>
        </p:txBody>
      </p:sp>
      <p:sp>
        <p:nvSpPr>
          <p:cNvPr id="279" name="PlaceHolder 4"/>
          <p:cNvSpPr>
            <a:spLocks noGrp="1"/>
          </p:cNvSpPr>
          <p:nvPr>
            <p:ph type="dt"/>
          </p:nvPr>
        </p:nvSpPr>
        <p:spPr>
          <a:xfrm>
            <a:off x="4185027" y="0"/>
            <a:ext cx="3208661" cy="5300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 dirty="0">
                <a:latin typeface="Tinos"/>
              </a:rPr>
              <a:t> </a:t>
            </a:r>
          </a:p>
        </p:txBody>
      </p:sp>
      <p:sp>
        <p:nvSpPr>
          <p:cNvPr id="280" name="PlaceHolder 5"/>
          <p:cNvSpPr>
            <a:spLocks noGrp="1"/>
          </p:cNvSpPr>
          <p:nvPr>
            <p:ph type="ftr"/>
          </p:nvPr>
        </p:nvSpPr>
        <p:spPr>
          <a:xfrm>
            <a:off x="0" y="10077818"/>
            <a:ext cx="3208661" cy="5300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 dirty="0">
                <a:latin typeface="Tinos"/>
              </a:rPr>
              <a:t> </a:t>
            </a:r>
          </a:p>
        </p:txBody>
      </p:sp>
      <p:sp>
        <p:nvSpPr>
          <p:cNvPr id="281" name="PlaceHolder 6"/>
          <p:cNvSpPr>
            <a:spLocks noGrp="1"/>
          </p:cNvSpPr>
          <p:nvPr>
            <p:ph type="sldNum"/>
          </p:nvPr>
        </p:nvSpPr>
        <p:spPr>
          <a:xfrm>
            <a:off x="4185027" y="10077818"/>
            <a:ext cx="3208661" cy="5300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1922340-A3DD-46FD-B426-E8358267C342}" type="slidenum">
              <a:rPr lang="ru-RU" sz="1400" b="0" strike="noStrike" spc="-1">
                <a:latin typeface="Tinos"/>
              </a:rPr>
              <a:pPr algn="r"/>
              <a:t>‹#›</a:t>
            </a:fld>
            <a:endParaRPr lang="ru-RU" sz="1400" b="0" strike="noStrike" spc="-1" dirty="0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2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39775"/>
            <a:ext cx="5330825" cy="3692525"/>
          </a:xfrm>
          <a:prstGeom prst="rect">
            <a:avLst/>
          </a:prstGeom>
        </p:spPr>
      </p:sp>
      <p:sp>
        <p:nvSpPr>
          <p:cNvPr id="916" name="PlaceHolder 2"/>
          <p:cNvSpPr>
            <a:spLocks noGrp="1"/>
          </p:cNvSpPr>
          <p:nvPr>
            <p:ph type="body"/>
          </p:nvPr>
        </p:nvSpPr>
        <p:spPr>
          <a:xfrm>
            <a:off x="664759" y="4679408"/>
            <a:ext cx="5318780" cy="443188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spc="-1" dirty="0">
              <a:latin typeface="XO Oriel"/>
            </a:endParaRPr>
          </a:p>
        </p:txBody>
      </p:sp>
      <p:sp>
        <p:nvSpPr>
          <p:cNvPr id="917" name="TextShape 3"/>
          <p:cNvSpPr txBox="1"/>
          <p:nvPr/>
        </p:nvSpPr>
        <p:spPr>
          <a:xfrm>
            <a:off x="3764975" y="9355958"/>
            <a:ext cx="2881563" cy="492550"/>
          </a:xfrm>
          <a:prstGeom prst="rect">
            <a:avLst/>
          </a:prstGeom>
          <a:noFill/>
          <a:ln w="9360">
            <a:noFill/>
          </a:ln>
        </p:spPr>
        <p:txBody>
          <a:bodyPr lIns="90196" tIns="45098" rIns="90196" bIns="45098" anchor="b">
            <a:noAutofit/>
          </a:bodyPr>
          <a:lstStyle/>
          <a:p>
            <a:pPr algn="r">
              <a:lnSpc>
                <a:spcPct val="100000"/>
              </a:lnSpc>
            </a:pPr>
            <a:fld id="{7DFCF0FC-407B-46AB-9E16-1A41A591F201}" type="slidenum">
              <a:rPr lang="ru-RU" sz="1200" spc="-1">
                <a:latin typeface="Times New Roman"/>
              </a:rPr>
              <a:pPr algn="r">
                <a:lnSpc>
                  <a:spcPct val="100000"/>
                </a:lnSpc>
              </a:pPr>
              <a:t>39</a:t>
            </a:fld>
            <a:endParaRPr lang="ru-RU" sz="1200" spc="-1" dirty="0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46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451872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933600" y="21337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21042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 type="body"/>
          </p:nvPr>
        </p:nvSpPr>
        <p:spPr>
          <a:xfrm>
            <a:off x="451872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 type="body"/>
          </p:nvPr>
        </p:nvSpPr>
        <p:spPr>
          <a:xfrm>
            <a:off x="6933600" y="4106520"/>
            <a:ext cx="229932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107440" y="624240"/>
            <a:ext cx="7138080" cy="5937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763240" y="41065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10420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763240" y="2133720"/>
            <a:ext cx="34844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104200" y="4106520"/>
            <a:ext cx="714096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34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14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-34920" y="4321080"/>
            <a:ext cx="1512360" cy="78084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104200" y="2514600"/>
            <a:ext cx="7149960" cy="2262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458640" y="452916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8F9EB82-BAE1-4BC0-9019-C5E7BD2EED87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83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28"/>
          <p:cNvSpPr/>
          <p:nvPr/>
        </p:nvSpPr>
        <p:spPr>
          <a:xfrm flipV="1">
            <a:off x="0" y="711360"/>
            <a:ext cx="14713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PlaceHolder 29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body"/>
          </p:nvPr>
        </p:nvSpPr>
        <p:spPr>
          <a:xfrm>
            <a:off x="2104200" y="2133720"/>
            <a:ext cx="7140960" cy="3777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600" b="0" strike="noStrike" spc="-1">
                <a:solidFill>
                  <a:srgbClr val="404040"/>
                </a:solidFill>
                <a:latin typeface="Century Gothic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Пятый уровень</a:t>
            </a:r>
          </a:p>
        </p:txBody>
      </p:sp>
      <p:sp>
        <p:nvSpPr>
          <p:cNvPr id="99" name="PlaceHolder 31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00" name="PlaceHolder 32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54040" y="78732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03AADB4-D7F7-4E12-BEE4-02E0A0E4ACAD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152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28"/>
          <p:cNvSpPr/>
          <p:nvPr/>
        </p:nvSpPr>
        <p:spPr>
          <a:xfrm flipV="1">
            <a:off x="0" y="711360"/>
            <a:ext cx="14713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29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168" name="PlaceHolder 31"/>
          <p:cNvSpPr>
            <a:spLocks noGrp="1"/>
          </p:cNvSpPr>
          <p:nvPr>
            <p:ph type="sldNum"/>
          </p:nvPr>
        </p:nvSpPr>
        <p:spPr>
          <a:xfrm>
            <a:off x="554040" y="78732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98B7FDE-F7AA-4780-8CC3-BB7411E5860C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  <p:sp>
        <p:nvSpPr>
          <p:cNvPr id="169" name="PlaceHolder 3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70" name="PlaceHolder 3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0" y="228600"/>
            <a:ext cx="2145960" cy="6638760"/>
            <a:chOff x="0" y="228600"/>
            <a:chExt cx="2145960" cy="6638760"/>
          </a:xfrm>
        </p:grpSpPr>
        <p:sp>
          <p:nvSpPr>
            <p:cNvPr id="208" name="CustomShape 2"/>
            <p:cNvSpPr/>
            <p:nvPr/>
          </p:nvSpPr>
          <p:spPr>
            <a:xfrm>
              <a:off x="0" y="2575080"/>
              <a:ext cx="75240" cy="6260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3"/>
            <p:cNvSpPr/>
            <p:nvPr/>
          </p:nvSpPr>
          <p:spPr>
            <a:xfrm>
              <a:off x="96840" y="3156840"/>
              <a:ext cx="48636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607320" y="5447160"/>
              <a:ext cx="45828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722520" y="6504120"/>
              <a:ext cx="12852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75600" y="3201480"/>
              <a:ext cx="618120" cy="33285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16920" y="228600"/>
              <a:ext cx="79560" cy="29278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59040" y="2944080"/>
              <a:ext cx="5868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579240" y="5478840"/>
              <a:ext cx="142560" cy="10249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583560" y="1398960"/>
              <a:ext cx="156240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694440" y="6530040"/>
              <a:ext cx="12168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12"/>
            <p:cNvSpPr/>
            <p:nvPr/>
          </p:nvSpPr>
          <p:spPr>
            <a:xfrm>
              <a:off x="579240" y="5359680"/>
              <a:ext cx="2772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13"/>
            <p:cNvSpPr/>
            <p:nvPr/>
          </p:nvSpPr>
          <p:spPr>
            <a:xfrm>
              <a:off x="639720" y="6244920"/>
              <a:ext cx="17928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0" name="Group 14"/>
          <p:cNvGrpSpPr/>
          <p:nvPr/>
        </p:nvGrpSpPr>
        <p:grpSpPr>
          <a:xfrm>
            <a:off x="22320" y="0"/>
            <a:ext cx="2114280" cy="6852960"/>
            <a:chOff x="22320" y="0"/>
            <a:chExt cx="2114280" cy="6852960"/>
          </a:xfrm>
        </p:grpSpPr>
        <p:sp>
          <p:nvSpPr>
            <p:cNvPr id="221" name="CustomShape 15"/>
            <p:cNvSpPr/>
            <p:nvPr/>
          </p:nvSpPr>
          <p:spPr>
            <a:xfrm>
              <a:off x="22320" y="0"/>
              <a:ext cx="443160" cy="44010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16"/>
            <p:cNvSpPr/>
            <p:nvPr/>
          </p:nvSpPr>
          <p:spPr>
            <a:xfrm>
              <a:off x="491400" y="4316400"/>
              <a:ext cx="37944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17"/>
            <p:cNvSpPr/>
            <p:nvPr/>
          </p:nvSpPr>
          <p:spPr>
            <a:xfrm>
              <a:off x="900720" y="5862600"/>
              <a:ext cx="38628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8"/>
            <p:cNvSpPr/>
            <p:nvPr/>
          </p:nvSpPr>
          <p:spPr>
            <a:xfrm>
              <a:off x="465840" y="4364280"/>
              <a:ext cx="49464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19"/>
            <p:cNvSpPr/>
            <p:nvPr/>
          </p:nvSpPr>
          <p:spPr>
            <a:xfrm>
              <a:off x="417600" y="1288800"/>
              <a:ext cx="15624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20"/>
            <p:cNvSpPr/>
            <p:nvPr/>
          </p:nvSpPr>
          <p:spPr>
            <a:xfrm>
              <a:off x="995400" y="6571440"/>
              <a:ext cx="11988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21"/>
            <p:cNvSpPr/>
            <p:nvPr/>
          </p:nvSpPr>
          <p:spPr>
            <a:xfrm>
              <a:off x="448560" y="4107600"/>
              <a:ext cx="7344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22"/>
            <p:cNvSpPr/>
            <p:nvPr/>
          </p:nvSpPr>
          <p:spPr>
            <a:xfrm>
              <a:off x="871560" y="3145680"/>
              <a:ext cx="126504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23"/>
            <p:cNvSpPr/>
            <p:nvPr/>
          </p:nvSpPr>
          <p:spPr>
            <a:xfrm>
              <a:off x="960840" y="6600240"/>
              <a:ext cx="10800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24"/>
            <p:cNvSpPr/>
            <p:nvPr/>
          </p:nvSpPr>
          <p:spPr>
            <a:xfrm>
              <a:off x="871560" y="5897160"/>
              <a:ext cx="12348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25"/>
            <p:cNvSpPr/>
            <p:nvPr/>
          </p:nvSpPr>
          <p:spPr>
            <a:xfrm>
              <a:off x="871560" y="5772600"/>
              <a:ext cx="342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26"/>
            <p:cNvSpPr/>
            <p:nvPr/>
          </p:nvSpPr>
          <p:spPr>
            <a:xfrm>
              <a:off x="900720" y="6322320"/>
              <a:ext cx="1886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33" name="CustomShape 27"/>
          <p:cNvSpPr/>
          <p:nvPr/>
        </p:nvSpPr>
        <p:spPr>
          <a:xfrm>
            <a:off x="0" y="0"/>
            <a:ext cx="1980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4" name="CustomShape 28"/>
          <p:cNvSpPr/>
          <p:nvPr/>
        </p:nvSpPr>
        <p:spPr>
          <a:xfrm flipV="1">
            <a:off x="0" y="711360"/>
            <a:ext cx="1471320" cy="50760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PlaceHolder 29"/>
          <p:cNvSpPr>
            <a:spLocks noGrp="1"/>
          </p:cNvSpPr>
          <p:nvPr>
            <p:ph type="title"/>
          </p:nvPr>
        </p:nvSpPr>
        <p:spPr>
          <a:xfrm>
            <a:off x="2107440" y="624240"/>
            <a:ext cx="713808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0"/>
          <p:cNvSpPr>
            <a:spLocks noGrp="1"/>
          </p:cNvSpPr>
          <p:nvPr>
            <p:ph type="dt"/>
          </p:nvPr>
        </p:nvSpPr>
        <p:spPr>
          <a:xfrm>
            <a:off x="8420040" y="6135840"/>
            <a:ext cx="829800" cy="369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237" name="PlaceHolder 31"/>
          <p:cNvSpPr>
            <a:spLocks noGrp="1"/>
          </p:cNvSpPr>
          <p:nvPr>
            <p:ph type="ftr"/>
          </p:nvPr>
        </p:nvSpPr>
        <p:spPr>
          <a:xfrm>
            <a:off x="2104920" y="6135840"/>
            <a:ext cx="6192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sp>
        <p:nvSpPr>
          <p:cNvPr id="238" name="PlaceHolder 32"/>
          <p:cNvSpPr>
            <a:spLocks noGrp="1"/>
          </p:cNvSpPr>
          <p:nvPr>
            <p:ph type="sldNum"/>
          </p:nvPr>
        </p:nvSpPr>
        <p:spPr>
          <a:xfrm>
            <a:off x="554040" y="787320"/>
            <a:ext cx="6328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5B1680-25E0-4FC0-BC5E-102CBC26E6BF}" type="slidenum">
              <a:rPr lang="ru-RU" sz="2000" b="0" strike="noStrike" spc="-1">
                <a:solidFill>
                  <a:srgbClr val="FE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2000" b="0" strike="noStrike" spc="-1">
              <a:latin typeface="Tinos"/>
            </a:endParaRPr>
          </a:p>
        </p:txBody>
      </p:sp>
      <p:sp>
        <p:nvSpPr>
          <p:cNvPr id="239" name="PlaceHolder 3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07880" y="-28440"/>
            <a:ext cx="8999280" cy="300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222E0C"/>
                </a:solidFill>
                <a:latin typeface="Bookman Old Style"/>
              </a:rPr>
              <a:t>	</a:t>
            </a:r>
            <a:r>
              <a:rPr lang="ru-RU" sz="4400" b="1" strike="noStrike" spc="-1" dirty="0">
                <a:solidFill>
                  <a:srgbClr val="678A26"/>
                </a:solidFill>
                <a:latin typeface="Bookman Old Style"/>
              </a:rPr>
              <a:t>Бюджет для граждан </a:t>
            </a:r>
            <a:endParaRPr lang="ru-RU" sz="4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678A26"/>
                </a:solidFill>
                <a:latin typeface="Bookman Old Style"/>
              </a:rPr>
              <a:t>Старооскольского 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678A26"/>
                </a:solidFill>
                <a:latin typeface="Bookman Old Style"/>
              </a:rPr>
              <a:t>городского округа на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678A26"/>
                </a:solidFill>
                <a:latin typeface="Bookman Old Style"/>
              </a:rPr>
              <a:t> </a:t>
            </a:r>
            <a:r>
              <a:rPr lang="ru-RU" sz="3200" b="1" strike="noStrike" spc="-1" dirty="0" smtClean="0">
                <a:solidFill>
                  <a:srgbClr val="678A26"/>
                </a:solidFill>
                <a:latin typeface="Bookman Old Style"/>
              </a:rPr>
              <a:t>2021 </a:t>
            </a:r>
            <a:r>
              <a:rPr lang="ru-RU" sz="3200" b="1" strike="noStrike" spc="-1" dirty="0">
                <a:solidFill>
                  <a:srgbClr val="678A26"/>
                </a:solidFill>
                <a:latin typeface="Bookman Old Style"/>
              </a:rPr>
              <a:t>год и плановый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678A26"/>
                </a:solidFill>
                <a:latin typeface="Bookman Old Style"/>
              </a:rPr>
              <a:t> период </a:t>
            </a:r>
            <a:r>
              <a:rPr lang="ru-RU" sz="3200" b="1" strike="noStrike" spc="-1" dirty="0" smtClean="0">
                <a:solidFill>
                  <a:srgbClr val="678A26"/>
                </a:solidFill>
                <a:latin typeface="Bookman Old Style"/>
              </a:rPr>
              <a:t>2022-2023 </a:t>
            </a:r>
            <a:r>
              <a:rPr lang="ru-RU" sz="3200" b="1" strike="noStrike" spc="-1" dirty="0">
                <a:solidFill>
                  <a:srgbClr val="678A26"/>
                </a:solidFill>
                <a:latin typeface="Bookman Old Style"/>
              </a:rPr>
              <a:t>годов</a:t>
            </a:r>
            <a:endParaRPr lang="ru-RU" sz="3200" b="0" strike="noStrike" spc="-1" dirty="0">
              <a:latin typeface="XO Orie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-706320" y="6413400"/>
            <a:ext cx="693396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  <p:pic>
        <p:nvPicPr>
          <p:cNvPr id="284" name="Picture 10"/>
          <p:cNvPicPr/>
          <p:nvPr/>
        </p:nvPicPr>
        <p:blipFill>
          <a:blip r:embed="rId2" cstate="print"/>
          <a:stretch/>
        </p:blipFill>
        <p:spPr>
          <a:xfrm>
            <a:off x="1619280" y="2984400"/>
            <a:ext cx="7187760" cy="344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554040" y="108000"/>
            <a:ext cx="8915040" cy="396360"/>
          </a:xfrm>
          <a:prstGeom prst="rect">
            <a:avLst/>
          </a:prstGeom>
          <a:noFill/>
          <a:ln w="9360">
            <a:noFill/>
          </a:ln>
        </p:spPr>
        <p:txBody>
          <a:bodyPr tIns="0" bIns="0">
            <a:normAutofit fontScale="89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>
                <a:solidFill>
                  <a:srgbClr val="3F762B"/>
                </a:solidFill>
                <a:latin typeface="Bookman Old Style"/>
              </a:rPr>
              <a:t>Межбюджетные трансферты (безвозмездные поступления)</a:t>
            </a:r>
            <a:r>
              <a:rPr lang="en-US" sz="2200" b="0" strike="noStrike" spc="-1">
                <a:solidFill>
                  <a:srgbClr val="3F762B"/>
                </a:solidFill>
                <a:latin typeface="Century Gothic"/>
              </a:rPr>
              <a:t> 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1622520" y="685800"/>
            <a:ext cx="7437240" cy="6789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91500" lnSpcReduction="20000"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600" b="1" strike="noStrike" spc="-1">
                <a:solidFill>
                  <a:srgbClr val="3F762B"/>
                </a:solidFill>
                <a:latin typeface="Century Gothic"/>
              </a:rPr>
              <a:t>Межбюджетные трансферты (безвозмездные поступления)</a:t>
            </a:r>
            <a:r>
              <a:rPr lang="en-US" sz="1600" b="0" strike="noStrike" spc="-1">
                <a:solidFill>
                  <a:srgbClr val="3F762B"/>
                </a:solidFill>
                <a:latin typeface="Century Gothic"/>
              </a:rPr>
              <a:t> -</a:t>
            </a:r>
            <a:r>
              <a:rPr lang="en-US" sz="1600" b="1" strike="noStrike" spc="-1">
                <a:solidFill>
                  <a:srgbClr val="3F762B"/>
                </a:solidFill>
                <a:latin typeface="Century Gothic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E125648-DCB1-4CE9-8ECD-7DA6B59619C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406" name="Line 4"/>
          <p:cNvSpPr/>
          <p:nvPr/>
        </p:nvSpPr>
        <p:spPr>
          <a:xfrm>
            <a:off x="350640" y="52704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5"/>
          <p:cNvSpPr/>
          <p:nvPr/>
        </p:nvSpPr>
        <p:spPr>
          <a:xfrm>
            <a:off x="852480" y="2470320"/>
            <a:ext cx="6981480" cy="352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6"/>
          <p:cNvSpPr/>
          <p:nvPr/>
        </p:nvSpPr>
        <p:spPr>
          <a:xfrm>
            <a:off x="3749760" y="1498680"/>
            <a:ext cx="2341080" cy="10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</a:rPr>
              <a:t>Формы межбюджетных трансфертов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330120" y="3592440"/>
            <a:ext cx="2801520" cy="261252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10" name="CustomShape 8"/>
          <p:cNvSpPr/>
          <p:nvPr/>
        </p:nvSpPr>
        <p:spPr>
          <a:xfrm>
            <a:off x="3436920" y="3605040"/>
            <a:ext cx="3198600" cy="32205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Субвенции - бюджетные средства, предоставляемые бюджету другого уровня бюджетной системы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6896160" y="3602160"/>
            <a:ext cx="2728440" cy="26078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Субсидии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412" name="CustomShape 10"/>
          <p:cNvSpPr/>
          <p:nvPr/>
        </p:nvSpPr>
        <p:spPr>
          <a:xfrm rot="7897200">
            <a:off x="1495800" y="2260800"/>
            <a:ext cx="1956960" cy="72180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6">
              <a:lumMod val="75000"/>
            </a:schemeClr>
          </a:soli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1"/>
          <p:cNvSpPr/>
          <p:nvPr/>
        </p:nvSpPr>
        <p:spPr>
          <a:xfrm>
            <a:off x="4575240" y="2792520"/>
            <a:ext cx="766440" cy="6361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1584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2"/>
          <p:cNvSpPr/>
          <p:nvPr/>
        </p:nvSpPr>
        <p:spPr>
          <a:xfrm rot="2313000">
            <a:off x="6397560" y="2377800"/>
            <a:ext cx="219024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6">
              <a:lumMod val="75000"/>
            </a:schemeClr>
          </a:solidFill>
          <a:ln w="19080">
            <a:solidFill>
              <a:schemeClr val="accent6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723960" y="112680"/>
            <a:ext cx="8915040" cy="4694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Доходная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часть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200" b="1" strike="noStrike" spc="-1" dirty="0" smtClean="0">
                <a:solidFill>
                  <a:srgbClr val="0A1407"/>
                </a:solidFill>
                <a:latin typeface="Bookman Old Style"/>
              </a:rPr>
              <a:t>1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год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557360" y="1011240"/>
            <a:ext cx="6552720" cy="391680"/>
          </a:xfrm>
          <a:prstGeom prst="rect">
            <a:avLst/>
          </a:prstGeom>
          <a:gradFill rotWithShape="0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4442"/>
                </a:solidFill>
                <a:latin typeface="Times New Roman"/>
              </a:rPr>
              <a:t>Общий объем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–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9 551 532,3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4442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312840" y="1644480"/>
            <a:ext cx="2964960" cy="560160"/>
          </a:xfrm>
          <a:prstGeom prst="rect">
            <a:avLst/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3 071 689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3440160" y="1638360"/>
            <a:ext cx="2964960" cy="542520"/>
          </a:xfrm>
          <a:prstGeom prst="rect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Неналоговые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505 401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6591240" y="1623960"/>
            <a:ext cx="3131280" cy="7923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Безвозмездные перечисления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5 974 442,3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тыс.руб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272480" y="2348880"/>
            <a:ext cx="2964960" cy="45036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1 096 165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272480" y="2852936"/>
            <a:ext cx="296496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имущество физических лиц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220 981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8"/>
          <p:cNvSpPr/>
          <p:nvPr/>
        </p:nvSpPr>
        <p:spPr>
          <a:xfrm>
            <a:off x="272480" y="3789040"/>
            <a:ext cx="2964960" cy="71153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налог на вмененный доход  для отдельных видов деятельности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26 223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9"/>
          <p:cNvSpPr/>
          <p:nvPr/>
        </p:nvSpPr>
        <p:spPr>
          <a:xfrm>
            <a:off x="3470400" y="2421000"/>
            <a:ext cx="2964960" cy="6479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–7 926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10"/>
          <p:cNvSpPr/>
          <p:nvPr/>
        </p:nvSpPr>
        <p:spPr>
          <a:xfrm>
            <a:off x="3476520" y="3110040"/>
            <a:ext cx="2964960" cy="60699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Плата за негативное воздействие на окружающую среду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                            30 097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11"/>
          <p:cNvSpPr/>
          <p:nvPr/>
        </p:nvSpPr>
        <p:spPr>
          <a:xfrm>
            <a:off x="3440832" y="6165304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Прочие неналоговые доходы–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2 000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6" name="CustomShape 12"/>
          <p:cNvSpPr/>
          <p:nvPr/>
        </p:nvSpPr>
        <p:spPr>
          <a:xfrm>
            <a:off x="3440832" y="3789040"/>
            <a:ext cx="2964960" cy="64807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40 000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7" name="CustomShape 13"/>
          <p:cNvSpPr/>
          <p:nvPr/>
        </p:nvSpPr>
        <p:spPr>
          <a:xfrm>
            <a:off x="6667512" y="5357826"/>
            <a:ext cx="2964960" cy="1240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Иные межбюджетные трансферты–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175 928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28" name="CustomShape 14"/>
          <p:cNvSpPr/>
          <p:nvPr/>
        </p:nvSpPr>
        <p:spPr>
          <a:xfrm>
            <a:off x="6667512" y="3929066"/>
            <a:ext cx="2964960" cy="1294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4 678 011,7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29" name="CustomShape 15"/>
          <p:cNvSpPr/>
          <p:nvPr/>
        </p:nvSpPr>
        <p:spPr>
          <a:xfrm>
            <a:off x="6667512" y="2714620"/>
            <a:ext cx="2964960" cy="101880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884 342,2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30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21"/>
          <p:cNvSpPr/>
          <p:nvPr/>
        </p:nvSpPr>
        <p:spPr>
          <a:xfrm>
            <a:off x="8024834" y="2428868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3"/>
          <p:cNvSpPr/>
          <p:nvPr/>
        </p:nvSpPr>
        <p:spPr>
          <a:xfrm>
            <a:off x="285840" y="3356992"/>
            <a:ext cx="2964960" cy="390968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Земельный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1 549 215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8" name="CustomShape 24"/>
          <p:cNvSpPr/>
          <p:nvPr/>
        </p:nvSpPr>
        <p:spPr>
          <a:xfrm>
            <a:off x="309530" y="4572008"/>
            <a:ext cx="298260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сельскохозяйственный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4 672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9" name="CustomShape 25"/>
          <p:cNvSpPr/>
          <p:nvPr/>
        </p:nvSpPr>
        <p:spPr>
          <a:xfrm>
            <a:off x="309530" y="5000636"/>
            <a:ext cx="2958840" cy="70127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95 795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0" name="CustomShape 26"/>
          <p:cNvSpPr/>
          <p:nvPr/>
        </p:nvSpPr>
        <p:spPr>
          <a:xfrm>
            <a:off x="309530" y="5786454"/>
            <a:ext cx="2964960" cy="50006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Акцизы по подакцизным товарам (продукции)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46 621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1" name="CustomShape 27"/>
          <p:cNvSpPr/>
          <p:nvPr/>
        </p:nvSpPr>
        <p:spPr>
          <a:xfrm>
            <a:off x="3440832" y="4509120"/>
            <a:ext cx="2964960" cy="100811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</a:rPr>
              <a:t>421 508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2" name="CustomShape 28"/>
          <p:cNvSpPr/>
          <p:nvPr/>
        </p:nvSpPr>
        <p:spPr>
          <a:xfrm>
            <a:off x="309530" y="6357958"/>
            <a:ext cx="2972880" cy="37584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32 017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3" name="CustomShape 29"/>
          <p:cNvSpPr/>
          <p:nvPr/>
        </p:nvSpPr>
        <p:spPr>
          <a:xfrm>
            <a:off x="3440832" y="5589240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Штрафы, санкции, возмещение ущерба–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3 870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39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3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7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1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7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1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5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9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5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9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3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Effect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7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Effect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1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Effect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5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Effect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9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Effect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3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Effect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7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723960" y="112680"/>
            <a:ext cx="8915040" cy="4694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Доходная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часть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200" b="1" strike="noStrike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год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557360" y="1011240"/>
            <a:ext cx="6552720" cy="391680"/>
          </a:xfrm>
          <a:prstGeom prst="rect">
            <a:avLst/>
          </a:prstGeom>
          <a:gradFill rotWithShape="0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4442"/>
                </a:solidFill>
                <a:latin typeface="Times New Roman"/>
              </a:rPr>
              <a:t>Общий объем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–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9 183 143,1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4442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312840" y="1644480"/>
            <a:ext cx="2964960" cy="560160"/>
          </a:xfrm>
          <a:prstGeom prst="rect">
            <a:avLst/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3 117 875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3440160" y="1638360"/>
            <a:ext cx="2964960" cy="542520"/>
          </a:xfrm>
          <a:prstGeom prst="rect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Неналоговые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467 866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6596074" y="1643050"/>
            <a:ext cx="3131280" cy="857256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Безвозмездные перечисления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5 597 402,1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тыс.руб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272480" y="2348880"/>
            <a:ext cx="2964960" cy="45036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1 150 403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272480" y="2852936"/>
            <a:ext cx="296496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имущество физических лиц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236 070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9"/>
          <p:cNvSpPr/>
          <p:nvPr/>
        </p:nvSpPr>
        <p:spPr>
          <a:xfrm>
            <a:off x="3470400" y="2421000"/>
            <a:ext cx="2964960" cy="6479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–7 988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10"/>
          <p:cNvSpPr/>
          <p:nvPr/>
        </p:nvSpPr>
        <p:spPr>
          <a:xfrm>
            <a:off x="3476520" y="3110040"/>
            <a:ext cx="2964960" cy="60699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Плата за негативное воздействие на окружающую среду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                     31 301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11"/>
          <p:cNvSpPr/>
          <p:nvPr/>
        </p:nvSpPr>
        <p:spPr>
          <a:xfrm>
            <a:off x="3440832" y="6165304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Прочие неналоговые доходы–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2 080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6" name="CustomShape 12"/>
          <p:cNvSpPr/>
          <p:nvPr/>
        </p:nvSpPr>
        <p:spPr>
          <a:xfrm>
            <a:off x="3440832" y="3789040"/>
            <a:ext cx="2964960" cy="64807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18 000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7" name="CustomShape 13"/>
          <p:cNvSpPr/>
          <p:nvPr/>
        </p:nvSpPr>
        <p:spPr>
          <a:xfrm>
            <a:off x="6667512" y="5429264"/>
            <a:ext cx="2964960" cy="1240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Иные межбюджетные трансферты–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161 402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28" name="CustomShape 14"/>
          <p:cNvSpPr/>
          <p:nvPr/>
        </p:nvSpPr>
        <p:spPr>
          <a:xfrm>
            <a:off x="6667512" y="4000504"/>
            <a:ext cx="2964960" cy="1294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4 988 170,7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29" name="CustomShape 15"/>
          <p:cNvSpPr/>
          <p:nvPr/>
        </p:nvSpPr>
        <p:spPr>
          <a:xfrm>
            <a:off x="6667512" y="2857496"/>
            <a:ext cx="2964960" cy="101880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447 829,4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30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21"/>
          <p:cNvSpPr/>
          <p:nvPr/>
        </p:nvSpPr>
        <p:spPr>
          <a:xfrm>
            <a:off x="7953396" y="2571744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3"/>
          <p:cNvSpPr/>
          <p:nvPr/>
        </p:nvSpPr>
        <p:spPr>
          <a:xfrm>
            <a:off x="285840" y="3356992"/>
            <a:ext cx="2964960" cy="50063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Земельный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1 545 311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8" name="CustomShape 24"/>
          <p:cNvSpPr/>
          <p:nvPr/>
        </p:nvSpPr>
        <p:spPr>
          <a:xfrm>
            <a:off x="309530" y="3929066"/>
            <a:ext cx="2982600" cy="50006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сельскохозяйственный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4 859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9" name="CustomShape 25"/>
          <p:cNvSpPr/>
          <p:nvPr/>
        </p:nvSpPr>
        <p:spPr>
          <a:xfrm>
            <a:off x="309530" y="4500570"/>
            <a:ext cx="2958840" cy="85725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99 627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0" name="CustomShape 26"/>
          <p:cNvSpPr/>
          <p:nvPr/>
        </p:nvSpPr>
        <p:spPr>
          <a:xfrm>
            <a:off x="309530" y="5429264"/>
            <a:ext cx="2964960" cy="642942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Акцизы по подакцизным товарам (продукции)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48 307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1" name="CustomShape 27"/>
          <p:cNvSpPr/>
          <p:nvPr/>
        </p:nvSpPr>
        <p:spPr>
          <a:xfrm>
            <a:off x="3440832" y="4509120"/>
            <a:ext cx="2964960" cy="100811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</a:rPr>
              <a:t>404  472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2" name="CustomShape 28"/>
          <p:cNvSpPr/>
          <p:nvPr/>
        </p:nvSpPr>
        <p:spPr>
          <a:xfrm>
            <a:off x="272480" y="6215082"/>
            <a:ext cx="2972880" cy="470078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33 298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3" name="CustomShape 29"/>
          <p:cNvSpPr/>
          <p:nvPr/>
        </p:nvSpPr>
        <p:spPr>
          <a:xfrm>
            <a:off x="3440832" y="5589240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Штрафы, санкции, возмещение ущерба–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4 025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39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3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7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3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7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1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5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1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Effect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5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9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3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Effect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7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Effect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1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Effect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5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Effect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9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Effect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3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723960" y="112680"/>
            <a:ext cx="8915040" cy="4694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Доходная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часть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200" b="1" strike="noStrike" spc="-1" dirty="0" smtClean="0">
                <a:solidFill>
                  <a:srgbClr val="0A1407"/>
                </a:solidFill>
                <a:latin typeface="Bookman Old Style"/>
              </a:rPr>
              <a:t>3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год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1557360" y="1011240"/>
            <a:ext cx="6552720" cy="391680"/>
          </a:xfrm>
          <a:prstGeom prst="rect">
            <a:avLst/>
          </a:prstGeom>
          <a:gradFill rotWithShape="0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4442"/>
                </a:solidFill>
                <a:latin typeface="Times New Roman"/>
              </a:rPr>
              <a:t>Общий объем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–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9 411 222,7 </a:t>
            </a:r>
            <a:r>
              <a:rPr lang="ru-RU" sz="1800" b="1" strike="noStrike" spc="-1" dirty="0" smtClean="0">
                <a:solidFill>
                  <a:srgbClr val="004442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4442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312840" y="1644480"/>
            <a:ext cx="2964960" cy="560160"/>
          </a:xfrm>
          <a:prstGeom prst="rect">
            <a:avLst/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3 224 145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3440160" y="1638360"/>
            <a:ext cx="2964960" cy="542520"/>
          </a:xfrm>
          <a:prstGeom prst="rect">
            <a:avLst/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9360">
            <a:solidFill>
              <a:srgbClr val="0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Неналоговые доходы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465 325 </a:t>
            </a: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6591240" y="1623960"/>
            <a:ext cx="3131280" cy="7923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Безвозмездные перечисления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4442"/>
                </a:solidFill>
                <a:latin typeface="Century Gothic"/>
              </a:rPr>
              <a:t>5 721 752,7 тыс.руб</a:t>
            </a:r>
            <a:r>
              <a:rPr lang="ru-RU" sz="1600" b="1" strike="noStrike" spc="-1" dirty="0">
                <a:solidFill>
                  <a:srgbClr val="004442"/>
                </a:solidFill>
                <a:latin typeface="Century Gothic"/>
              </a:rPr>
              <a:t>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272480" y="2348880"/>
            <a:ext cx="2964960" cy="45036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1 236 683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7"/>
          <p:cNvSpPr/>
          <p:nvPr/>
        </p:nvSpPr>
        <p:spPr>
          <a:xfrm>
            <a:off x="272480" y="2852936"/>
            <a:ext cx="2964960" cy="4266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 на имущество физических лиц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245 513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9"/>
          <p:cNvSpPr/>
          <p:nvPr/>
        </p:nvSpPr>
        <p:spPr>
          <a:xfrm>
            <a:off x="3470400" y="2421000"/>
            <a:ext cx="2964960" cy="6479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–8 015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10"/>
          <p:cNvSpPr/>
          <p:nvPr/>
        </p:nvSpPr>
        <p:spPr>
          <a:xfrm>
            <a:off x="3476520" y="3110040"/>
            <a:ext cx="2964960" cy="60699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Плата за негативное воздействие на окружающую среду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–32 553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11"/>
          <p:cNvSpPr/>
          <p:nvPr/>
        </p:nvSpPr>
        <p:spPr>
          <a:xfrm>
            <a:off x="3440832" y="6165304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Прочие неналоговые доходы–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2 163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6" name="CustomShape 12"/>
          <p:cNvSpPr/>
          <p:nvPr/>
        </p:nvSpPr>
        <p:spPr>
          <a:xfrm>
            <a:off x="3440832" y="3789040"/>
            <a:ext cx="2964960" cy="64807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16 500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7" name="CustomShape 13"/>
          <p:cNvSpPr/>
          <p:nvPr/>
        </p:nvSpPr>
        <p:spPr>
          <a:xfrm>
            <a:off x="6667512" y="5357826"/>
            <a:ext cx="2964960" cy="1240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Иные межбюджетные трансферты–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129 038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28" name="CustomShape 14"/>
          <p:cNvSpPr/>
          <p:nvPr/>
        </p:nvSpPr>
        <p:spPr>
          <a:xfrm>
            <a:off x="6667512" y="3929066"/>
            <a:ext cx="2964960" cy="129492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5 110 360,1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29" name="CustomShape 15"/>
          <p:cNvSpPr/>
          <p:nvPr/>
        </p:nvSpPr>
        <p:spPr>
          <a:xfrm>
            <a:off x="6667512" y="2786058"/>
            <a:ext cx="2964960" cy="101880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</a:rPr>
              <a:t>482 354,6тыс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30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21"/>
          <p:cNvSpPr/>
          <p:nvPr/>
        </p:nvSpPr>
        <p:spPr>
          <a:xfrm>
            <a:off x="8024834" y="2500306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3"/>
          <p:cNvSpPr/>
          <p:nvPr/>
        </p:nvSpPr>
        <p:spPr>
          <a:xfrm>
            <a:off x="285840" y="3356992"/>
            <a:ext cx="2964960" cy="50063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Земельный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1 550 311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8" name="CustomShape 24"/>
          <p:cNvSpPr/>
          <p:nvPr/>
        </p:nvSpPr>
        <p:spPr>
          <a:xfrm>
            <a:off x="309530" y="3929066"/>
            <a:ext cx="2982600" cy="50006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Единый сельскохозяйственный налог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5 053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39" name="CustomShape 25"/>
          <p:cNvSpPr/>
          <p:nvPr/>
        </p:nvSpPr>
        <p:spPr>
          <a:xfrm>
            <a:off x="309530" y="4500570"/>
            <a:ext cx="2958840" cy="70127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103 612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0" name="CustomShape 26"/>
          <p:cNvSpPr/>
          <p:nvPr/>
        </p:nvSpPr>
        <p:spPr>
          <a:xfrm>
            <a:off x="309530" y="5357826"/>
            <a:ext cx="2964960" cy="571504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Акцизы по подакцизным товарам (продукции)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48 343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1" name="CustomShape 27"/>
          <p:cNvSpPr/>
          <p:nvPr/>
        </p:nvSpPr>
        <p:spPr>
          <a:xfrm>
            <a:off x="3440832" y="4509120"/>
            <a:ext cx="2964960" cy="1008112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</a:rPr>
              <a:t>401 908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2" name="CustomShape 28"/>
          <p:cNvSpPr/>
          <p:nvPr/>
        </p:nvSpPr>
        <p:spPr>
          <a:xfrm>
            <a:off x="309530" y="6072206"/>
            <a:ext cx="2972880" cy="518716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>
            <a:solidFill>
              <a:srgbClr val="415717"/>
            </a:solidFill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34 630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</a:rPr>
              <a:t>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43" name="CustomShape 29"/>
          <p:cNvSpPr/>
          <p:nvPr/>
        </p:nvSpPr>
        <p:spPr>
          <a:xfrm>
            <a:off x="3440832" y="5589240"/>
            <a:ext cx="2964960" cy="504360"/>
          </a:xfrm>
          <a:prstGeom prst="rect">
            <a:avLst/>
          </a:prstGeom>
          <a:gradFill rotWithShape="0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Штрафы, санкции, возмещение ущерба–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</a:rPr>
              <a:t>4 186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5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5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1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39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3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47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3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57"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1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65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1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Effect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5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79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3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Effect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87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Effect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1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Effect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5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Effect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99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Effect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 additive="repl">
                                        <p:cTn id="103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EDF68F-BB7E-4E03-8256-46C8C74E575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990720" y="203040"/>
            <a:ext cx="8915040" cy="464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64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t/>
            </a:r>
            <a:br/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200" b="1" strike="noStrike" spc="-1" dirty="0" smtClean="0">
                <a:solidFill>
                  <a:srgbClr val="0A1407"/>
                </a:solidFill>
                <a:latin typeface="Bookman Old Style"/>
              </a:rPr>
              <a:t>1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год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22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200" b="1" strike="noStrike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-202</a:t>
            </a:r>
            <a:r>
              <a:rPr lang="ru-RU" sz="2200" b="1" strike="noStrike" spc="-1" dirty="0" smtClean="0">
                <a:solidFill>
                  <a:srgbClr val="0A1407"/>
                </a:solidFill>
                <a:latin typeface="Bookman Old Style"/>
              </a:rPr>
              <a:t>3</a:t>
            </a:r>
            <a:r>
              <a:rPr lang="en-US" sz="22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200" b="1" strike="noStrike" spc="-1" dirty="0" err="1">
                <a:solidFill>
                  <a:srgbClr val="0A1407"/>
                </a:solidFill>
                <a:latin typeface="Bookman Old Style"/>
              </a:rPr>
              <a:t>годов</a:t>
            </a:r>
            <a:endParaRPr lang="en-U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TextShape 3"/>
          <p:cNvSpPr txBox="1"/>
          <p:nvPr/>
        </p:nvSpPr>
        <p:spPr>
          <a:xfrm>
            <a:off x="0" y="1011240"/>
            <a:ext cx="8915040" cy="6505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600" b="1" strike="noStrike" spc="-1">
                <a:solidFill>
                  <a:srgbClr val="0A1407"/>
                </a:solidFill>
                <a:latin typeface="Century Gothic"/>
              </a:rPr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06" name="Line 4"/>
          <p:cNvSpPr/>
          <p:nvPr/>
        </p:nvSpPr>
        <p:spPr>
          <a:xfrm>
            <a:off x="357120" y="87624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5"/>
          <p:cNvSpPr/>
          <p:nvPr/>
        </p:nvSpPr>
        <p:spPr>
          <a:xfrm>
            <a:off x="3789360" y="1758960"/>
            <a:ext cx="2339640" cy="10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Расходы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08" name="CustomShape 6"/>
          <p:cNvSpPr/>
          <p:nvPr/>
        </p:nvSpPr>
        <p:spPr>
          <a:xfrm>
            <a:off x="479520" y="3719520"/>
            <a:ext cx="2801520" cy="890280"/>
          </a:xfrm>
          <a:prstGeom prst="rect">
            <a:avLst/>
          </a:prstGeom>
          <a:gradFill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программные расходы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год-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9 537 009,4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09" name="CustomShape 7"/>
          <p:cNvSpPr/>
          <p:nvPr/>
        </p:nvSpPr>
        <p:spPr>
          <a:xfrm>
            <a:off x="3597120" y="3720960"/>
            <a:ext cx="2801520" cy="8902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</a:rPr>
              <a:t>непрограммные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 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370 519,9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10" name="CustomShape 8"/>
          <p:cNvSpPr/>
          <p:nvPr/>
        </p:nvSpPr>
        <p:spPr>
          <a:xfrm>
            <a:off x="6789600" y="3720960"/>
            <a:ext cx="2828520" cy="9093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всего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 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9 907 529,3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511" name="CustomShape 9"/>
          <p:cNvSpPr/>
          <p:nvPr/>
        </p:nvSpPr>
        <p:spPr>
          <a:xfrm rot="7897200">
            <a:off x="1439280" y="2407320"/>
            <a:ext cx="1611000" cy="88236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10"/>
          <p:cNvSpPr/>
          <p:nvPr/>
        </p:nvSpPr>
        <p:spPr>
          <a:xfrm rot="2313000">
            <a:off x="6794640" y="2587320"/>
            <a:ext cx="1701360" cy="60912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1"/>
          <p:cNvSpPr/>
          <p:nvPr/>
        </p:nvSpPr>
        <p:spPr>
          <a:xfrm>
            <a:off x="4587480" y="2916720"/>
            <a:ext cx="766440" cy="721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584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12"/>
          <p:cNvSpPr/>
          <p:nvPr/>
        </p:nvSpPr>
        <p:spPr>
          <a:xfrm>
            <a:off x="479520" y="48290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8 871 817,8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15" name="CustomShape 13"/>
          <p:cNvSpPr/>
          <p:nvPr/>
        </p:nvSpPr>
        <p:spPr>
          <a:xfrm>
            <a:off x="446040" y="57578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9 052 813,7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16" name="CustomShape 14"/>
          <p:cNvSpPr/>
          <p:nvPr/>
        </p:nvSpPr>
        <p:spPr>
          <a:xfrm>
            <a:off x="3597120" y="48290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395 974,3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17" name="CustomShape 15"/>
          <p:cNvSpPr/>
          <p:nvPr/>
        </p:nvSpPr>
        <p:spPr>
          <a:xfrm>
            <a:off x="6800760" y="48290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9 267 792,1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18" name="CustomShape 16"/>
          <p:cNvSpPr/>
          <p:nvPr/>
        </p:nvSpPr>
        <p:spPr>
          <a:xfrm>
            <a:off x="3597120" y="575784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394 280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19" name="CustomShape 17"/>
          <p:cNvSpPr/>
          <p:nvPr/>
        </p:nvSpPr>
        <p:spPr>
          <a:xfrm>
            <a:off x="6797880" y="5724000"/>
            <a:ext cx="2801520" cy="71388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9 447 093,7 тыс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Effect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Effect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4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Effect">
                            <p:stCondLst>
                              <p:cond delay="2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8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Effect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2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6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560520" y="115920"/>
            <a:ext cx="8856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Программно-целевое планирование бюджета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Старооскольского городского округа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1234440" y="789120"/>
            <a:ext cx="7436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F762B"/>
                </a:solidFill>
                <a:latin typeface="Calibri"/>
              </a:rPr>
              <a:t>Перечень муниципальных программ Старооскольского городского округа: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539640" y="1278000"/>
            <a:ext cx="8857800" cy="48306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Обеспечение безопасности жизнедеятельности населения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образования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Молодость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</a:rPr>
              <a:t>Белгородчины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 на территории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культуры и искусства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Обеспечение населения Старооскольского городского округа жильем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Социальная поддержка граждан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физической культуры и спорта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системы обеспечения жителей Старооскольского городского округа информацией по вопросам осуществления местного самоуправления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сельского и лесного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хозяйства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общественного самоуправления на территории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системы жизнеобеспечения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Содержание дорожного хозяйства, организация транспортного обслуживания населения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Совершенствование имущественно - земельных отношений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Старооскольском городской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Формирование и развитие системы муниципальной кадровой политики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Развитие деятельности по государственной регистрации актов гражданского состояния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Формирование современной городской среды на территории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5" name="CustomShape 3"/>
          <p:cNvSpPr/>
          <p:nvPr/>
        </p:nvSpPr>
        <p:spPr>
          <a:xfrm>
            <a:off x="1712880" y="868320"/>
            <a:ext cx="6695640" cy="121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526" name="CustomShape 4"/>
          <p:cNvSpPr/>
          <p:nvPr/>
        </p:nvSpPr>
        <p:spPr>
          <a:xfrm>
            <a:off x="549360" y="2492280"/>
            <a:ext cx="4115880" cy="417636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CustomShape 5"/>
          <p:cNvSpPr/>
          <p:nvPr/>
        </p:nvSpPr>
        <p:spPr>
          <a:xfrm>
            <a:off x="476280" y="2516040"/>
            <a:ext cx="4176360" cy="361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 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</p:txBody>
      </p:sp>
      <p:sp>
        <p:nvSpPr>
          <p:cNvPr id="528" name="CustomShape 6"/>
          <p:cNvSpPr/>
          <p:nvPr/>
        </p:nvSpPr>
        <p:spPr>
          <a:xfrm>
            <a:off x="4952880" y="2475000"/>
            <a:ext cx="4392360" cy="419364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ustomShape 7"/>
          <p:cNvSpPr/>
          <p:nvPr/>
        </p:nvSpPr>
        <p:spPr>
          <a:xfrm>
            <a:off x="4935600" y="2467080"/>
            <a:ext cx="4463640" cy="41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Сокращение масштабов незаконного 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  <a:endParaRPr lang="ru-RU" sz="108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80" b="0" strike="noStrike" spc="-1">
                <a:solidFill>
                  <a:srgbClr val="000000"/>
                </a:solidFill>
                <a:latin typeface="Century Gothic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идеологии.</a:t>
            </a:r>
            <a:endParaRPr lang="ru-RU" sz="1080" b="0" strike="noStrike" spc="-1">
              <a:latin typeface="XO Oriel"/>
            </a:endParaRPr>
          </a:p>
        </p:txBody>
      </p:sp>
      <p:sp>
        <p:nvSpPr>
          <p:cNvPr id="530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1" name="CustomShape 9"/>
          <p:cNvSpPr/>
          <p:nvPr/>
        </p:nvSpPr>
        <p:spPr>
          <a:xfrm>
            <a:off x="476280" y="1774800"/>
            <a:ext cx="9143640" cy="516600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Цель: повышение уровня безопасности жизнедеятельности населения и территории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образования 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523800" y="83664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4" name="CustomShape 3"/>
          <p:cNvSpPr/>
          <p:nvPr/>
        </p:nvSpPr>
        <p:spPr>
          <a:xfrm>
            <a:off x="1173240" y="933480"/>
            <a:ext cx="766728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образования администрации Старооскольского городского округа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535" name="CustomShape 4"/>
          <p:cNvSpPr/>
          <p:nvPr/>
        </p:nvSpPr>
        <p:spPr>
          <a:xfrm>
            <a:off x="549360" y="2571744"/>
            <a:ext cx="2819160" cy="4143404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5"/>
          <p:cNvSpPr/>
          <p:nvPr/>
        </p:nvSpPr>
        <p:spPr>
          <a:xfrm>
            <a:off x="560520" y="2637000"/>
            <a:ext cx="2663640" cy="33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дошкольного образования.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общего образования.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дополнительного образования.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системы оценки качества образования.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Организация отдыха и оздоровления детей и подростков.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дополнительного профессионального образования.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537" name="CustomShape 6"/>
          <p:cNvSpPr/>
          <p:nvPr/>
        </p:nvSpPr>
        <p:spPr>
          <a:xfrm>
            <a:off x="3524240" y="2571744"/>
            <a:ext cx="5833800" cy="4143404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8" name="CustomShape 7"/>
          <p:cNvSpPr/>
          <p:nvPr/>
        </p:nvSpPr>
        <p:spPr>
          <a:xfrm>
            <a:off x="3556080" y="2571744"/>
            <a:ext cx="5789160" cy="41689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Задачи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Century Gothic"/>
              </a:rPr>
              <a:t>: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Обеспечение государственных гарантий доступности качественного дошкольного образования в </a:t>
            </a:r>
            <a:r>
              <a:rPr lang="ru-RU" sz="1150" b="0" strike="noStrike" spc="-1" dirty="0" smtClean="0">
                <a:solidFill>
                  <a:srgbClr val="000000"/>
                </a:solidFill>
                <a:latin typeface="Century Gothic"/>
              </a:rPr>
              <a:t>Старооскольском городском </a:t>
            </a: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округе.</a:t>
            </a:r>
            <a:endParaRPr lang="ru-RU" sz="115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Повышение доступности качественного начального общего, основного общего, среднего общего образования, соответствующего современным требованиям.</a:t>
            </a:r>
            <a:endParaRPr lang="ru-RU" sz="115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Создание условий и механизмов устойчивого развития дополнительного образования.</a:t>
            </a:r>
            <a:endParaRPr lang="ru-RU" sz="115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Создание целостной и сбалансированной системы оценки качества образования Старооскольского городского округа на основе принципов открытости, объективности, прозрачности, общественно-профессионального участия.</a:t>
            </a:r>
            <a:endParaRPr lang="ru-RU" sz="115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Создание условий для полноценного и безопасного отдыха и оздоровления учащихся общеобразовательных </a:t>
            </a:r>
            <a:r>
              <a:rPr lang="ru-RU" sz="1150" b="0" strike="noStrike" spc="-1" dirty="0" smtClean="0">
                <a:solidFill>
                  <a:srgbClr val="000000"/>
                </a:solidFill>
                <a:latin typeface="Century Gothic"/>
              </a:rPr>
              <a:t>организаций </a:t>
            </a: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в возрасте до 18 лет.</a:t>
            </a:r>
            <a:endParaRPr lang="ru-RU" sz="115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Обеспечение соответствия квалификации педагогических и руководящих работников образовательных </a:t>
            </a:r>
            <a:r>
              <a:rPr lang="ru-RU" sz="1150" b="0" strike="noStrike" spc="-1" dirty="0" smtClean="0">
                <a:solidFill>
                  <a:srgbClr val="000000"/>
                </a:solidFill>
                <a:latin typeface="Century Gothic"/>
              </a:rPr>
              <a:t>организаций </a:t>
            </a: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меняющимся условиям профессиональной деятельности и социальной среды.</a:t>
            </a:r>
            <a:endParaRPr lang="ru-RU" sz="115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b="0" strike="noStrike" spc="-1" dirty="0">
                <a:solidFill>
                  <a:srgbClr val="000000"/>
                </a:solidFill>
                <a:latin typeface="Century Gothic"/>
              </a:rPr>
              <a:t>Создание условий для совершенствования управленческих, финансово-экономических механизмов в сфере образования</a:t>
            </a:r>
            <a:r>
              <a:rPr lang="ru-RU" sz="1150" b="0" strike="noStrike" spc="-1" dirty="0" smtClean="0">
                <a:solidFill>
                  <a:srgbClr val="000000"/>
                </a:solidFill>
                <a:latin typeface="Century Gothic"/>
              </a:rPr>
              <a:t>.</a:t>
            </a: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Оказание мер </a:t>
            </a: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социальной поддержки гражданам, заключившим договор о целевом обучении с администрацией Старооскольского городского округа</a:t>
            </a:r>
            <a:endParaRPr lang="ru-RU" sz="1150" spc="-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9" name="CustomShape 8"/>
          <p:cNvSpPr/>
          <p:nvPr/>
        </p:nvSpPr>
        <p:spPr>
          <a:xfrm>
            <a:off x="560520" y="1684440"/>
            <a:ext cx="8821440" cy="707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0" name="CustomShape 9"/>
          <p:cNvSpPr/>
          <p:nvPr/>
        </p:nvSpPr>
        <p:spPr>
          <a:xfrm>
            <a:off x="560520" y="1712880"/>
            <a:ext cx="8784720" cy="684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обеспечения высокого качества дошкольного, общего, дополнительного образования в соответствии с меняющимися запросами населения и перспективными задачами развития Старооскольского городского округа</a:t>
            </a:r>
            <a:endParaRPr lang="ru-RU" sz="13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«Молодость Белгородчины на территории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523800" y="83664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3" name="CustomShape 3"/>
          <p:cNvSpPr/>
          <p:nvPr/>
        </p:nvSpPr>
        <p:spPr>
          <a:xfrm>
            <a:off x="560520" y="868320"/>
            <a:ext cx="878472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Управление по делам молодежи администрации Старооскольского городского округа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549360" y="2500306"/>
            <a:ext cx="3403508" cy="4143404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5" name="CustomShape 5"/>
          <p:cNvSpPr/>
          <p:nvPr/>
        </p:nvSpPr>
        <p:spPr>
          <a:xfrm>
            <a:off x="549360" y="2571744"/>
            <a:ext cx="333207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Социализация и самореализация молодых людей Старооскольского городского округа.</a:t>
            </a:r>
            <a:endParaRPr lang="ru-RU" sz="1200" b="0" strike="noStrike" spc="-1" dirty="0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Патриотическое воспитание граждан.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«Молодость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entury Gothic"/>
              </a:rPr>
              <a:t>Белгородчины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 на территории Старооскольского городского округа».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добровольческого (волонтерского) движения на территории Старооскольского городского округа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546" name="CustomShape 6"/>
          <p:cNvSpPr/>
          <p:nvPr/>
        </p:nvSpPr>
        <p:spPr>
          <a:xfrm>
            <a:off x="4310058" y="2500306"/>
            <a:ext cx="5072098" cy="4143404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CustomShape 7"/>
          <p:cNvSpPr/>
          <p:nvPr/>
        </p:nvSpPr>
        <p:spPr>
          <a:xfrm>
            <a:off x="4381496" y="2500306"/>
            <a:ext cx="4963744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Создание возможностей для успешной социализации, эффективной самореализации и развития инновационного потенциала молодых людей вне зависимости от социального статуса.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Совершенствование системы патриотического воспитания граждан на территории Старооскольского городского округа, формирование уважения к памяти прошлых поколений, бережного отношения к культурному наследию, готовности к выполнению конституционных обязанностей, достойному служению обществу и государству.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молодежной политики на территории Старооскольского городского округа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Century Gothic"/>
              </a:rPr>
              <a:t>.</a:t>
            </a: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 вовлечения граждан Старооскольского городского округа в добровольческую (волонтерскую) деятельность, приобретения новых знаний и навыков, повышения профессиональных и организаторских способностей.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548" name="CustomShape 8"/>
          <p:cNvSpPr/>
          <p:nvPr/>
        </p:nvSpPr>
        <p:spPr>
          <a:xfrm>
            <a:off x="560520" y="1641600"/>
            <a:ext cx="8821440" cy="707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9" name="CustomShape 9"/>
          <p:cNvSpPr/>
          <p:nvPr/>
        </p:nvSpPr>
        <p:spPr>
          <a:xfrm>
            <a:off x="560520" y="1641600"/>
            <a:ext cx="871200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правовых, социально-экономических, организационных условий для самореализации, социального становления молодых людей в возрасте от 14 до 30 лет, реализации ими конституционных прав и обязанностей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культуры и искусства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523800" y="836640"/>
            <a:ext cx="8821440" cy="553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2" name="CustomShape 3"/>
          <p:cNvSpPr/>
          <p:nvPr/>
        </p:nvSpPr>
        <p:spPr>
          <a:xfrm>
            <a:off x="1712880" y="836640"/>
            <a:ext cx="6695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культуры администрации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549360" y="2492280"/>
            <a:ext cx="296352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4" name="CustomShape 5"/>
          <p:cNvSpPr/>
          <p:nvPr/>
        </p:nvSpPr>
        <p:spPr>
          <a:xfrm>
            <a:off x="549360" y="2516040"/>
            <a:ext cx="3107880" cy="24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3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библиотечного дела.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музейного дела.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Культурно-досуговая деятельность.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Сохранение объектов культурного наследия.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профессионального искусства.</a:t>
            </a:r>
            <a:endParaRPr lang="ru-RU" sz="13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555" name="CustomShape 6"/>
          <p:cNvSpPr/>
          <p:nvPr/>
        </p:nvSpPr>
        <p:spPr>
          <a:xfrm>
            <a:off x="3728880" y="2475000"/>
            <a:ext cx="5616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6" name="CustomShape 7"/>
          <p:cNvSpPr/>
          <p:nvPr/>
        </p:nvSpPr>
        <p:spPr>
          <a:xfrm>
            <a:off x="3728880" y="2492280"/>
            <a:ext cx="5652720" cy="38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3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Обеспечение организации и развития библиотечного обслуживания населения Старооскольского городского округа, сохранности и комплектования библиотечных фондов.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Развитие экспозиционно-выставочной, издательской и научно-просветительской деятельности муниципальных музеев и Старооскольского зоопарка, обеспечение сохранности и безопасности музейных фондов.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Стимулирование развития культурно-досуговой деятельности на территории Старооскольского городского округа.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Создание условий для сохранения объектов культурного наследия Старооскольского городского округа.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Обеспечение развития профессионального театрального искусства.</a:t>
            </a:r>
            <a:endParaRPr lang="ru-RU" sz="13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300" b="0" strike="noStrike" spc="-1">
                <a:solidFill>
                  <a:srgbClr val="000000"/>
                </a:solidFill>
                <a:latin typeface="Century Gothic"/>
              </a:rPr>
              <a:t>Реализация основных направлений муниципальной политики Старооскольского городского округа в целях создания благоприятных условий для устойчивого развития сферы культуры</a:t>
            </a:r>
            <a:endParaRPr lang="ru-RU" sz="1300" b="0" strike="noStrike" spc="-1">
              <a:latin typeface="XO Oriel"/>
            </a:endParaRPr>
          </a:p>
        </p:txBody>
      </p:sp>
      <p:sp>
        <p:nvSpPr>
          <p:cNvPr id="557" name="CustomShape 8"/>
          <p:cNvSpPr/>
          <p:nvPr/>
        </p:nvSpPr>
        <p:spPr>
          <a:xfrm>
            <a:off x="560520" y="1557360"/>
            <a:ext cx="882144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8" name="CustomShape 9"/>
          <p:cNvSpPr/>
          <p:nvPr/>
        </p:nvSpPr>
        <p:spPr>
          <a:xfrm>
            <a:off x="488880" y="162864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комплексного развития культурного потенциала, сохранения культурного наследия и гармонизации культурной жизни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55EFAF6-DE94-41B9-AD69-464BED44A0DE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0" y="206280"/>
            <a:ext cx="8915040" cy="8553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678A26"/>
                </a:solidFill>
                <a:latin typeface="Bookman Old Style"/>
              </a:rPr>
              <a:t>Что такое бюджет?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CustomShape 3"/>
          <p:cNvSpPr/>
          <p:nvPr/>
        </p:nvSpPr>
        <p:spPr>
          <a:xfrm>
            <a:off x="192240" y="3516480"/>
            <a:ext cx="9362880" cy="79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БЮДЖЕТ</a:t>
            </a:r>
            <a:r>
              <a:rPr lang="ru-RU" sz="1500" b="1" strike="noStrike" spc="-1">
                <a:solidFill>
                  <a:srgbClr val="E917C1"/>
                </a:solidFill>
                <a:latin typeface="Century Gothic"/>
              </a:rPr>
              <a:t> </a:t>
            </a: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(от старонормандского bougette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709200" y="947160"/>
            <a:ext cx="2263320" cy="238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ДОХОДЫ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92" name="Picture 11"/>
          <p:cNvPicPr/>
          <p:nvPr/>
        </p:nvPicPr>
        <p:blipFill>
          <a:blip r:embed="rId2" cstate="print"/>
          <a:stretch/>
        </p:blipFill>
        <p:spPr>
          <a:xfrm>
            <a:off x="3470400" y="4317840"/>
            <a:ext cx="2806200" cy="1701360"/>
          </a:xfrm>
          <a:prstGeom prst="rect">
            <a:avLst/>
          </a:prstGeom>
          <a:ln w="9360">
            <a:noFill/>
          </a:ln>
        </p:spPr>
      </p:pic>
      <p:sp>
        <p:nvSpPr>
          <p:cNvPr id="293" name="CustomShape 5"/>
          <p:cNvSpPr/>
          <p:nvPr/>
        </p:nvSpPr>
        <p:spPr>
          <a:xfrm>
            <a:off x="6718320" y="923400"/>
            <a:ext cx="2896920" cy="261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РАСХОДЫ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294" name="Line 6"/>
          <p:cNvSpPr/>
          <p:nvPr/>
        </p:nvSpPr>
        <p:spPr>
          <a:xfrm flipH="1">
            <a:off x="2925720" y="4941720"/>
            <a:ext cx="544320" cy="360"/>
          </a:xfrm>
          <a:prstGeom prst="line">
            <a:avLst/>
          </a:prstGeom>
          <a:ln w="936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7"/>
          <p:cNvSpPr/>
          <p:nvPr/>
        </p:nvSpPr>
        <p:spPr>
          <a:xfrm>
            <a:off x="6278400" y="4941720"/>
            <a:ext cx="547560" cy="360"/>
          </a:xfrm>
          <a:prstGeom prst="line">
            <a:avLst/>
          </a:prstGeom>
          <a:ln w="936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8"/>
          <p:cNvSpPr/>
          <p:nvPr/>
        </p:nvSpPr>
        <p:spPr>
          <a:xfrm>
            <a:off x="270000" y="4390200"/>
            <a:ext cx="2496600" cy="149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превышение доходов над расходами образует положительный остаток бюджета</a:t>
            </a:r>
            <a:r>
              <a:rPr lang="ru-RU" sz="1600" b="1" strike="noStrike" spc="-1">
                <a:solidFill>
                  <a:srgbClr val="15270E"/>
                </a:solidFill>
                <a:latin typeface="Century Gothic"/>
              </a:rPr>
              <a:t>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ПРОФИЦИТ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97" name="CustomShape 9"/>
          <p:cNvSpPr/>
          <p:nvPr/>
        </p:nvSpPr>
        <p:spPr>
          <a:xfrm>
            <a:off x="6923160" y="4454640"/>
            <a:ext cx="2574720" cy="1247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если расходная часть бюджета превышает доходную, то бюджет формируется с</a:t>
            </a:r>
            <a:endParaRPr lang="ru-RU" sz="15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9D5505"/>
                </a:solidFill>
                <a:latin typeface="Century Gothic"/>
              </a:rPr>
              <a:t>ДЕФИЦИТОМ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98" name="CustomShape 10"/>
          <p:cNvSpPr/>
          <p:nvPr/>
        </p:nvSpPr>
        <p:spPr>
          <a:xfrm>
            <a:off x="231840" y="6068160"/>
            <a:ext cx="9283320" cy="54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99" name="Picture 21"/>
          <p:cNvPicPr/>
          <p:nvPr/>
        </p:nvPicPr>
        <p:blipFill>
          <a:blip r:embed="rId3" cstate="print"/>
          <a:stretch/>
        </p:blipFill>
        <p:spPr>
          <a:xfrm>
            <a:off x="2846520" y="1052640"/>
            <a:ext cx="3871440" cy="2393640"/>
          </a:xfrm>
          <a:prstGeom prst="rect">
            <a:avLst/>
          </a:prstGeom>
          <a:ln w="9360">
            <a:noFill/>
          </a:ln>
        </p:spPr>
      </p:pic>
      <p:sp>
        <p:nvSpPr>
          <p:cNvPr id="300" name="Line 11"/>
          <p:cNvSpPr/>
          <p:nvPr/>
        </p:nvSpPr>
        <p:spPr>
          <a:xfrm>
            <a:off x="291960" y="8982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600"/>
                            </p:stCondLst>
                            <p:childTnLst>
                              <p:par>
                                <p:cTn id="18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Effect">
                            <p:stCondLst>
                              <p:cond delay="23900"/>
                            </p:stCondLst>
                            <p:childTnLst>
                              <p:par>
                                <p:cTn id="24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37900"/>
                            </p:stCondLst>
                            <p:childTnLst>
                              <p:par>
                                <p:cTn id="30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584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58900"/>
                            </p:stCondLst>
                            <p:childTnLst>
                              <p:par>
                                <p:cTn id="4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59900"/>
                            </p:stCondLst>
                            <p:childTnLst>
                              <p:par>
                                <p:cTn id="51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Effect">
                            <p:stCondLst>
                              <p:cond delay="69000"/>
                            </p:stCondLst>
                            <p:childTnLst>
                              <p:par>
                                <p:cTn id="68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0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Effect">
                            <p:stCondLst>
                              <p:cond delay="77100"/>
                            </p:stCondLst>
                            <p:childTnLst>
                              <p:par>
                                <p:cTn id="7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«Обеспечение населения Старооскольского городского округа жильем»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CustomShape 3"/>
          <p:cNvSpPr/>
          <p:nvPr/>
        </p:nvSpPr>
        <p:spPr>
          <a:xfrm>
            <a:off x="631800" y="868320"/>
            <a:ext cx="8713440" cy="952653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жилищного управления департамента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                  жилищно-коммунального хозяйства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562" name="CustomShape 4"/>
          <p:cNvSpPr/>
          <p:nvPr/>
        </p:nvSpPr>
        <p:spPr>
          <a:xfrm>
            <a:off x="549360" y="2492280"/>
            <a:ext cx="411588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3" name="CustomShape 5"/>
          <p:cNvSpPr/>
          <p:nvPr/>
        </p:nvSpPr>
        <p:spPr>
          <a:xfrm>
            <a:off x="631800" y="2516040"/>
            <a:ext cx="3744720" cy="252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6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Переселение граждан из аварийного жилищного фонда Старооскольского городского округа.</a:t>
            </a:r>
            <a:endParaRPr lang="ru-RU" sz="16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</a:rPr>
              <a:t>Обеспечение жильем отдельных категорий граждан Старооскольского городского округа.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564" name="CustomShape 6"/>
          <p:cNvSpPr/>
          <p:nvPr/>
        </p:nvSpPr>
        <p:spPr>
          <a:xfrm>
            <a:off x="4952880" y="2475000"/>
            <a:ext cx="4392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5" name="CustomShape 7"/>
          <p:cNvSpPr/>
          <p:nvPr/>
        </p:nvSpPr>
        <p:spPr>
          <a:xfrm>
            <a:off x="5168880" y="2492280"/>
            <a:ext cx="388728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6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</a:rPr>
              <a:t>Переселение граждан, проживающих в аварийном жилищном фонде.</a:t>
            </a:r>
            <a:endParaRPr lang="ru-RU" sz="1600" b="0" strike="noStrike" spc="-1" dirty="0" smtClean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</a:rPr>
              <a:t>Реализация </a:t>
            </a: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</a:rPr>
              <a:t>органами местного самоуправления полномочий по обеспечению жильем отдельных категорий граждан Старооскольского городского округа.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66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CustomShape 9"/>
          <p:cNvSpPr/>
          <p:nvPr/>
        </p:nvSpPr>
        <p:spPr>
          <a:xfrm>
            <a:off x="460440" y="1866960"/>
            <a:ext cx="914364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Цель: повышение доступности и комфортности жилья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«Социальная поддержка граждан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523800" y="836640"/>
            <a:ext cx="88214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CustomShape 3"/>
          <p:cNvSpPr/>
          <p:nvPr/>
        </p:nvSpPr>
        <p:spPr>
          <a:xfrm>
            <a:off x="560520" y="868320"/>
            <a:ext cx="878472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социальной защиты населения администрации Старооскольского городского округа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71" name="CustomShape 4"/>
          <p:cNvSpPr/>
          <p:nvPr/>
        </p:nvSpPr>
        <p:spPr>
          <a:xfrm>
            <a:off x="549360" y="2492280"/>
            <a:ext cx="3323880" cy="426672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CustomShape 5"/>
          <p:cNvSpPr/>
          <p:nvPr/>
        </p:nvSpPr>
        <p:spPr>
          <a:xfrm>
            <a:off x="704880" y="2516040"/>
            <a:ext cx="295236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мер социальной поддержки отдельных категорий граждан.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Модернизация и развитие социального обслуживания населения.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Социальная поддержка семьи и детей.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Мероприятия по обеспечению доступной среды.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Поддержка социально ориентированных некоммерческих организаций.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«Социальная поддержка граждан в Старооскольском городском округе».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73" name="CustomShape 6"/>
          <p:cNvSpPr/>
          <p:nvPr/>
        </p:nvSpPr>
        <p:spPr>
          <a:xfrm>
            <a:off x="4089240" y="2475000"/>
            <a:ext cx="5256000" cy="428436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CustomShape 7"/>
          <p:cNvSpPr/>
          <p:nvPr/>
        </p:nvSpPr>
        <p:spPr>
          <a:xfrm>
            <a:off x="4089240" y="2492280"/>
            <a:ext cx="5184360" cy="4287600"/>
          </a:xfrm>
          <a:prstGeom prst="rect">
            <a:avLst/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уровня жизни граждан - получателей мер социальной поддержки.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потребностей граждан пожилого возраста, инвалидов и детей, попавших в трудную жизненную ситуацию, в социальных услугах посредством повышения их качества и доступности.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благоприятных условий для жизнедеятельности детей из многодетных семей, находящихся в трудной жизненной ситуации, детей-сирот и детей, оставшихся без попечения родителей.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Формирование доступной среды для инвалидов и других маломобильных групп населения и их интеграция в современное общество.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активности социально ориентированных некоммерческих организаций во взаимодействии с органами местного самоуправления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федерального, областного и городского бюджетов в рамках выполнения установленных функций и переданных государственных полномочий по социальной поддержке населения.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575" name="CustomShape 8"/>
          <p:cNvSpPr/>
          <p:nvPr/>
        </p:nvSpPr>
        <p:spPr>
          <a:xfrm>
            <a:off x="560520" y="1628640"/>
            <a:ext cx="8821440" cy="677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6" name="CustomShape 9"/>
          <p:cNvSpPr/>
          <p:nvPr/>
        </p:nvSpPr>
        <p:spPr>
          <a:xfrm>
            <a:off x="488880" y="1782720"/>
            <a:ext cx="914364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уровня и качества жизни граждан, нуждающихся в социальной защите государства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физической культуры и спорта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523800" y="836640"/>
            <a:ext cx="88214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9" name="CustomShape 3"/>
          <p:cNvSpPr/>
          <p:nvPr/>
        </p:nvSpPr>
        <p:spPr>
          <a:xfrm>
            <a:off x="560520" y="868320"/>
            <a:ext cx="878472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по физической культуре и спорту администрации Старооскольского городского округа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0" name="CustomShape 4"/>
          <p:cNvSpPr/>
          <p:nvPr/>
        </p:nvSpPr>
        <p:spPr>
          <a:xfrm>
            <a:off x="549360" y="2492280"/>
            <a:ext cx="4115880" cy="4032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1" name="CustomShape 5"/>
          <p:cNvSpPr/>
          <p:nvPr/>
        </p:nvSpPr>
        <p:spPr>
          <a:xfrm>
            <a:off x="704880" y="2516040"/>
            <a:ext cx="3816000" cy="24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Развитие физической культуры и массового спорта.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Развитие спортивной инфраструктуры.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физической культуры и спорта в Старооскольском городском округе».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2" name="CustomShape 6"/>
          <p:cNvSpPr/>
          <p:nvPr/>
        </p:nvSpPr>
        <p:spPr>
          <a:xfrm>
            <a:off x="4952880" y="2475000"/>
            <a:ext cx="4392360" cy="403200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3" name="CustomShape 7"/>
          <p:cNvSpPr/>
          <p:nvPr/>
        </p:nvSpPr>
        <p:spPr>
          <a:xfrm>
            <a:off x="5097600" y="2492280"/>
            <a:ext cx="4103280" cy="32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4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развития физической культуры и массового спорта на территории Старооскольского городского округа.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Совершенствование спортивной инфраструктуры и укрепление материально-технической базы сферы физической культуры и спорта.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муниципальной программы «Развитие физической культуры и спорта в Старооскольском городском округе».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4" name="CustomShape 8"/>
          <p:cNvSpPr/>
          <p:nvPr/>
        </p:nvSpPr>
        <p:spPr>
          <a:xfrm>
            <a:off x="560520" y="1628640"/>
            <a:ext cx="8821440" cy="647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CustomShape 9"/>
          <p:cNvSpPr/>
          <p:nvPr/>
        </p:nvSpPr>
        <p:spPr>
          <a:xfrm>
            <a:off x="523800" y="1690560"/>
            <a:ext cx="900072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привлечение жителей Старооскольского городского округа к систематическим занятиям физической культурой и спортом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380880" y="115920"/>
            <a:ext cx="914364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системы обеспечения жителей Старооскольского городского округа информацией по вопросам осуществления местного самоуправления»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512640" y="1041480"/>
            <a:ext cx="8821440" cy="73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CustomShape 3"/>
          <p:cNvSpPr/>
          <p:nvPr/>
        </p:nvSpPr>
        <p:spPr>
          <a:xfrm>
            <a:off x="512640" y="1012680"/>
            <a:ext cx="8784720" cy="73721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отдела по связям с общественностью и СМИ департамента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по организационно-аналитической и кадровой работе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589" name="CustomShape 4"/>
          <p:cNvSpPr/>
          <p:nvPr/>
        </p:nvSpPr>
        <p:spPr>
          <a:xfrm>
            <a:off x="549360" y="2565360"/>
            <a:ext cx="4115880" cy="3958920"/>
          </a:xfrm>
          <a:prstGeom prst="roundRect">
            <a:avLst>
              <a:gd name="adj" fmla="val 876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0" name="CustomShape 5"/>
          <p:cNvSpPr/>
          <p:nvPr/>
        </p:nvSpPr>
        <p:spPr>
          <a:xfrm>
            <a:off x="776160" y="2678040"/>
            <a:ext cx="3600000" cy="26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4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информацией по вопросам осуществления местного самоуправления посредством печатных изданий.</a:t>
            </a:r>
            <a:endParaRPr lang="ru-RU" sz="14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справочно-аналитической информацией.</a:t>
            </a:r>
            <a:endParaRPr lang="ru-RU" sz="14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</a:rPr>
              <a:t>Повышение кадрового потенциала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</a:rPr>
              <a:t> СМИ.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591" name="CustomShape 6"/>
          <p:cNvSpPr/>
          <p:nvPr/>
        </p:nvSpPr>
        <p:spPr>
          <a:xfrm>
            <a:off x="4952880" y="2565360"/>
            <a:ext cx="4392360" cy="3941280"/>
          </a:xfrm>
          <a:prstGeom prst="roundRect">
            <a:avLst>
              <a:gd name="adj" fmla="val 824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2" name="CustomShape 7"/>
          <p:cNvSpPr/>
          <p:nvPr/>
        </p:nvSpPr>
        <p:spPr>
          <a:xfrm>
            <a:off x="5078520" y="2652840"/>
            <a:ext cx="4122360" cy="34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информацией по вопросам осуществления местного самоуправления посредством печатных изданий.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справочно-аналитической информацией.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повышения профессиональной активности и уровня компетенции журналистов старооскольских СМИ.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3" name="CustomShape 8"/>
          <p:cNvSpPr/>
          <p:nvPr/>
        </p:nvSpPr>
        <p:spPr>
          <a:xfrm>
            <a:off x="542880" y="1935000"/>
            <a:ext cx="88196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4" name="CustomShape 9"/>
          <p:cNvSpPr/>
          <p:nvPr/>
        </p:nvSpPr>
        <p:spPr>
          <a:xfrm>
            <a:off x="264960" y="190656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уровня эффективности процессов предоставления информации по вопросам осуществления местного самоуправления населению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1"/>
          <p:cNvSpPr/>
          <p:nvPr/>
        </p:nvSpPr>
        <p:spPr>
          <a:xfrm>
            <a:off x="380880" y="115920"/>
            <a:ext cx="9143640" cy="91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96" name="CustomShape 2"/>
          <p:cNvSpPr/>
          <p:nvPr/>
        </p:nvSpPr>
        <p:spPr>
          <a:xfrm>
            <a:off x="380880" y="1039680"/>
            <a:ext cx="9143640" cy="734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7" name="CustomShape 3"/>
          <p:cNvSpPr/>
          <p:nvPr/>
        </p:nvSpPr>
        <p:spPr>
          <a:xfrm>
            <a:off x="698400" y="1035000"/>
            <a:ext cx="86594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по экономическому развитию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98" name="CustomShape 4"/>
          <p:cNvSpPr/>
          <p:nvPr/>
        </p:nvSpPr>
        <p:spPr>
          <a:xfrm>
            <a:off x="309530" y="2769120"/>
            <a:ext cx="3203280" cy="4088880"/>
          </a:xfrm>
          <a:prstGeom prst="roundRect">
            <a:avLst>
              <a:gd name="adj" fmla="val 8692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9" name="CustomShape 5"/>
          <p:cNvSpPr/>
          <p:nvPr/>
        </p:nvSpPr>
        <p:spPr>
          <a:xfrm>
            <a:off x="452520" y="2682720"/>
            <a:ext cx="2987280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Развитие и поддержка малого и среднего предпринимательства Старооскольского городского округа.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Century Gothic"/>
              </a:rPr>
              <a:t>Развитие 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туризма и придорожного сервиса в Старооскольском городском округе.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Улучшение условий и охраны труда в Старооскольском городском округе.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600" name="CustomShape 6"/>
          <p:cNvSpPr/>
          <p:nvPr/>
        </p:nvSpPr>
        <p:spPr>
          <a:xfrm>
            <a:off x="3728880" y="2670120"/>
            <a:ext cx="5795640" cy="4088880"/>
          </a:xfrm>
          <a:prstGeom prst="roundRect">
            <a:avLst>
              <a:gd name="adj" fmla="val 6792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1" name="CustomShape 7"/>
          <p:cNvSpPr/>
          <p:nvPr/>
        </p:nvSpPr>
        <p:spPr>
          <a:xfrm>
            <a:off x="3728880" y="2670120"/>
            <a:ext cx="5795640" cy="41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малого и среднего предпринимательства в целях укрепления экономики Старооскольского городского округа и обеспечения социальной стабильности в обществе.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Максимально полное удовлетворение потребностей населения Старооскольского округа в товарах и услугах за счет обеспечения эффективного развития инфраструктуры отрасли посредством создания благоприятных условий для роста предпринимательской активности, конкуренции и сбалансированного развития различных видов, типов и способов торговли.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туризма и придорожного сервиса, повышения имиджа и привлекательности Старооскольского городского округа, эффективное использование туристско-рекреационных ресурсов.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Улучшение условий и охраны труда в целях снижения профессиональных рисков работников организаций, расположенных на территории Старооскольского городского округа.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02" name="CustomShape 8"/>
          <p:cNvSpPr/>
          <p:nvPr/>
        </p:nvSpPr>
        <p:spPr>
          <a:xfrm>
            <a:off x="380880" y="1843200"/>
            <a:ext cx="9143640" cy="721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3" name="CustomShape 9"/>
          <p:cNvSpPr/>
          <p:nvPr/>
        </p:nvSpPr>
        <p:spPr>
          <a:xfrm>
            <a:off x="579600" y="1843200"/>
            <a:ext cx="874980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увеличения экономического потенциала, формирования благоприятного предпринимательского климата, а также содействия занятости населения, улучшения условий и охраны труда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F762B"/>
                </a:solidFill>
                <a:latin typeface="Calibri"/>
              </a:rPr>
              <a:t>Муниципальная программа «Развитие 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Calibri"/>
              </a:rPr>
              <a:t>сельского и лесного  </a:t>
            </a:r>
            <a:r>
              <a:rPr lang="ru-RU" sz="1800" b="1" strike="noStrike" spc="-1" dirty="0">
                <a:solidFill>
                  <a:srgbClr val="3F762B"/>
                </a:solidFill>
                <a:latin typeface="Calibri"/>
              </a:rPr>
              <a:t>хозяйства 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Calibri"/>
              </a:rPr>
              <a:t>в </a:t>
            </a:r>
            <a:r>
              <a:rPr lang="ru-RU" sz="1800" b="1" strike="noStrike" spc="-1" dirty="0">
                <a:solidFill>
                  <a:srgbClr val="3F762B"/>
                </a:solidFill>
                <a:latin typeface="Calibri"/>
              </a:rPr>
              <a:t>Старооскольском городском округе» 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6" name="CustomShape 3"/>
          <p:cNvSpPr/>
          <p:nvPr/>
        </p:nvSpPr>
        <p:spPr>
          <a:xfrm>
            <a:off x="1712880" y="868320"/>
            <a:ext cx="6695640" cy="94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экономическому развитию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</p:txBody>
      </p:sp>
      <p:sp>
        <p:nvSpPr>
          <p:cNvPr id="607" name="CustomShape 4"/>
          <p:cNvSpPr/>
          <p:nvPr/>
        </p:nvSpPr>
        <p:spPr>
          <a:xfrm>
            <a:off x="549360" y="2492280"/>
            <a:ext cx="2974880" cy="422064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8" name="CustomShape 5"/>
          <p:cNvSpPr/>
          <p:nvPr/>
        </p:nvSpPr>
        <p:spPr>
          <a:xfrm>
            <a:off x="776160" y="2516040"/>
            <a:ext cx="2533766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5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500" b="0" strike="noStrike" spc="-1" dirty="0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 smtClean="0">
                <a:solidFill>
                  <a:srgbClr val="000000"/>
                </a:solidFill>
                <a:latin typeface="Century Gothic"/>
              </a:rPr>
              <a:t>Устойчивое развитие сельских территорий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</a:pPr>
            <a:r>
              <a:rPr lang="ru-RU" sz="1500" b="0" strike="noStrike" spc="-1" dirty="0" smtClean="0">
                <a:solidFill>
                  <a:srgbClr val="000000"/>
                </a:solidFill>
                <a:latin typeface="Century Gothic"/>
              </a:rPr>
              <a:t> </a:t>
            </a:r>
            <a:endParaRPr lang="ru-RU" sz="1500" b="0" strike="noStrike" spc="-1" dirty="0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</a:pPr>
            <a:endParaRPr lang="ru-RU" sz="1500" b="0" strike="noStrike" spc="-1" dirty="0">
              <a:latin typeface="XO Oriel"/>
            </a:endParaRPr>
          </a:p>
        </p:txBody>
      </p:sp>
      <p:sp>
        <p:nvSpPr>
          <p:cNvPr id="609" name="CustomShape 6"/>
          <p:cNvSpPr/>
          <p:nvPr/>
        </p:nvSpPr>
        <p:spPr>
          <a:xfrm>
            <a:off x="3667116" y="2428868"/>
            <a:ext cx="5678124" cy="4284412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0" name="CustomShape 7"/>
          <p:cNvSpPr/>
          <p:nvPr/>
        </p:nvSpPr>
        <p:spPr>
          <a:xfrm>
            <a:off x="3881430" y="2428868"/>
            <a:ext cx="5319450" cy="4215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5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</a:rPr>
              <a:t>Обеспечение продовольственной безопасности Старооскольского городского округа по основным видам продукции растениеводства и животноводства, повышение конкурентоспособности растениеводческой и животноводческой продукции, производимой сельскохозяйственными товаропроизводителями.</a:t>
            </a:r>
            <a:endParaRPr lang="ru-RU" sz="14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</a:rPr>
              <a:t>Поддержка и развитие сельскохозяйственной и несельскохозяйственной деятельности малых форм хозяйствования на селе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entury Gothic"/>
              </a:rPr>
              <a:t>.</a:t>
            </a: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Создание комфортных условий для жизнедеятельности в сельской местности путем обеспечения благоприятных инфраструктурных условий, создания высокотехнологичных рабочих мест на селе и активизации участия граждан, проживающих в сельской местности, в реализации общественно значимых проектов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611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2" name="CustomShape 9"/>
          <p:cNvSpPr/>
          <p:nvPr/>
        </p:nvSpPr>
        <p:spPr>
          <a:xfrm>
            <a:off x="514440" y="1763640"/>
            <a:ext cx="88023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условий для устойчивого развития агропромышленного комплекса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общественного самоуправления на территории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523800" y="714356"/>
            <a:ext cx="8821440" cy="96972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" name="CustomShape 3"/>
          <p:cNvSpPr/>
          <p:nvPr/>
        </p:nvSpPr>
        <p:spPr>
          <a:xfrm>
            <a:off x="1712880" y="714356"/>
            <a:ext cx="6695640" cy="95265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Администрация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Старооскольского городского округа в лице департамента по организационно-аналитической и кадровой работе администрации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616" name="CustomShape 4"/>
          <p:cNvSpPr/>
          <p:nvPr/>
        </p:nvSpPr>
        <p:spPr>
          <a:xfrm>
            <a:off x="549360" y="2492280"/>
            <a:ext cx="4115880" cy="422064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7" name="CustomShape 5"/>
          <p:cNvSpPr/>
          <p:nvPr/>
        </p:nvSpPr>
        <p:spPr>
          <a:xfrm>
            <a:off x="776160" y="2516040"/>
            <a:ext cx="3671640" cy="21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5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Организационное оформление системы общественного самоуправления.</a:t>
            </a:r>
            <a:endParaRPr lang="ru-RU" sz="1500" b="0" strike="noStrike" spc="-1">
              <a:latin typeface="XO Orie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Развитие форм общественного самоуправления на территории Старооскольского городского округа.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618" name="CustomShape 6"/>
          <p:cNvSpPr/>
          <p:nvPr/>
        </p:nvSpPr>
        <p:spPr>
          <a:xfrm>
            <a:off x="4952880" y="2475000"/>
            <a:ext cx="4392360" cy="423828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9" name="CustomShape 7"/>
          <p:cNvSpPr/>
          <p:nvPr/>
        </p:nvSpPr>
        <p:spPr>
          <a:xfrm>
            <a:off x="5168880" y="2492280"/>
            <a:ext cx="4032000" cy="44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5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 Формирование эффективной системы общественного самоуправления Старооскольского городского округа.</a:t>
            </a:r>
            <a:endParaRPr lang="ru-RU" sz="15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rgbClr val="000000"/>
                </a:solidFill>
                <a:latin typeface="Century Gothic"/>
              </a:rPr>
              <a:t> Создание условий для социальной и деловой активности граждан в общественной жизни Старооскольского городского округа, добрососедских отношений между жителями, развития творческого потенциала человека, удовлетворения потребности в самореализации и процессах самостоятельного управления территориями, обеспечения поддержки инициатив граждан</a:t>
            </a:r>
            <a:endParaRPr lang="ru-RU" sz="15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XO Oriel"/>
            </a:endParaRPr>
          </a:p>
        </p:txBody>
      </p:sp>
      <p:sp>
        <p:nvSpPr>
          <p:cNvPr id="620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1" name="CustomShape 9"/>
          <p:cNvSpPr/>
          <p:nvPr/>
        </p:nvSpPr>
        <p:spPr>
          <a:xfrm>
            <a:off x="514440" y="1763640"/>
            <a:ext cx="880236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Создание благоприятных условий для реализации общественного самоуправления и повышения социальной активности граждан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23" name="CustomShape 2"/>
          <p:cNvSpPr/>
          <p:nvPr/>
        </p:nvSpPr>
        <p:spPr>
          <a:xfrm>
            <a:off x="523800" y="836640"/>
            <a:ext cx="8821440" cy="847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4" name="CustomShape 3"/>
          <p:cNvSpPr/>
          <p:nvPr/>
        </p:nvSpPr>
        <p:spPr>
          <a:xfrm>
            <a:off x="1712880" y="868320"/>
            <a:ext cx="6695640" cy="116809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управления безопасности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625" name="CustomShape 4"/>
          <p:cNvSpPr/>
          <p:nvPr/>
        </p:nvSpPr>
        <p:spPr>
          <a:xfrm>
            <a:off x="609480" y="2502000"/>
            <a:ext cx="4115880" cy="4167000"/>
          </a:xfrm>
          <a:prstGeom prst="roundRect">
            <a:avLst>
              <a:gd name="adj" fmla="val 11234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6" name="CustomShape 5"/>
          <p:cNvSpPr/>
          <p:nvPr/>
        </p:nvSpPr>
        <p:spPr>
          <a:xfrm>
            <a:off x="549360" y="2516040"/>
            <a:ext cx="4176360" cy="37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 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150" b="0" strike="noStrike" spc="-1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</a:t>
            </a:r>
            <a:endParaRPr lang="ru-RU" sz="11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</a:pPr>
            <a:endParaRPr lang="ru-RU" sz="1150" b="0" strike="noStrike" spc="-1">
              <a:latin typeface="XO Oriel"/>
            </a:endParaRPr>
          </a:p>
        </p:txBody>
      </p:sp>
      <p:sp>
        <p:nvSpPr>
          <p:cNvPr id="627" name="CustomShape 6"/>
          <p:cNvSpPr/>
          <p:nvPr/>
        </p:nvSpPr>
        <p:spPr>
          <a:xfrm>
            <a:off x="4952880" y="2475000"/>
            <a:ext cx="4392360" cy="4208040"/>
          </a:xfrm>
          <a:prstGeom prst="roundRect">
            <a:avLst>
              <a:gd name="adj" fmla="val 93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8" name="CustomShape 7"/>
          <p:cNvSpPr/>
          <p:nvPr/>
        </p:nvSpPr>
        <p:spPr>
          <a:xfrm>
            <a:off x="4898880" y="2502000"/>
            <a:ext cx="4500360" cy="38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Сокращение масштабов незаконного 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Обеспечение общественного порядка и безопасности дорожного движения на территории Старооскольского городского округа.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  <a:endParaRPr lang="ru-RU" sz="105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050" b="0" strike="noStrike" spc="-1">
                <a:solidFill>
                  <a:srgbClr val="000000"/>
                </a:solidFill>
                <a:latin typeface="Century Gothic"/>
              </a:rPr>
              <a:t> 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</a:t>
            </a:r>
            <a:endParaRPr lang="ru-RU" sz="1050" b="0" strike="noStrike" spc="-1">
              <a:latin typeface="XO Oriel"/>
            </a:endParaRPr>
          </a:p>
        </p:txBody>
      </p:sp>
      <p:sp>
        <p:nvSpPr>
          <p:cNvPr id="629" name="CustomShape 8"/>
          <p:cNvSpPr/>
          <p:nvPr/>
        </p:nvSpPr>
        <p:spPr>
          <a:xfrm>
            <a:off x="560520" y="178272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0" name="CustomShape 9"/>
          <p:cNvSpPr/>
          <p:nvPr/>
        </p:nvSpPr>
        <p:spPr>
          <a:xfrm>
            <a:off x="380880" y="177480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уровня безопасности жизнедеятельности населения и территории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«Содержание дорожного хозяйства, организация транспортного обслуживания населения Старооскольского городского округа»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538200" y="1006560"/>
            <a:ext cx="8821440" cy="71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CustomShape 3"/>
          <p:cNvSpPr/>
          <p:nvPr/>
        </p:nvSpPr>
        <p:spPr>
          <a:xfrm>
            <a:off x="1717560" y="976320"/>
            <a:ext cx="66974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строительству, транспорту и жилищно-коммунальному хозяйству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34" name="CustomShape 4"/>
          <p:cNvSpPr/>
          <p:nvPr/>
        </p:nvSpPr>
        <p:spPr>
          <a:xfrm>
            <a:off x="549360" y="2670120"/>
            <a:ext cx="4115880" cy="3998520"/>
          </a:xfrm>
          <a:prstGeom prst="roundRect">
            <a:avLst>
              <a:gd name="adj" fmla="val 671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5" name="CustomShape 5"/>
          <p:cNvSpPr/>
          <p:nvPr/>
        </p:nvSpPr>
        <p:spPr>
          <a:xfrm>
            <a:off x="560520" y="2670120"/>
            <a:ext cx="3960360" cy="246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Содержание дорожного хозяйства.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Организация транспортного обслуживания населения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и развитие дорожной сети в Старооскольском городском округе".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36" name="CustomShape 6"/>
          <p:cNvSpPr/>
          <p:nvPr/>
        </p:nvSpPr>
        <p:spPr>
          <a:xfrm>
            <a:off x="4989600" y="2670120"/>
            <a:ext cx="4392360" cy="3998520"/>
          </a:xfrm>
          <a:prstGeom prst="roundRect">
            <a:avLst>
              <a:gd name="adj" fmla="val 6645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CustomShape 7"/>
          <p:cNvSpPr/>
          <p:nvPr/>
        </p:nvSpPr>
        <p:spPr>
          <a:xfrm>
            <a:off x="5067360" y="2670120"/>
            <a:ext cx="413352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качества содержания улично-дорожной сети и существующих объектов автомобильных дорог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Формирование условий для устойчивого функционирования транспортной системы, удовлетворяющих требованиям по безопасности движения и ориентированных на предоставление качественного транспортного обслуживания всем слоям населения.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современной и эффективной сети автомобильных дорог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эффективной системы реализации мероприятий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38" name="CustomShape 8"/>
          <p:cNvSpPr/>
          <p:nvPr/>
        </p:nvSpPr>
        <p:spPr>
          <a:xfrm>
            <a:off x="560520" y="1782720"/>
            <a:ext cx="8821440" cy="739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9" name="CustomShape 9"/>
          <p:cNvSpPr/>
          <p:nvPr/>
        </p:nvSpPr>
        <p:spPr>
          <a:xfrm>
            <a:off x="560520" y="1782720"/>
            <a:ext cx="8784720" cy="72972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Цель: создание условий для устойчивого функционирования транспортной системы и дорожной сети Старооскольского городского округа Белгородской области в соответствии с социально-экономическими потребностями населения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3F762B"/>
                </a:solidFill>
                <a:latin typeface="Calibri"/>
              </a:rPr>
              <a:t>Муниципальная программа «Совершенствование </a:t>
            </a:r>
            <a:r>
              <a:rPr lang="ru-RU" sz="1800" b="1" strike="noStrike" spc="-1" dirty="0" err="1">
                <a:solidFill>
                  <a:srgbClr val="3F762B"/>
                </a:solidFill>
                <a:latin typeface="Calibri"/>
              </a:rPr>
              <a:t>имущественно-земельных</a:t>
            </a:r>
            <a:r>
              <a:rPr lang="ru-RU" sz="1800" b="1" strike="noStrike" spc="-1" dirty="0">
                <a:solidFill>
                  <a:srgbClr val="3F762B"/>
                </a:solidFill>
                <a:latin typeface="Calibri"/>
              </a:rPr>
              <a:t> отношений 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Calibri"/>
              </a:rPr>
              <a:t>в </a:t>
            </a:r>
            <a:r>
              <a:rPr lang="ru-RU" sz="1800" b="1" strike="noStrike" spc="-1" dirty="0">
                <a:solidFill>
                  <a:srgbClr val="3F762B"/>
                </a:solidFill>
                <a:latin typeface="Calibri"/>
              </a:rPr>
              <a:t>Старооскольском городском округе» 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523800" y="1019160"/>
            <a:ext cx="8821440" cy="72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2" name="CustomShape 3"/>
          <p:cNvSpPr/>
          <p:nvPr/>
        </p:nvSpPr>
        <p:spPr>
          <a:xfrm>
            <a:off x="1308240" y="1004760"/>
            <a:ext cx="7245000" cy="73721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Департамент имущественных и земельных отношений администрации Старооскольского городского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</a:rPr>
              <a:t>округа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643" name="CustomShape 4"/>
          <p:cNvSpPr/>
          <p:nvPr/>
        </p:nvSpPr>
        <p:spPr>
          <a:xfrm>
            <a:off x="549360" y="2751120"/>
            <a:ext cx="3611160" cy="3962160"/>
          </a:xfrm>
          <a:prstGeom prst="roundRect">
            <a:avLst>
              <a:gd name="adj" fmla="val 6438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4" name="CustomShape 5"/>
          <p:cNvSpPr/>
          <p:nvPr/>
        </p:nvSpPr>
        <p:spPr>
          <a:xfrm>
            <a:off x="776160" y="2751120"/>
            <a:ext cx="2952360" cy="173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имущественных отношений.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Совершенствование земельных отношений.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  <a:endParaRPr lang="ru-RU" sz="1200" b="0" strike="noStrike" spc="-1">
              <a:latin typeface="XO Orie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45" name="CustomShape 6"/>
          <p:cNvSpPr/>
          <p:nvPr/>
        </p:nvSpPr>
        <p:spPr>
          <a:xfrm>
            <a:off x="4305240" y="2751120"/>
            <a:ext cx="5040000" cy="3962160"/>
          </a:xfrm>
          <a:prstGeom prst="roundRect">
            <a:avLst>
              <a:gd name="adj" fmla="val 7063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6" name="CustomShape 7"/>
          <p:cNvSpPr/>
          <p:nvPr/>
        </p:nvSpPr>
        <p:spPr>
          <a:xfrm>
            <a:off x="4376880" y="2751120"/>
            <a:ext cx="4943160" cy="39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и распоряжения имуществом, находящимся в собственности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земельных ресурсов; формирования, управления и распоряжения земельными участками, относящимися к муниципальной собственности, а также земельными участками, государственная собственность на которые не разграничена.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эффективности использования, охраны, защиты и воспроизводства лесов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областного бюджета и бюджета городского округа в рамках выполнения установленных полномочий по организации деятельности исполнительно-распорядительных функций в сфере управления и распоряжения муниципальной собственностью.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47" name="CustomShape 8"/>
          <p:cNvSpPr/>
          <p:nvPr/>
        </p:nvSpPr>
        <p:spPr>
          <a:xfrm>
            <a:off x="560520" y="1860480"/>
            <a:ext cx="8821440" cy="745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8" name="CustomShape 9"/>
          <p:cNvSpPr/>
          <p:nvPr/>
        </p:nvSpPr>
        <p:spPr>
          <a:xfrm>
            <a:off x="704880" y="1868400"/>
            <a:ext cx="8496000" cy="72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повышение эффективности функционирования, совершенствования имущественно-земельного комплекса и развитие лесного хозяйства муниципального образования - 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29979C-1E9A-4F85-B130-0CACBD0BAFB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1903320" y="125280"/>
            <a:ext cx="6098760" cy="3711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66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678A26"/>
                </a:solidFill>
                <a:latin typeface="Bookman Old Style"/>
              </a:rPr>
              <a:t>Какие бывают бюджеты?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662040" y="907920"/>
            <a:ext cx="1636200" cy="358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Бюджет семьи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04" name="Line 4"/>
          <p:cNvSpPr/>
          <p:nvPr/>
        </p:nvSpPr>
        <p:spPr>
          <a:xfrm flipH="1">
            <a:off x="2307960" y="973080"/>
            <a:ext cx="750960" cy="3175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5"/>
          <p:cNvSpPr/>
          <p:nvPr/>
        </p:nvSpPr>
        <p:spPr>
          <a:xfrm>
            <a:off x="4952880" y="1106280"/>
            <a:ext cx="360" cy="9367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6"/>
          <p:cNvSpPr/>
          <p:nvPr/>
        </p:nvSpPr>
        <p:spPr>
          <a:xfrm>
            <a:off x="6519600" y="1055520"/>
            <a:ext cx="782640" cy="36828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7"/>
          <p:cNvSpPr/>
          <p:nvPr/>
        </p:nvSpPr>
        <p:spPr>
          <a:xfrm>
            <a:off x="3284640" y="2021760"/>
            <a:ext cx="319680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Бюджеты публично-правовых образований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08" name="CustomShape 8"/>
          <p:cNvSpPr/>
          <p:nvPr/>
        </p:nvSpPr>
        <p:spPr>
          <a:xfrm>
            <a:off x="7059600" y="836640"/>
            <a:ext cx="2652480" cy="42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Бюджет организаций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309" name="Picture 11"/>
          <p:cNvPicPr/>
          <p:nvPr/>
        </p:nvPicPr>
        <p:blipFill>
          <a:blip r:embed="rId2" cstate="print"/>
          <a:stretch/>
        </p:blipFill>
        <p:spPr>
          <a:xfrm>
            <a:off x="7283520" y="1359000"/>
            <a:ext cx="2192040" cy="2231640"/>
          </a:xfrm>
          <a:prstGeom prst="rect">
            <a:avLst/>
          </a:prstGeom>
          <a:ln w="9360">
            <a:noFill/>
          </a:ln>
        </p:spPr>
      </p:pic>
      <p:pic>
        <p:nvPicPr>
          <p:cNvPr id="310" name="Picture 12"/>
          <p:cNvPicPr/>
          <p:nvPr/>
        </p:nvPicPr>
        <p:blipFill>
          <a:blip r:embed="rId3" cstate="print"/>
          <a:stretch/>
        </p:blipFill>
        <p:spPr>
          <a:xfrm>
            <a:off x="523800" y="3614760"/>
            <a:ext cx="2566800" cy="1368000"/>
          </a:xfrm>
          <a:prstGeom prst="rect">
            <a:avLst/>
          </a:prstGeom>
          <a:ln w="9360">
            <a:noFill/>
          </a:ln>
        </p:spPr>
      </p:pic>
      <p:pic>
        <p:nvPicPr>
          <p:cNvPr id="311" name="Picture 13"/>
          <p:cNvPicPr/>
          <p:nvPr/>
        </p:nvPicPr>
        <p:blipFill>
          <a:blip r:embed="rId4" cstate="print"/>
          <a:stretch/>
        </p:blipFill>
        <p:spPr>
          <a:xfrm>
            <a:off x="3527280" y="3870360"/>
            <a:ext cx="2769840" cy="1398240"/>
          </a:xfrm>
          <a:prstGeom prst="rect">
            <a:avLst/>
          </a:prstGeom>
          <a:ln w="9360">
            <a:noFill/>
          </a:ln>
        </p:spPr>
      </p:pic>
      <p:pic>
        <p:nvPicPr>
          <p:cNvPr id="312" name="Picture 15"/>
          <p:cNvPicPr/>
          <p:nvPr/>
        </p:nvPicPr>
        <p:blipFill>
          <a:blip r:embed="rId5" cstate="print"/>
          <a:stretch/>
        </p:blipFill>
        <p:spPr>
          <a:xfrm>
            <a:off x="7032600" y="3860640"/>
            <a:ext cx="2344320" cy="1382400"/>
          </a:xfrm>
          <a:prstGeom prst="rect">
            <a:avLst/>
          </a:prstGeom>
          <a:ln w="9360">
            <a:noFill/>
          </a:ln>
        </p:spPr>
      </p:pic>
      <p:sp>
        <p:nvSpPr>
          <p:cNvPr id="313" name="Line 9"/>
          <p:cNvSpPr/>
          <p:nvPr/>
        </p:nvSpPr>
        <p:spPr>
          <a:xfrm>
            <a:off x="6014880" y="2781000"/>
            <a:ext cx="781200" cy="71928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Line 10"/>
          <p:cNvSpPr/>
          <p:nvPr/>
        </p:nvSpPr>
        <p:spPr>
          <a:xfrm>
            <a:off x="4943160" y="2781000"/>
            <a:ext cx="360" cy="86364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Line 11"/>
          <p:cNvSpPr/>
          <p:nvPr/>
        </p:nvSpPr>
        <p:spPr>
          <a:xfrm flipH="1">
            <a:off x="3079440" y="2781000"/>
            <a:ext cx="781200" cy="79236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2"/>
          <p:cNvSpPr/>
          <p:nvPr/>
        </p:nvSpPr>
        <p:spPr>
          <a:xfrm>
            <a:off x="193680" y="5171400"/>
            <a:ext cx="2885760" cy="127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</a:rPr>
              <a:t>(федеральный бюджет, бюджеты государственных внебюджетных фондов РФ)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17" name="CustomShape 13"/>
          <p:cNvSpPr/>
          <p:nvPr/>
        </p:nvSpPr>
        <p:spPr>
          <a:xfrm>
            <a:off x="3549600" y="5112360"/>
            <a:ext cx="2885760" cy="15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субъектов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</a:rPr>
              <a:t>(региональные бюджеты, бюджеты территориальных фондов ОМС)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18" name="CustomShape 14"/>
          <p:cNvSpPr/>
          <p:nvPr/>
        </p:nvSpPr>
        <p:spPr>
          <a:xfrm>
            <a:off x="6826320" y="5305680"/>
            <a:ext cx="2728440" cy="85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</a:rPr>
              <a:t>муниципальных образований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</a:rPr>
              <a:t>(местные бюджеты)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19" name="Line 15"/>
          <p:cNvSpPr/>
          <p:nvPr/>
        </p:nvSpPr>
        <p:spPr>
          <a:xfrm>
            <a:off x="428400" y="6397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16"/>
          <p:cNvSpPr/>
          <p:nvPr/>
        </p:nvSpPr>
        <p:spPr>
          <a:xfrm>
            <a:off x="3484440" y="2681280"/>
            <a:ext cx="2808360" cy="360"/>
          </a:xfrm>
          <a:prstGeom prst="line">
            <a:avLst/>
          </a:prstGeom>
          <a:ln w="4428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1" name="Picture 4"/>
          <p:cNvPicPr/>
          <p:nvPr/>
        </p:nvPicPr>
        <p:blipFill>
          <a:blip r:embed="rId6" cstate="print"/>
          <a:stretch/>
        </p:blipFill>
        <p:spPr>
          <a:xfrm>
            <a:off x="428760" y="1268280"/>
            <a:ext cx="2204640" cy="2230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0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3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1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4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2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45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Effect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56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Effect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0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4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67" dur="2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Effect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1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Effect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5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8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«Формирование и развитие системы муниципальной кадровой политики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50" name="CustomShape 2"/>
          <p:cNvSpPr/>
          <p:nvPr/>
        </p:nvSpPr>
        <p:spPr>
          <a:xfrm>
            <a:off x="488880" y="1039680"/>
            <a:ext cx="8821440" cy="7426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1" name="CustomShape 3"/>
          <p:cNvSpPr/>
          <p:nvPr/>
        </p:nvSpPr>
        <p:spPr>
          <a:xfrm>
            <a:off x="1712880" y="103680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52" name="CustomShape 4"/>
          <p:cNvSpPr/>
          <p:nvPr/>
        </p:nvSpPr>
        <p:spPr>
          <a:xfrm>
            <a:off x="549360" y="2647800"/>
            <a:ext cx="4115880" cy="3876480"/>
          </a:xfrm>
          <a:prstGeom prst="roundRect">
            <a:avLst>
              <a:gd name="adj" fmla="val 786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3" name="CustomShape 5"/>
          <p:cNvSpPr/>
          <p:nvPr/>
        </p:nvSpPr>
        <p:spPr>
          <a:xfrm>
            <a:off x="776160" y="2657520"/>
            <a:ext cx="3744720" cy="328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Подпрограммы не выделяются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Кадровая политика - один из факторов, определяющих конкурентоспособность Старооскольского городского округа. Под конкурентоспособностью, в свою очередь, понимается роль и место Старооскольского городского округа в экономическом пространстве, способность реализовать имеющийся экономический потенциал (финансовый, производственный, трудовой, инновационный, инвестиционный, ресурсно-сырьевой), обеспечить высокий уровень жизни населения.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Поэтому создание уникального кадрового потенциала - одна из основных задач Старооскольского городского округа.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</p:txBody>
      </p:sp>
      <p:sp>
        <p:nvSpPr>
          <p:cNvPr id="654" name="CustomShape 6"/>
          <p:cNvSpPr/>
          <p:nvPr/>
        </p:nvSpPr>
        <p:spPr>
          <a:xfrm>
            <a:off x="4952880" y="2647800"/>
            <a:ext cx="4392360" cy="3858840"/>
          </a:xfrm>
          <a:prstGeom prst="roundRect">
            <a:avLst>
              <a:gd name="adj" fmla="val 7089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5" name="CustomShape 7"/>
          <p:cNvSpPr/>
          <p:nvPr/>
        </p:nvSpPr>
        <p:spPr>
          <a:xfrm>
            <a:off x="5240160" y="2647800"/>
            <a:ext cx="3816000" cy="26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Профессионализация муниципальных служащих Старооскольского городского округа.</a:t>
            </a:r>
            <a:endParaRPr lang="ru-RU" sz="14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</a:rPr>
              <a:t>Снижение уровня коррупции во всех сферах деятельности органов местного самоуправления Старооскольского городского округа, устранение причин ее возникновения.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56" name="CustomShape 8"/>
          <p:cNvSpPr/>
          <p:nvPr/>
        </p:nvSpPr>
        <p:spPr>
          <a:xfrm>
            <a:off x="523800" y="1925640"/>
            <a:ext cx="8821440" cy="52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7" name="CustomShape 9"/>
          <p:cNvSpPr/>
          <p:nvPr/>
        </p:nvSpPr>
        <p:spPr>
          <a:xfrm>
            <a:off x="328680" y="1919160"/>
            <a:ext cx="9143640" cy="516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Цель: развитие кадрового потенциала органов местного самоуправления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Старооскольского городского округа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«Развитие деятельности по государственной регистрации актов гражданского состояния в Старооскольском городском округе» 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59" name="CustomShape 2"/>
          <p:cNvSpPr/>
          <p:nvPr/>
        </p:nvSpPr>
        <p:spPr>
          <a:xfrm>
            <a:off x="542880" y="1085760"/>
            <a:ext cx="8819640" cy="74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0" name="CustomShape 3"/>
          <p:cNvSpPr/>
          <p:nvPr/>
        </p:nvSpPr>
        <p:spPr>
          <a:xfrm>
            <a:off x="1693800" y="108576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Управление записи актов гражданского состояния администрации Старооскольского городского округа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61" name="CustomShape 4"/>
          <p:cNvSpPr/>
          <p:nvPr/>
        </p:nvSpPr>
        <p:spPr>
          <a:xfrm>
            <a:off x="549360" y="2708280"/>
            <a:ext cx="4115880" cy="3816000"/>
          </a:xfrm>
          <a:prstGeom prst="roundRect">
            <a:avLst>
              <a:gd name="adj" fmla="val 724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2" name="CustomShape 5"/>
          <p:cNvSpPr/>
          <p:nvPr/>
        </p:nvSpPr>
        <p:spPr>
          <a:xfrm>
            <a:off x="704880" y="2781360"/>
            <a:ext cx="367164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Century Gothic"/>
              </a:rPr>
              <a:t>Реализация переданных 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государственных полномочий Российской Федерации на государственную регистрацию актов гражданского состояния на территории Старооскольского городского округа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Century Gothic"/>
              </a:rPr>
              <a:t>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663" name="CustomShape 6"/>
          <p:cNvSpPr/>
          <p:nvPr/>
        </p:nvSpPr>
        <p:spPr>
          <a:xfrm>
            <a:off x="4952880" y="2708280"/>
            <a:ext cx="4392360" cy="3798360"/>
          </a:xfrm>
          <a:prstGeom prst="roundRect">
            <a:avLst>
              <a:gd name="adj" fmla="val 676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4" name="CustomShape 7"/>
          <p:cNvSpPr/>
          <p:nvPr/>
        </p:nvSpPr>
        <p:spPr>
          <a:xfrm>
            <a:off x="5162400" y="2813040"/>
            <a:ext cx="3960360" cy="282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Обеспечение реализации прав граждан и организаций в сфере государственной регистрации актов гражданского состояния, создание и обеспечение полной сохранности архивного фонда записей актов гражданского состояния Старооскольского городского округа.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Укрепление института семьи, возрождение и сохранение духовно-нравственных традиций семейных отношений.</a:t>
            </a:r>
            <a:endParaRPr lang="ru-RU" sz="1200" b="0" strike="noStrike" spc="-1" dirty="0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Повышение качества и доступности государственных услуг, предоставляемых управлением ЗАГС.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665" name="CustomShape 8"/>
          <p:cNvSpPr/>
          <p:nvPr/>
        </p:nvSpPr>
        <p:spPr>
          <a:xfrm>
            <a:off x="560520" y="191628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6" name="CustomShape 9"/>
          <p:cNvSpPr/>
          <p:nvPr/>
        </p:nvSpPr>
        <p:spPr>
          <a:xfrm>
            <a:off x="506520" y="1920960"/>
            <a:ext cx="8856360" cy="63792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Цель: Совершенствование деятельности управления ЗАГС в направлениях исполнения полномочий Российской Федерации по государственной регистрации актов гражданского состояния и участие в реализации государственной, региональной и муниципальной семейной политики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560520" y="115920"/>
            <a:ext cx="8784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F762B"/>
                </a:solidFill>
                <a:latin typeface="Calibri"/>
              </a:rPr>
              <a:t>Муниципальная программа «Формирование современной городской среды на территории Старооскольского городского округа»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68" name="CustomShape 2"/>
          <p:cNvSpPr/>
          <p:nvPr/>
        </p:nvSpPr>
        <p:spPr>
          <a:xfrm>
            <a:off x="542880" y="1085760"/>
            <a:ext cx="8819640" cy="74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9" name="CustomShape 3"/>
          <p:cNvSpPr/>
          <p:nvPr/>
        </p:nvSpPr>
        <p:spPr>
          <a:xfrm>
            <a:off x="1693800" y="1085760"/>
            <a:ext cx="6695640" cy="729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Ответственный исполнитель муниципальной программы: 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Администрация Старооскольского городского округа в лице департамента по строительству, транспорту и жилищно-коммунальному хозяйству (далее - ДСТиЖКХ)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670" name="CustomShape 4"/>
          <p:cNvSpPr/>
          <p:nvPr/>
        </p:nvSpPr>
        <p:spPr>
          <a:xfrm>
            <a:off x="549360" y="2708280"/>
            <a:ext cx="4115880" cy="3816000"/>
          </a:xfrm>
          <a:prstGeom prst="roundRect">
            <a:avLst>
              <a:gd name="adj" fmla="val 7241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1" name="CustomShape 5"/>
          <p:cNvSpPr/>
          <p:nvPr/>
        </p:nvSpPr>
        <p:spPr>
          <a:xfrm>
            <a:off x="704880" y="2781360"/>
            <a:ext cx="3671640" cy="13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Подпрограммы: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Благоустройство дворовых территорий многоквартирных жилых домов, общественных и иных территорий соответствующего функционального назначения г. Старый Оскол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72" name="CustomShape 6"/>
          <p:cNvSpPr/>
          <p:nvPr/>
        </p:nvSpPr>
        <p:spPr>
          <a:xfrm>
            <a:off x="4863960" y="2717640"/>
            <a:ext cx="4392360" cy="3798360"/>
          </a:xfrm>
          <a:prstGeom prst="roundRect">
            <a:avLst>
              <a:gd name="adj" fmla="val 6766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3" name="CustomShape 7"/>
          <p:cNvSpPr/>
          <p:nvPr/>
        </p:nvSpPr>
        <p:spPr>
          <a:xfrm>
            <a:off x="5162400" y="2813040"/>
            <a:ext cx="396036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entury Gothic"/>
              </a:rPr>
              <a:t>Задачи:</a:t>
            </a:r>
            <a:endParaRPr lang="ru-RU" sz="1200" b="0" strike="noStrike" spc="-1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latin typeface="XO Orie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0" strike="noStrike" spc="-1">
                <a:solidFill>
                  <a:srgbClr val="000000"/>
                </a:solidFill>
                <a:latin typeface="Century Gothic"/>
              </a:rPr>
              <a:t>Обеспечение проведения мероприятий по благоустройству дворовых территорий многоквартирных домов, общественных и иных территорий соответствующего функционального назначения в соответствии с едиными требованиями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674" name="CustomShape 8"/>
          <p:cNvSpPr/>
          <p:nvPr/>
        </p:nvSpPr>
        <p:spPr>
          <a:xfrm>
            <a:off x="560520" y="1916280"/>
            <a:ext cx="8821440" cy="72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5" name="CustomShape 9"/>
          <p:cNvSpPr/>
          <p:nvPr/>
        </p:nvSpPr>
        <p:spPr>
          <a:xfrm>
            <a:off x="506520" y="1920960"/>
            <a:ext cx="8856360" cy="6390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Цель: Повышение уровня благоустройства, качества и комфорта территории Старооскольского городского округа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roup 1"/>
          <p:cNvGrpSpPr/>
          <p:nvPr/>
        </p:nvGrpSpPr>
        <p:grpSpPr>
          <a:xfrm>
            <a:off x="103320" y="684000"/>
            <a:ext cx="2914912" cy="2147760"/>
            <a:chOff x="103320" y="684000"/>
            <a:chExt cx="2914912" cy="2147760"/>
          </a:xfrm>
        </p:grpSpPr>
        <p:sp>
          <p:nvSpPr>
            <p:cNvPr id="677" name="CustomShape 2"/>
            <p:cNvSpPr/>
            <p:nvPr/>
          </p:nvSpPr>
          <p:spPr>
            <a:xfrm>
              <a:off x="103320" y="68400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78" name="CustomShape 3"/>
            <p:cNvSpPr/>
            <p:nvPr/>
          </p:nvSpPr>
          <p:spPr>
            <a:xfrm>
              <a:off x="1136576" y="836712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Дошкольное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79" name="CustomShape 4"/>
            <p:cNvSpPr/>
            <p:nvPr/>
          </p:nvSpPr>
          <p:spPr>
            <a:xfrm>
              <a:off x="560512" y="1412776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1 732 546,8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80" name="CustomShape 5"/>
            <p:cNvSpPr/>
            <p:nvPr/>
          </p:nvSpPr>
          <p:spPr>
            <a:xfrm>
              <a:off x="560512" y="1844824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1 578 107,9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81" name="CustomShape 6"/>
            <p:cNvSpPr/>
            <p:nvPr/>
          </p:nvSpPr>
          <p:spPr>
            <a:xfrm>
              <a:off x="560512" y="2276872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1 562 026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82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683" name="TextShape 8"/>
          <p:cNvSpPr txBox="1"/>
          <p:nvPr/>
        </p:nvSpPr>
        <p:spPr>
          <a:xfrm>
            <a:off x="560512" y="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образование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1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3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годах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TextShape 9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grpSp>
        <p:nvGrpSpPr>
          <p:cNvPr id="685" name="Group 10"/>
          <p:cNvGrpSpPr/>
          <p:nvPr/>
        </p:nvGrpSpPr>
        <p:grpSpPr>
          <a:xfrm>
            <a:off x="2936776" y="1988840"/>
            <a:ext cx="3586384" cy="3599568"/>
            <a:chOff x="2917376" y="2040120"/>
            <a:chExt cx="3586384" cy="3599568"/>
          </a:xfrm>
        </p:grpSpPr>
        <p:sp>
          <p:nvSpPr>
            <p:cNvPr id="686" name="CustomShape 11"/>
            <p:cNvSpPr/>
            <p:nvPr/>
          </p:nvSpPr>
          <p:spPr>
            <a:xfrm rot="10800000">
              <a:off x="3504240" y="2169000"/>
              <a:ext cx="2995920" cy="66276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442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год - 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5 031 712,7 </a:t>
              </a: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87" name="CustomShape 12"/>
            <p:cNvSpPr/>
            <p:nvPr/>
          </p:nvSpPr>
          <p:spPr>
            <a:xfrm>
              <a:off x="2917376" y="2040120"/>
              <a:ext cx="1007280" cy="1007280"/>
            </a:xfrm>
            <a:prstGeom prst="ellipse">
              <a:avLst/>
            </a:prstGeom>
            <a:blipFill rotWithShape="0">
              <a:blip r:embed="rId3" cstate="print"/>
              <a:stretch>
                <a:fillRect l="-1084466" r="-108446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13"/>
            <p:cNvSpPr/>
            <p:nvPr/>
          </p:nvSpPr>
          <p:spPr>
            <a:xfrm rot="10800000">
              <a:off x="3493800" y="3477240"/>
              <a:ext cx="3009960" cy="66276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442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4 940 935 </a:t>
              </a: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89" name="CustomShape 14"/>
            <p:cNvSpPr/>
            <p:nvPr/>
          </p:nvSpPr>
          <p:spPr>
            <a:xfrm>
              <a:off x="2917376" y="3336264"/>
              <a:ext cx="1007280" cy="1007280"/>
            </a:xfrm>
            <a:prstGeom prst="ellipse">
              <a:avLst/>
            </a:prstGeom>
            <a:blipFill rotWithShape="0">
              <a:blip r:embed="rId3" cstate="print"/>
              <a:stretch>
                <a:fillRect l="-1084466" r="-108446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15"/>
            <p:cNvSpPr/>
            <p:nvPr/>
          </p:nvSpPr>
          <p:spPr>
            <a:xfrm rot="10800000">
              <a:off x="3554640" y="4785480"/>
              <a:ext cx="2928600" cy="66276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4424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5 071 924,4 </a:t>
              </a: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91" name="CustomShape 16"/>
            <p:cNvSpPr/>
            <p:nvPr/>
          </p:nvSpPr>
          <p:spPr>
            <a:xfrm>
              <a:off x="2989384" y="4632408"/>
              <a:ext cx="1007280" cy="1007280"/>
            </a:xfrm>
            <a:prstGeom prst="ellipse">
              <a:avLst/>
            </a:prstGeom>
            <a:blipFill rotWithShape="0">
              <a:blip r:embed="rId3" cstate="print"/>
              <a:stretch>
                <a:fillRect l="-1084466" r="-108446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2" name="Group 1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93" name="Group 18"/>
          <p:cNvGrpSpPr/>
          <p:nvPr/>
        </p:nvGrpSpPr>
        <p:grpSpPr>
          <a:xfrm>
            <a:off x="60840" y="2586240"/>
            <a:ext cx="3198960" cy="2147760"/>
            <a:chOff x="60840" y="2586240"/>
            <a:chExt cx="3198960" cy="2147760"/>
          </a:xfrm>
        </p:grpSpPr>
        <p:sp>
          <p:nvSpPr>
            <p:cNvPr id="694" name="CustomShape 19"/>
            <p:cNvSpPr/>
            <p:nvPr/>
          </p:nvSpPr>
          <p:spPr>
            <a:xfrm>
              <a:off x="60840" y="25862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95" name="CustomShape 20"/>
            <p:cNvSpPr/>
            <p:nvPr/>
          </p:nvSpPr>
          <p:spPr>
            <a:xfrm>
              <a:off x="1170720" y="2757600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Общее образование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696" name="CustomShape 21"/>
            <p:cNvSpPr/>
            <p:nvPr/>
          </p:nvSpPr>
          <p:spPr>
            <a:xfrm>
              <a:off x="802080" y="3312720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2 628 358,6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7" name="CustomShape 22"/>
            <p:cNvSpPr/>
            <p:nvPr/>
          </p:nvSpPr>
          <p:spPr>
            <a:xfrm>
              <a:off x="807120" y="3728160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2 621 451,5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8" name="CustomShape 23"/>
            <p:cNvSpPr/>
            <p:nvPr/>
          </p:nvSpPr>
          <p:spPr>
            <a:xfrm>
              <a:off x="807480" y="4201200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2 781 344,7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9" name="Group 2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0" name="Group 25"/>
          <p:cNvGrpSpPr/>
          <p:nvPr/>
        </p:nvGrpSpPr>
        <p:grpSpPr>
          <a:xfrm>
            <a:off x="190080" y="4424040"/>
            <a:ext cx="3421800" cy="2147760"/>
            <a:chOff x="190080" y="4424040"/>
            <a:chExt cx="3421800" cy="2147760"/>
          </a:xfrm>
        </p:grpSpPr>
        <p:sp>
          <p:nvSpPr>
            <p:cNvPr id="701" name="CustomShape 26"/>
            <p:cNvSpPr/>
            <p:nvPr/>
          </p:nvSpPr>
          <p:spPr>
            <a:xfrm>
              <a:off x="190080" y="44240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2" name="CustomShape 27"/>
            <p:cNvSpPr/>
            <p:nvPr/>
          </p:nvSpPr>
          <p:spPr>
            <a:xfrm>
              <a:off x="1522440" y="4595400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03"/>
                </a:spcAft>
              </a:pPr>
              <a:r>
                <a:rPr lang="ru-RU" sz="1150" b="1" strike="noStrike" spc="-1">
                  <a:solidFill>
                    <a:srgbClr val="000000"/>
                  </a:solidFill>
                  <a:latin typeface="Century Gothic"/>
                </a:rPr>
                <a:t>Дополнительное образование</a:t>
              </a:r>
              <a:endParaRPr lang="ru-RU" sz="1150" b="0" strike="noStrike" spc="-1">
                <a:latin typeface="XO Oriel"/>
              </a:endParaRPr>
            </a:p>
          </p:txBody>
        </p:sp>
        <p:sp>
          <p:nvSpPr>
            <p:cNvPr id="703" name="CustomShape 28"/>
            <p:cNvSpPr/>
            <p:nvPr/>
          </p:nvSpPr>
          <p:spPr>
            <a:xfrm>
              <a:off x="1153800" y="5150520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2019 год –</a:t>
              </a:r>
              <a:r>
                <a:rPr lang="ru-RU" sz="1100" b="0" strike="noStrike" spc="-1">
                  <a:solidFill>
                    <a:srgbClr val="000000"/>
                  </a:solidFill>
                  <a:latin typeface="Century Gothic"/>
                </a:rPr>
                <a:t> 324 942 тыс. руб.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04" name="CustomShape 29"/>
            <p:cNvSpPr/>
            <p:nvPr/>
          </p:nvSpPr>
          <p:spPr>
            <a:xfrm>
              <a:off x="1158840" y="5565960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2020 год –</a:t>
              </a:r>
              <a:r>
                <a:rPr lang="ru-RU" sz="1100" b="0" strike="noStrike" spc="-1">
                  <a:solidFill>
                    <a:srgbClr val="000000"/>
                  </a:solidFill>
                  <a:latin typeface="Century Gothic"/>
                </a:rPr>
                <a:t> 321 483 тыс. руб. 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05" name="CustomShape 30"/>
            <p:cNvSpPr/>
            <p:nvPr/>
          </p:nvSpPr>
          <p:spPr>
            <a:xfrm>
              <a:off x="1159560" y="6039000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2021 год </a:t>
              </a: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>
                  <a:solidFill>
                    <a:srgbClr val="000000"/>
                  </a:solidFill>
                  <a:latin typeface="Century Gothic"/>
                </a:rPr>
                <a:t> 321 537 тыс. руб.</a:t>
              </a:r>
              <a:endParaRPr lang="ru-RU" sz="1100" b="0" strike="noStrike" spc="-1">
                <a:latin typeface="XO Oriel"/>
              </a:endParaRPr>
            </a:p>
          </p:txBody>
        </p:sp>
      </p:grpSp>
      <p:grpSp>
        <p:nvGrpSpPr>
          <p:cNvPr id="706" name="Group 3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7" name="Group 32"/>
          <p:cNvGrpSpPr/>
          <p:nvPr/>
        </p:nvGrpSpPr>
        <p:grpSpPr>
          <a:xfrm>
            <a:off x="6257520" y="571680"/>
            <a:ext cx="3421440" cy="2147760"/>
            <a:chOff x="6257520" y="571680"/>
            <a:chExt cx="3421440" cy="2147760"/>
          </a:xfrm>
        </p:grpSpPr>
        <p:sp>
          <p:nvSpPr>
            <p:cNvPr id="708" name="CustomShape 33"/>
            <p:cNvSpPr/>
            <p:nvPr/>
          </p:nvSpPr>
          <p:spPr>
            <a:xfrm>
              <a:off x="6257520" y="57168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9" name="CustomShape 34"/>
            <p:cNvSpPr/>
            <p:nvPr/>
          </p:nvSpPr>
          <p:spPr>
            <a:xfrm>
              <a:off x="7631280" y="711360"/>
              <a:ext cx="1619640" cy="5630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8160" tIns="38160" rIns="3816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1" strike="noStrike" spc="-1">
                  <a:solidFill>
                    <a:srgbClr val="000000"/>
                  </a:solidFill>
                  <a:latin typeface="Century Gothic"/>
                </a:rPr>
                <a:t>Организация отдыха и оздоровление детей в каникулярное время </a:t>
              </a:r>
              <a:endParaRPr lang="ru-RU" sz="1000" b="0" strike="noStrike" spc="-1">
                <a:latin typeface="XO Oriel"/>
              </a:endParaRPr>
            </a:p>
          </p:txBody>
        </p:sp>
        <p:sp>
          <p:nvSpPr>
            <p:cNvPr id="710" name="CustomShape 35"/>
            <p:cNvSpPr/>
            <p:nvPr/>
          </p:nvSpPr>
          <p:spPr>
            <a:xfrm>
              <a:off x="7221240" y="1381680"/>
              <a:ext cx="2457720" cy="309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51 934,7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1" name="CustomShape 36"/>
            <p:cNvSpPr/>
            <p:nvPr/>
          </p:nvSpPr>
          <p:spPr>
            <a:xfrm>
              <a:off x="7226280" y="1768680"/>
              <a:ext cx="2452680" cy="317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52 242,4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2" name="CustomShape 37"/>
            <p:cNvSpPr/>
            <p:nvPr/>
          </p:nvSpPr>
          <p:spPr>
            <a:xfrm>
              <a:off x="7226640" y="2208960"/>
              <a:ext cx="2452320" cy="3056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52 642,3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13" name="Group 3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14" name="Group 39"/>
          <p:cNvGrpSpPr/>
          <p:nvPr/>
        </p:nvGrpSpPr>
        <p:grpSpPr>
          <a:xfrm>
            <a:off x="6408000" y="2388240"/>
            <a:ext cx="3421440" cy="2147760"/>
            <a:chOff x="6408000" y="2388240"/>
            <a:chExt cx="3421440" cy="2147760"/>
          </a:xfrm>
        </p:grpSpPr>
        <p:sp>
          <p:nvSpPr>
            <p:cNvPr id="715" name="CustomShape 40"/>
            <p:cNvSpPr/>
            <p:nvPr/>
          </p:nvSpPr>
          <p:spPr>
            <a:xfrm>
              <a:off x="6408000" y="23882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16" name="CustomShape 41"/>
            <p:cNvSpPr/>
            <p:nvPr/>
          </p:nvSpPr>
          <p:spPr>
            <a:xfrm>
              <a:off x="7740360" y="2559240"/>
              <a:ext cx="139608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Молодежная политика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717" name="CustomShape 42"/>
            <p:cNvSpPr/>
            <p:nvPr/>
          </p:nvSpPr>
          <p:spPr>
            <a:xfrm>
              <a:off x="7371720" y="3114720"/>
              <a:ext cx="245772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34 404,5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8" name="CustomShape 43"/>
            <p:cNvSpPr/>
            <p:nvPr/>
          </p:nvSpPr>
          <p:spPr>
            <a:xfrm>
              <a:off x="7376760" y="3530160"/>
              <a:ext cx="24526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20 845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9" name="CustomShape 44"/>
            <p:cNvSpPr/>
            <p:nvPr/>
          </p:nvSpPr>
          <p:spPr>
            <a:xfrm>
              <a:off x="7377120" y="4002840"/>
              <a:ext cx="24523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20 850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0" name="Group 4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21" name="Group 46"/>
          <p:cNvGrpSpPr/>
          <p:nvPr/>
        </p:nvGrpSpPr>
        <p:grpSpPr>
          <a:xfrm>
            <a:off x="6194520" y="4447080"/>
            <a:ext cx="3421440" cy="2147760"/>
            <a:chOff x="6194520" y="4447080"/>
            <a:chExt cx="3421440" cy="2147760"/>
          </a:xfrm>
        </p:grpSpPr>
        <p:sp>
          <p:nvSpPr>
            <p:cNvPr id="722" name="CustomShape 47"/>
            <p:cNvSpPr/>
            <p:nvPr/>
          </p:nvSpPr>
          <p:spPr>
            <a:xfrm>
              <a:off x="6194520" y="444708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8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23" name="CustomShape 48"/>
            <p:cNvSpPr/>
            <p:nvPr/>
          </p:nvSpPr>
          <p:spPr>
            <a:xfrm>
              <a:off x="7432920" y="4613760"/>
              <a:ext cx="1583640" cy="367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Прочие учреждения образования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24" name="CustomShape 49"/>
            <p:cNvSpPr/>
            <p:nvPr/>
          </p:nvSpPr>
          <p:spPr>
            <a:xfrm>
              <a:off x="7158240" y="5067720"/>
              <a:ext cx="2457720" cy="361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140 280,2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5" name="CustomShape 50"/>
            <p:cNvSpPr/>
            <p:nvPr/>
          </p:nvSpPr>
          <p:spPr>
            <a:xfrm>
              <a:off x="7163280" y="5519880"/>
              <a:ext cx="2452680" cy="371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150 325,8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6" name="CustomShape 51"/>
            <p:cNvSpPr/>
            <p:nvPr/>
          </p:nvSpPr>
          <p:spPr>
            <a:xfrm>
              <a:off x="7163640" y="6034320"/>
              <a:ext cx="2452320" cy="357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153 628,5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7" name="Group 5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28" name="Line 53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9" name="Group 54"/>
          <p:cNvGrpSpPr/>
          <p:nvPr/>
        </p:nvGrpSpPr>
        <p:grpSpPr>
          <a:xfrm>
            <a:off x="401040" y="4404240"/>
            <a:ext cx="3414960" cy="2147760"/>
            <a:chOff x="401040" y="4404240"/>
            <a:chExt cx="3414960" cy="2147760"/>
          </a:xfrm>
        </p:grpSpPr>
        <p:sp>
          <p:nvSpPr>
            <p:cNvPr id="730" name="CustomShape 55"/>
            <p:cNvSpPr/>
            <p:nvPr/>
          </p:nvSpPr>
          <p:spPr>
            <a:xfrm>
              <a:off x="401040" y="4404240"/>
              <a:ext cx="229284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31" name="CustomShape 56"/>
            <p:cNvSpPr/>
            <p:nvPr/>
          </p:nvSpPr>
          <p:spPr>
            <a:xfrm>
              <a:off x="1585800" y="4575600"/>
              <a:ext cx="1490400" cy="4762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Дополнительное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32" name="CustomShape 57"/>
            <p:cNvSpPr/>
            <p:nvPr/>
          </p:nvSpPr>
          <p:spPr>
            <a:xfrm>
              <a:off x="1192320" y="5130720"/>
              <a:ext cx="2623680" cy="331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444 187,9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3" name="CustomShape 58"/>
            <p:cNvSpPr/>
            <p:nvPr/>
          </p:nvSpPr>
          <p:spPr>
            <a:xfrm>
              <a:off x="1197720" y="5546160"/>
              <a:ext cx="2618280" cy="340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517 962,4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4" name="CustomShape 59"/>
            <p:cNvSpPr/>
            <p:nvPr/>
          </p:nvSpPr>
          <p:spPr>
            <a:xfrm>
              <a:off x="1198080" y="6019200"/>
              <a:ext cx="2617920" cy="327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501 432,9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Shape 1"/>
          <p:cNvSpPr txBox="1"/>
          <p:nvPr/>
        </p:nvSpPr>
        <p:spPr>
          <a:xfrm>
            <a:off x="2106720" y="623880"/>
            <a:ext cx="7138800" cy="12808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TextShape 2"/>
          <p:cNvSpPr txBox="1"/>
          <p:nvPr/>
        </p:nvSpPr>
        <p:spPr>
          <a:xfrm>
            <a:off x="3241800" y="372960"/>
            <a:ext cx="6435360" cy="6132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91440" indent="-91080" algn="ctr">
              <a:lnSpc>
                <a:spcPct val="8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территории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округа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функционирует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 </a:t>
            </a:r>
            <a:r>
              <a:rPr lang="en-US" sz="2400" b="1" strike="noStrike" spc="-1" dirty="0" smtClean="0">
                <a:solidFill>
                  <a:srgbClr val="678A26"/>
                </a:solidFill>
                <a:latin typeface="Century Gothic"/>
              </a:rPr>
              <a:t>13</a:t>
            </a:r>
            <a:r>
              <a:rPr lang="ru-RU" sz="2400" b="1" strike="noStrike" spc="-1" dirty="0" smtClean="0">
                <a:solidFill>
                  <a:srgbClr val="678A26"/>
                </a:solidFill>
                <a:latin typeface="Century Gothic"/>
              </a:rPr>
              <a:t>4</a:t>
            </a:r>
            <a:r>
              <a:rPr lang="en-US" sz="2400" b="1" strike="noStrike" spc="-1" dirty="0" smtClean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образовательных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678A26"/>
                </a:solidFill>
                <a:latin typeface="Century Gothic"/>
              </a:rPr>
              <a:t>учреждения</a:t>
            </a:r>
            <a:r>
              <a:rPr lang="en-US" sz="2400" b="1" strike="noStrike" spc="-1" dirty="0">
                <a:solidFill>
                  <a:srgbClr val="678A26"/>
                </a:solidFill>
                <a:latin typeface="Century Gothic"/>
              </a:rPr>
              <a:t>:</a:t>
            </a:r>
            <a:r>
              <a:rPr lang="en-US" sz="2400" b="0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 smtClean="0">
                <a:solidFill>
                  <a:srgbClr val="404040"/>
                </a:solidFill>
                <a:latin typeface="Century Gothic"/>
              </a:rPr>
              <a:t>5</a:t>
            </a: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</a:rPr>
              <a:t>1</a:t>
            </a:r>
            <a:r>
              <a:rPr lang="en-US" sz="1400" b="0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общеобразовательная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школа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, </a:t>
            </a: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 smtClean="0">
                <a:solidFill>
                  <a:srgbClr val="404040"/>
                </a:solidFill>
                <a:latin typeface="Century Gothic"/>
              </a:rPr>
              <a:t>6</a:t>
            </a: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</a:rPr>
              <a:t>3</a:t>
            </a:r>
            <a:r>
              <a:rPr lang="en-US" sz="1400" b="0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дошкольных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образовательных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учреждений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, </a:t>
            </a: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14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учреждения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дополнительного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образования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детей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,</a:t>
            </a:r>
          </a:p>
          <a:p>
            <a:pPr marL="1481400" lvl="4" indent="-18252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6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прочих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учреждений</a:t>
            </a: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1400" b="0" strike="noStrike" spc="-1" dirty="0" err="1">
                <a:solidFill>
                  <a:srgbClr val="404040"/>
                </a:solidFill>
                <a:latin typeface="Century Gothic"/>
              </a:rPr>
              <a:t>образования</a:t>
            </a:r>
            <a:endParaRPr lang="en-US" sz="1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91440" indent="-91080" algn="ctr">
              <a:lnSpc>
                <a:spcPct val="80000"/>
              </a:lnSpc>
              <a:spcBef>
                <a:spcPts val="1001"/>
              </a:spcBef>
            </a:pPr>
            <a:r>
              <a:rPr lang="en-US" sz="1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</a:p>
          <a:p>
            <a:pPr marL="91440" indent="-91080" algn="ctr">
              <a:lnSpc>
                <a:spcPct val="100000"/>
              </a:lnSpc>
              <a:spcBef>
                <a:spcPts val="1001"/>
              </a:spcBef>
            </a:pP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Расходы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Старооскольского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городского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округа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на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образование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в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расчете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на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ru-RU" sz="2800" b="1" strike="noStrike" spc="-1" dirty="0" smtClean="0">
                <a:solidFill>
                  <a:srgbClr val="678A26"/>
                </a:solidFill>
                <a:latin typeface="Century Gothic"/>
              </a:rPr>
              <a:t>           </a:t>
            </a:r>
            <a:r>
              <a:rPr lang="en-US" sz="2800" b="1" strike="noStrike" spc="-1" dirty="0" smtClean="0">
                <a:solidFill>
                  <a:srgbClr val="678A26"/>
                </a:solidFill>
                <a:latin typeface="Century Gothic"/>
              </a:rPr>
              <a:t>1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жителя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Старооскольского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городского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округа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в </a:t>
            </a:r>
            <a:r>
              <a:rPr lang="en-US" sz="2800" b="1" strike="noStrike" spc="-1" dirty="0" smtClean="0">
                <a:solidFill>
                  <a:srgbClr val="678A26"/>
                </a:solidFill>
                <a:latin typeface="Century Gothic"/>
              </a:rPr>
              <a:t>20</a:t>
            </a:r>
            <a:r>
              <a:rPr lang="ru-RU" sz="2800" b="1" strike="noStrike" spc="-1" dirty="0" smtClean="0">
                <a:solidFill>
                  <a:srgbClr val="678A26"/>
                </a:solidFill>
                <a:latin typeface="Century Gothic"/>
              </a:rPr>
              <a:t>21</a:t>
            </a:r>
            <a:r>
              <a:rPr lang="en-US" sz="2800" b="1" strike="noStrike" spc="-1" dirty="0" smtClean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году</a:t>
            </a:r>
            <a:r>
              <a:rPr lang="en-US" sz="2800" b="1" strike="noStrike" spc="-1" dirty="0">
                <a:solidFill>
                  <a:srgbClr val="678A26"/>
                </a:solidFill>
                <a:latin typeface="Century Gothic"/>
              </a:rPr>
              <a:t> </a:t>
            </a:r>
            <a:r>
              <a:rPr lang="en-US" sz="2800" b="1" strike="noStrike" spc="-1" dirty="0" err="1">
                <a:solidFill>
                  <a:srgbClr val="678A26"/>
                </a:solidFill>
                <a:latin typeface="Century Gothic"/>
              </a:rPr>
              <a:t>составят</a:t>
            </a:r>
            <a:endParaRPr lang="en-US" sz="28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91440" indent="-91080" algn="ctr">
              <a:lnSpc>
                <a:spcPct val="100000"/>
              </a:lnSpc>
              <a:spcBef>
                <a:spcPts val="1001"/>
              </a:spcBef>
            </a:pPr>
            <a:r>
              <a:rPr lang="en-US" sz="28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800" b="1" spc="-1" dirty="0" smtClean="0">
                <a:solidFill>
                  <a:srgbClr val="C00000"/>
                </a:solidFill>
                <a:latin typeface="Century Gothic"/>
              </a:rPr>
              <a:t>19 405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</a:rPr>
              <a:t> </a:t>
            </a:r>
            <a:r>
              <a:rPr lang="en-US" sz="2800" b="1" strike="noStrike" spc="-1" dirty="0" err="1" smtClean="0">
                <a:solidFill>
                  <a:srgbClr val="C00000"/>
                </a:solidFill>
                <a:latin typeface="Century Gothic"/>
              </a:rPr>
              <a:t>руб</a:t>
            </a:r>
            <a:r>
              <a:rPr lang="en-US" sz="2800" b="1" strike="noStrike" spc="-1" dirty="0">
                <a:solidFill>
                  <a:srgbClr val="C00000"/>
                </a:solidFill>
                <a:latin typeface="Century Gothic"/>
              </a:rPr>
              <a:t>.</a:t>
            </a:r>
            <a:endParaRPr lang="en-US" sz="28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37" name="TextShape 3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FA03445-B27A-458C-A4A0-0C4B122327F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34</a:t>
            </a:fld>
            <a:endParaRPr lang="ru-RU" sz="1200" b="0" strike="noStrike" spc="-1">
              <a:latin typeface="Tinos"/>
            </a:endParaRPr>
          </a:p>
        </p:txBody>
      </p:sp>
      <p:pic>
        <p:nvPicPr>
          <p:cNvPr id="738" name="Picture 4"/>
          <p:cNvPicPr/>
          <p:nvPr/>
        </p:nvPicPr>
        <p:blipFill>
          <a:blip r:embed="rId2" cstate="print"/>
          <a:stretch/>
        </p:blipFill>
        <p:spPr>
          <a:xfrm>
            <a:off x="298080" y="117720"/>
            <a:ext cx="3264480" cy="236196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39" name="Picture 6"/>
          <p:cNvPicPr/>
          <p:nvPr/>
        </p:nvPicPr>
        <p:blipFill>
          <a:blip r:embed="rId3" cstate="print"/>
          <a:stretch/>
        </p:blipFill>
        <p:spPr>
          <a:xfrm>
            <a:off x="197640" y="4169160"/>
            <a:ext cx="3374640" cy="230796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40" name="Picture 8"/>
          <p:cNvPicPr/>
          <p:nvPr/>
        </p:nvPicPr>
        <p:blipFill>
          <a:blip r:embed="rId4" cstate="print"/>
          <a:stretch/>
        </p:blipFill>
        <p:spPr>
          <a:xfrm>
            <a:off x="302760" y="2156040"/>
            <a:ext cx="3264840" cy="230796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roup 1"/>
          <p:cNvGrpSpPr/>
          <p:nvPr/>
        </p:nvGrpSpPr>
        <p:grpSpPr>
          <a:xfrm>
            <a:off x="196920" y="564120"/>
            <a:ext cx="3360240" cy="2147760"/>
            <a:chOff x="196920" y="564120"/>
            <a:chExt cx="3360240" cy="2147760"/>
          </a:xfrm>
        </p:grpSpPr>
        <p:sp>
          <p:nvSpPr>
            <p:cNvPr id="742" name="CustomShape 2"/>
            <p:cNvSpPr/>
            <p:nvPr/>
          </p:nvSpPr>
          <p:spPr>
            <a:xfrm>
              <a:off x="196920" y="5641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43" name="CustomShape 3"/>
            <p:cNvSpPr/>
            <p:nvPr/>
          </p:nvSpPr>
          <p:spPr>
            <a:xfrm>
              <a:off x="1385640" y="741960"/>
              <a:ext cx="1799640" cy="69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Развитие профессионального искусства (Театр для детей и молодежи)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44" name="CustomShape 4"/>
            <p:cNvSpPr/>
            <p:nvPr/>
          </p:nvSpPr>
          <p:spPr>
            <a:xfrm>
              <a:off x="1523976" y="1504800"/>
              <a:ext cx="2033184" cy="277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67 898,7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5" name="CustomShape 5"/>
            <p:cNvSpPr/>
            <p:nvPr/>
          </p:nvSpPr>
          <p:spPr>
            <a:xfrm>
              <a:off x="1577520" y="1851480"/>
              <a:ext cx="1979640" cy="270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71 262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6" name="CustomShape 6"/>
            <p:cNvSpPr/>
            <p:nvPr/>
          </p:nvSpPr>
          <p:spPr>
            <a:xfrm>
              <a:off x="1595414" y="2232360"/>
              <a:ext cx="1961746" cy="2736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год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73 973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7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48" name="TextShape 8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grpSp>
        <p:nvGrpSpPr>
          <p:cNvPr id="749" name="Group 9"/>
          <p:cNvGrpSpPr/>
          <p:nvPr/>
        </p:nvGrpSpPr>
        <p:grpSpPr>
          <a:xfrm>
            <a:off x="3296816" y="836712"/>
            <a:ext cx="3269944" cy="3703256"/>
            <a:chOff x="3296816" y="836712"/>
            <a:chExt cx="3269944" cy="3703256"/>
          </a:xfrm>
        </p:grpSpPr>
        <p:sp>
          <p:nvSpPr>
            <p:cNvPr id="750" name="CustomShape 10"/>
            <p:cNvSpPr/>
            <p:nvPr/>
          </p:nvSpPr>
          <p:spPr>
            <a:xfrm rot="10800000">
              <a:off x="3519720" y="1021320"/>
              <a:ext cx="3047040" cy="683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5828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      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498 537,5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51" name="CustomShape 11"/>
            <p:cNvSpPr/>
            <p:nvPr/>
          </p:nvSpPr>
          <p:spPr>
            <a:xfrm>
              <a:off x="3296816" y="836712"/>
              <a:ext cx="1038960" cy="1038960"/>
            </a:xfrm>
            <a:prstGeom prst="ellipse">
              <a:avLst/>
            </a:prstGeom>
            <a:blipFill rotWithShape="0">
              <a:blip r:embed="rId3" cstate="print"/>
              <a:stretch>
                <a:fillRect l="-40983" r="-4098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12"/>
            <p:cNvSpPr/>
            <p:nvPr/>
          </p:nvSpPr>
          <p:spPr>
            <a:xfrm rot="10800000">
              <a:off x="3807360" y="2370600"/>
              <a:ext cx="2663640" cy="683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5828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   </a:t>
              </a:r>
              <a:r>
                <a:rPr lang="ru-RU" sz="1600" b="1" i="1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600" b="1" i="1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532 257,7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53" name="CustomShape 13"/>
            <p:cNvSpPr/>
            <p:nvPr/>
          </p:nvSpPr>
          <p:spPr>
            <a:xfrm>
              <a:off x="3368824" y="2204864"/>
              <a:ext cx="1038960" cy="1038960"/>
            </a:xfrm>
            <a:prstGeom prst="ellipse">
              <a:avLst/>
            </a:prstGeom>
            <a:blipFill rotWithShape="0">
              <a:blip r:embed="rId3" cstate="print"/>
              <a:stretch>
                <a:fillRect l="-40983" r="-4098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14"/>
            <p:cNvSpPr/>
            <p:nvPr/>
          </p:nvSpPr>
          <p:spPr>
            <a:xfrm rot="10800000">
              <a:off x="3807360" y="3720240"/>
              <a:ext cx="2663640" cy="6836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45828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575 168 тыс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55" name="CustomShape 15"/>
            <p:cNvSpPr/>
            <p:nvPr/>
          </p:nvSpPr>
          <p:spPr>
            <a:xfrm>
              <a:off x="3368824" y="3501008"/>
              <a:ext cx="1038960" cy="1038960"/>
            </a:xfrm>
            <a:prstGeom prst="ellipse">
              <a:avLst/>
            </a:prstGeom>
            <a:blipFill rotWithShape="0">
              <a:blip r:embed="rId3" cstate="print"/>
              <a:stretch>
                <a:fillRect l="-40983" r="-4098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6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7" name="Group 17"/>
          <p:cNvGrpSpPr/>
          <p:nvPr/>
        </p:nvGrpSpPr>
        <p:grpSpPr>
          <a:xfrm>
            <a:off x="357480" y="3175920"/>
            <a:ext cx="2686728" cy="2147760"/>
            <a:chOff x="357480" y="3175920"/>
            <a:chExt cx="2686728" cy="2147760"/>
          </a:xfrm>
        </p:grpSpPr>
        <p:sp>
          <p:nvSpPr>
            <p:cNvPr id="758" name="CustomShape 18"/>
            <p:cNvSpPr/>
            <p:nvPr/>
          </p:nvSpPr>
          <p:spPr>
            <a:xfrm>
              <a:off x="357480" y="31759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9" name="CustomShape 19"/>
            <p:cNvSpPr/>
            <p:nvPr/>
          </p:nvSpPr>
          <p:spPr>
            <a:xfrm>
              <a:off x="1280592" y="3356992"/>
              <a:ext cx="1547640" cy="702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</a:rPr>
                <a:t>Организация деятельности муниципальных музеев и зоопарка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0" name="CustomShape 20"/>
            <p:cNvSpPr/>
            <p:nvPr/>
          </p:nvSpPr>
          <p:spPr>
            <a:xfrm>
              <a:off x="1064568" y="4149080"/>
              <a:ext cx="1979640" cy="271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52 379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1" name="CustomShape 21"/>
            <p:cNvSpPr/>
            <p:nvPr/>
          </p:nvSpPr>
          <p:spPr>
            <a:xfrm>
              <a:off x="1064568" y="4509120"/>
              <a:ext cx="1979640" cy="279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64 047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2" name="CustomShape 22"/>
            <p:cNvSpPr/>
            <p:nvPr/>
          </p:nvSpPr>
          <p:spPr>
            <a:xfrm>
              <a:off x="1064568" y="4869160"/>
              <a:ext cx="1979640" cy="268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67 425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63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64" name="Group 24"/>
          <p:cNvGrpSpPr/>
          <p:nvPr/>
        </p:nvGrpSpPr>
        <p:grpSpPr>
          <a:xfrm>
            <a:off x="3179880" y="4452840"/>
            <a:ext cx="3364920" cy="2147760"/>
            <a:chOff x="3179880" y="4452840"/>
            <a:chExt cx="3364920" cy="2147760"/>
          </a:xfrm>
        </p:grpSpPr>
        <p:sp>
          <p:nvSpPr>
            <p:cNvPr id="765" name="CustomShape 25"/>
            <p:cNvSpPr/>
            <p:nvPr/>
          </p:nvSpPr>
          <p:spPr>
            <a:xfrm>
              <a:off x="3179880" y="44528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66" name="CustomShape 26"/>
            <p:cNvSpPr/>
            <p:nvPr/>
          </p:nvSpPr>
          <p:spPr>
            <a:xfrm>
              <a:off x="4094280" y="4631760"/>
              <a:ext cx="2231640" cy="702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Организация библиотечного обслуживания пользователей муниципальных библиотек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67" name="CustomShape 27"/>
            <p:cNvSpPr/>
            <p:nvPr/>
          </p:nvSpPr>
          <p:spPr>
            <a:xfrm>
              <a:off x="4565160" y="5500702"/>
              <a:ext cx="1979640" cy="31365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61 858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8" name="CustomShape 28"/>
            <p:cNvSpPr/>
            <p:nvPr/>
          </p:nvSpPr>
          <p:spPr>
            <a:xfrm>
              <a:off x="4565160" y="5875200"/>
              <a:ext cx="1979640" cy="279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67 500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9" name="CustomShape 29"/>
            <p:cNvSpPr/>
            <p:nvPr/>
          </p:nvSpPr>
          <p:spPr>
            <a:xfrm>
              <a:off x="4557960" y="6289560"/>
              <a:ext cx="1979640" cy="2685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–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</a:rPr>
                <a:t>69 735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70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71" name="Group 31"/>
          <p:cNvGrpSpPr/>
          <p:nvPr/>
        </p:nvGrpSpPr>
        <p:grpSpPr>
          <a:xfrm>
            <a:off x="6377040" y="571680"/>
            <a:ext cx="3291904" cy="2147760"/>
            <a:chOff x="6377040" y="571680"/>
            <a:chExt cx="3291904" cy="2147760"/>
          </a:xfrm>
        </p:grpSpPr>
        <p:sp>
          <p:nvSpPr>
            <p:cNvPr id="772" name="CustomShape 32"/>
            <p:cNvSpPr/>
            <p:nvPr/>
          </p:nvSpPr>
          <p:spPr>
            <a:xfrm>
              <a:off x="6377040" y="57168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73" name="CustomShape 33"/>
            <p:cNvSpPr/>
            <p:nvPr/>
          </p:nvSpPr>
          <p:spPr>
            <a:xfrm>
              <a:off x="7450560" y="695520"/>
              <a:ext cx="1799640" cy="783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Проведение ремонтных работ зданий и сооружений муниципальных учреждений культуры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74" name="CustomShape 34"/>
            <p:cNvSpPr/>
            <p:nvPr/>
          </p:nvSpPr>
          <p:spPr>
            <a:xfrm>
              <a:off x="7689304" y="1628800"/>
              <a:ext cx="1979640" cy="3202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22 493,2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5" name="CustomShape 35"/>
            <p:cNvSpPr/>
            <p:nvPr/>
          </p:nvSpPr>
          <p:spPr>
            <a:xfrm>
              <a:off x="7689304" y="1988840"/>
              <a:ext cx="1979640" cy="295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6 040,7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6" name="CustomShape 36"/>
            <p:cNvSpPr/>
            <p:nvPr/>
          </p:nvSpPr>
          <p:spPr>
            <a:xfrm>
              <a:off x="7689304" y="2348880"/>
              <a:ext cx="1979640" cy="2997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31 436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77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78" name="Group 38"/>
          <p:cNvGrpSpPr/>
          <p:nvPr/>
        </p:nvGrpSpPr>
        <p:grpSpPr>
          <a:xfrm>
            <a:off x="6269760" y="2984040"/>
            <a:ext cx="3355920" cy="2184824"/>
            <a:chOff x="6269760" y="2984040"/>
            <a:chExt cx="3355920" cy="2184824"/>
          </a:xfrm>
        </p:grpSpPr>
        <p:sp>
          <p:nvSpPr>
            <p:cNvPr id="779" name="CustomShape 39"/>
            <p:cNvSpPr/>
            <p:nvPr/>
          </p:nvSpPr>
          <p:spPr>
            <a:xfrm>
              <a:off x="6269760" y="29840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80" name="CustomShape 40"/>
            <p:cNvSpPr/>
            <p:nvPr/>
          </p:nvSpPr>
          <p:spPr>
            <a:xfrm>
              <a:off x="7201800" y="3167280"/>
              <a:ext cx="2195640" cy="823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Реализация культурных проектов муниципальных учреждений культуры, проведение культурно-массовых мероприятий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781" name="CustomShape 41"/>
            <p:cNvSpPr/>
            <p:nvPr/>
          </p:nvSpPr>
          <p:spPr>
            <a:xfrm>
              <a:off x="7545288" y="4077072"/>
              <a:ext cx="2051640" cy="3313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219 946,6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82" name="CustomShape 42"/>
            <p:cNvSpPr/>
            <p:nvPr/>
          </p:nvSpPr>
          <p:spPr>
            <a:xfrm>
              <a:off x="7574040" y="4459680"/>
              <a:ext cx="2051640" cy="3374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251 372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83" name="CustomShape 43"/>
            <p:cNvSpPr/>
            <p:nvPr/>
          </p:nvSpPr>
          <p:spPr>
            <a:xfrm>
              <a:off x="7545288" y="4869160"/>
              <a:ext cx="2051640" cy="29970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260 460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84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85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TextShape 46"/>
          <p:cNvSpPr txBox="1"/>
          <p:nvPr/>
        </p:nvSpPr>
        <p:spPr>
          <a:xfrm>
            <a:off x="701640" y="0"/>
            <a:ext cx="9204120" cy="1294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21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году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и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плановый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период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2000" b="1" spc="-1" dirty="0" smtClean="0">
                <a:solidFill>
                  <a:srgbClr val="3F762B"/>
                </a:solidFill>
                <a:latin typeface="Bookman Old Style"/>
              </a:rPr>
              <a:t>2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</a:rPr>
              <a:t>3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годов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</a:rPr>
              <a:t>культуру</a:t>
            </a:r>
            <a:r>
              <a:rPr dirty="0"/>
              <a:t/>
            </a:r>
            <a:br>
              <a:rPr dirty="0"/>
            </a:b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TextShape 1"/>
          <p:cNvSpPr txBox="1"/>
          <p:nvPr/>
        </p:nvSpPr>
        <p:spPr>
          <a:xfrm>
            <a:off x="2106720" y="623880"/>
            <a:ext cx="7138800" cy="12808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743379B-C216-44D1-BE3E-8B3E0AEB5242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36</a:t>
            </a:fld>
            <a:endParaRPr lang="ru-RU" sz="1200" b="0" strike="noStrike" spc="-1">
              <a:latin typeface="Tinos"/>
            </a:endParaRPr>
          </a:p>
        </p:txBody>
      </p:sp>
      <p:pic>
        <p:nvPicPr>
          <p:cNvPr id="789" name="Picture 4"/>
          <p:cNvPicPr/>
          <p:nvPr/>
        </p:nvPicPr>
        <p:blipFill>
          <a:blip r:embed="rId2" cstate="print"/>
          <a:stretch/>
        </p:blipFill>
        <p:spPr>
          <a:xfrm>
            <a:off x="354600" y="117720"/>
            <a:ext cx="3151800" cy="236196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0" name="Picture 6"/>
          <p:cNvPicPr/>
          <p:nvPr/>
        </p:nvPicPr>
        <p:blipFill>
          <a:blip r:embed="rId3" cstate="print"/>
          <a:stretch/>
        </p:blipFill>
        <p:spPr>
          <a:xfrm>
            <a:off x="306360" y="4102200"/>
            <a:ext cx="3374640" cy="255780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91" name="Picture 8"/>
          <p:cNvPicPr/>
          <p:nvPr/>
        </p:nvPicPr>
        <p:blipFill>
          <a:blip r:embed="rId4" cstate="print"/>
          <a:stretch/>
        </p:blipFill>
        <p:spPr>
          <a:xfrm>
            <a:off x="361440" y="2220480"/>
            <a:ext cx="3264840" cy="21924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92" name="CustomShape 3"/>
          <p:cNvSpPr/>
          <p:nvPr/>
        </p:nvSpPr>
        <p:spPr>
          <a:xfrm>
            <a:off x="3962520" y="722160"/>
            <a:ext cx="539064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latin typeface="XO Oriel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12 </a:t>
            </a:r>
            <a:r>
              <a:rPr lang="ru-RU" sz="1400" b="0" strike="noStrike" spc="-1" dirty="0" err="1">
                <a:solidFill>
                  <a:srgbClr val="404040"/>
                </a:solidFill>
                <a:latin typeface="Century Gothic"/>
              </a:rPr>
              <a:t>культурно-досуговых</a:t>
            </a: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 учреждений;</a:t>
            </a:r>
            <a:endParaRPr lang="ru-RU" sz="1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1 библиотека (с филиалами); </a:t>
            </a:r>
            <a:endParaRPr lang="ru-RU" sz="1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2 исторических музея и зоопарк;</a:t>
            </a:r>
            <a:endParaRPr lang="ru-RU" sz="1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</a:rPr>
              <a:t>1 театр для детей и молодежи.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 marL="343080" indent="-342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Расходы Старооскольского городского округа на культуру в расчете на 1 жителя Старооскольского городского округа в </a:t>
            </a:r>
            <a:r>
              <a:rPr lang="ru-RU" sz="2400" b="1" strike="noStrike" spc="-1" dirty="0" smtClean="0">
                <a:solidFill>
                  <a:srgbClr val="3F762B"/>
                </a:solidFill>
                <a:latin typeface="Century Gothic"/>
              </a:rPr>
              <a:t>2021 </a:t>
            </a: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году составят </a:t>
            </a:r>
            <a:r>
              <a:rPr lang="ru-RU" sz="2400" b="1" strike="noStrike" spc="-1" dirty="0" smtClean="0">
                <a:solidFill>
                  <a:srgbClr val="3F762B"/>
                </a:solidFill>
                <a:latin typeface="Century Gothic"/>
              </a:rPr>
              <a:t>   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</a:rPr>
              <a:t>1 922,6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</a:rPr>
              <a:t>руб</a:t>
            </a:r>
            <a:r>
              <a:rPr lang="ru-RU" sz="2400" b="1" strike="noStrike" spc="-1" dirty="0">
                <a:solidFill>
                  <a:srgbClr val="C00000"/>
                </a:solidFill>
                <a:latin typeface="Century Gothic"/>
              </a:rPr>
              <a:t>.</a:t>
            </a:r>
            <a:endParaRPr lang="ru-RU" sz="2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roup 1"/>
          <p:cNvGrpSpPr/>
          <p:nvPr/>
        </p:nvGrpSpPr>
        <p:grpSpPr>
          <a:xfrm>
            <a:off x="255240" y="564120"/>
            <a:ext cx="3301920" cy="2147760"/>
            <a:chOff x="255240" y="564120"/>
            <a:chExt cx="3301920" cy="2147760"/>
          </a:xfrm>
        </p:grpSpPr>
        <p:sp>
          <p:nvSpPr>
            <p:cNvPr id="794" name="CustomShape 2"/>
            <p:cNvSpPr/>
            <p:nvPr/>
          </p:nvSpPr>
          <p:spPr>
            <a:xfrm>
              <a:off x="255240" y="5641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5" name="CustomShape 3"/>
            <p:cNvSpPr/>
            <p:nvPr/>
          </p:nvSpPr>
          <p:spPr>
            <a:xfrm>
              <a:off x="1637640" y="729360"/>
              <a:ext cx="1295640" cy="322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Пенсионное обеспечение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796" name="CustomShape 4"/>
            <p:cNvSpPr/>
            <p:nvPr/>
          </p:nvSpPr>
          <p:spPr>
            <a:xfrm>
              <a:off x="1577520" y="1141560"/>
              <a:ext cx="1979640" cy="378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</a:rPr>
                <a:t>17 964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тыс.руб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7" name="CustomShape 5"/>
            <p:cNvSpPr/>
            <p:nvPr/>
          </p:nvSpPr>
          <p:spPr>
            <a:xfrm>
              <a:off x="1577520" y="1614960"/>
              <a:ext cx="1979640" cy="369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18 867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8" name="CustomShape 6"/>
            <p:cNvSpPr/>
            <p:nvPr/>
          </p:nvSpPr>
          <p:spPr>
            <a:xfrm>
              <a:off x="1577520" y="2134440"/>
              <a:ext cx="1979640" cy="3736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19 197 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99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00" name="TextShape 8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nos"/>
            </a:endParaRPr>
          </a:p>
        </p:txBody>
      </p:sp>
      <p:grpSp>
        <p:nvGrpSpPr>
          <p:cNvPr id="801" name="Group 9"/>
          <p:cNvGrpSpPr/>
          <p:nvPr/>
        </p:nvGrpSpPr>
        <p:grpSpPr>
          <a:xfrm>
            <a:off x="3512840" y="764704"/>
            <a:ext cx="3718888" cy="4022960"/>
            <a:chOff x="3512840" y="764704"/>
            <a:chExt cx="3718888" cy="4022960"/>
          </a:xfrm>
        </p:grpSpPr>
        <p:sp>
          <p:nvSpPr>
            <p:cNvPr id="802" name="CustomShape 10"/>
            <p:cNvSpPr/>
            <p:nvPr/>
          </p:nvSpPr>
          <p:spPr>
            <a:xfrm rot="10800000">
              <a:off x="4232920" y="980728"/>
              <a:ext cx="2926800" cy="7520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50400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1 703 711,3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803" name="CustomShape 11"/>
            <p:cNvSpPr/>
            <p:nvPr/>
          </p:nvSpPr>
          <p:spPr>
            <a:xfrm>
              <a:off x="3512840" y="764704"/>
              <a:ext cx="1142640" cy="1142640"/>
            </a:xfrm>
            <a:prstGeom prst="ellipse">
              <a:avLst/>
            </a:prstGeom>
            <a:blipFill rotWithShape="0">
              <a:blip r:embed="rId3" cstate="print"/>
              <a:stretch>
                <a:fillRect l="-1084833" r="-108483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CustomShape 12"/>
            <p:cNvSpPr/>
            <p:nvPr/>
          </p:nvSpPr>
          <p:spPr>
            <a:xfrm rot="10800000">
              <a:off x="4304928" y="2420888"/>
              <a:ext cx="2926800" cy="7520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50400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1 757 382,6 </a:t>
              </a: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805" name="CustomShape 13"/>
            <p:cNvSpPr/>
            <p:nvPr/>
          </p:nvSpPr>
          <p:spPr>
            <a:xfrm>
              <a:off x="3558600" y="2219040"/>
              <a:ext cx="1142640" cy="1142640"/>
            </a:xfrm>
            <a:prstGeom prst="ellipse">
              <a:avLst/>
            </a:prstGeom>
            <a:blipFill rotWithShape="0">
              <a:blip r:embed="rId3" cstate="print"/>
              <a:stretch>
                <a:fillRect l="-1084833" r="-108483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CustomShape 14"/>
            <p:cNvSpPr/>
            <p:nvPr/>
          </p:nvSpPr>
          <p:spPr>
            <a:xfrm rot="10800000">
              <a:off x="4304928" y="3861048"/>
              <a:ext cx="2926800" cy="752040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0"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13760" tIns="60840" rIns="50400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</a:rPr>
                <a:t>год 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endParaRPr lang="ru-RU" sz="14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1 806 341,4 </a:t>
              </a: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807" name="CustomShape 15"/>
            <p:cNvSpPr/>
            <p:nvPr/>
          </p:nvSpPr>
          <p:spPr>
            <a:xfrm>
              <a:off x="3584848" y="3645024"/>
              <a:ext cx="1142640" cy="1142640"/>
            </a:xfrm>
            <a:prstGeom prst="ellipse">
              <a:avLst/>
            </a:prstGeom>
            <a:blipFill rotWithShape="0">
              <a:blip r:embed="rId3" cstate="print"/>
              <a:stretch>
                <a:fillRect l="-1084833" r="-1084833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08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9" name="Group 17"/>
          <p:cNvGrpSpPr/>
          <p:nvPr/>
        </p:nvGrpSpPr>
        <p:grpSpPr>
          <a:xfrm>
            <a:off x="357480" y="3175920"/>
            <a:ext cx="3079440" cy="2147760"/>
            <a:chOff x="357480" y="3175920"/>
            <a:chExt cx="3079440" cy="2147760"/>
          </a:xfrm>
        </p:grpSpPr>
        <p:sp>
          <p:nvSpPr>
            <p:cNvPr id="810" name="CustomShape 18"/>
            <p:cNvSpPr/>
            <p:nvPr/>
          </p:nvSpPr>
          <p:spPr>
            <a:xfrm>
              <a:off x="357480" y="317592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1" name="CustomShape 19"/>
            <p:cNvSpPr/>
            <p:nvPr/>
          </p:nvSpPr>
          <p:spPr>
            <a:xfrm>
              <a:off x="1553400" y="3348360"/>
              <a:ext cx="1223640" cy="5158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Социальное обслуживание населения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812" name="CustomShape 20"/>
            <p:cNvSpPr/>
            <p:nvPr/>
          </p:nvSpPr>
          <p:spPr>
            <a:xfrm>
              <a:off x="1457280" y="3940920"/>
              <a:ext cx="1979640" cy="3214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102 103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13" name="CustomShape 21"/>
            <p:cNvSpPr/>
            <p:nvPr/>
          </p:nvSpPr>
          <p:spPr>
            <a:xfrm>
              <a:off x="1457280" y="4343040"/>
              <a:ext cx="1979640" cy="330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107 648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14" name="CustomShape 22"/>
            <p:cNvSpPr/>
            <p:nvPr/>
          </p:nvSpPr>
          <p:spPr>
            <a:xfrm>
              <a:off x="1457280" y="4800960"/>
              <a:ext cx="1979640" cy="3175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114 050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15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16" name="Group 24"/>
          <p:cNvGrpSpPr/>
          <p:nvPr/>
        </p:nvGrpSpPr>
        <p:grpSpPr>
          <a:xfrm>
            <a:off x="3179880" y="4452840"/>
            <a:ext cx="3364920" cy="2147760"/>
            <a:chOff x="3179880" y="4452840"/>
            <a:chExt cx="3364920" cy="2147760"/>
          </a:xfrm>
        </p:grpSpPr>
        <p:sp>
          <p:nvSpPr>
            <p:cNvPr id="817" name="CustomShape 25"/>
            <p:cNvSpPr/>
            <p:nvPr/>
          </p:nvSpPr>
          <p:spPr>
            <a:xfrm>
              <a:off x="3179880" y="44528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8" name="CustomShape 26"/>
            <p:cNvSpPr/>
            <p:nvPr/>
          </p:nvSpPr>
          <p:spPr>
            <a:xfrm>
              <a:off x="3872880" y="4725144"/>
              <a:ext cx="2231640" cy="702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</a:rPr>
                <a:t>Другие вопросы в области социальной политики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19" name="CustomShape 27"/>
            <p:cNvSpPr/>
            <p:nvPr/>
          </p:nvSpPr>
          <p:spPr>
            <a:xfrm>
              <a:off x="4565160" y="5542560"/>
              <a:ext cx="1979640" cy="271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48 483,9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0" name="CustomShape 28"/>
            <p:cNvSpPr/>
            <p:nvPr/>
          </p:nvSpPr>
          <p:spPr>
            <a:xfrm>
              <a:off x="4565160" y="5875200"/>
              <a:ext cx="1979640" cy="279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48 894,9 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1" name="CustomShape 29"/>
            <p:cNvSpPr/>
            <p:nvPr/>
          </p:nvSpPr>
          <p:spPr>
            <a:xfrm>
              <a:off x="4557960" y="6286520"/>
              <a:ext cx="1979640" cy="2716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49 117,8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22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23" name="Group 31"/>
          <p:cNvGrpSpPr/>
          <p:nvPr/>
        </p:nvGrpSpPr>
        <p:grpSpPr>
          <a:xfrm>
            <a:off x="6685560" y="639000"/>
            <a:ext cx="3081960" cy="2147760"/>
            <a:chOff x="6685560" y="639000"/>
            <a:chExt cx="3081960" cy="2147760"/>
          </a:xfrm>
        </p:grpSpPr>
        <p:sp>
          <p:nvSpPr>
            <p:cNvPr id="824" name="CustomShape 32"/>
            <p:cNvSpPr/>
            <p:nvPr/>
          </p:nvSpPr>
          <p:spPr>
            <a:xfrm>
              <a:off x="6685560" y="63900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25" name="CustomShape 33"/>
            <p:cNvSpPr/>
            <p:nvPr/>
          </p:nvSpPr>
          <p:spPr>
            <a:xfrm>
              <a:off x="7701120" y="722160"/>
              <a:ext cx="2015640" cy="3679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>
                  <a:solidFill>
                    <a:srgbClr val="000000"/>
                  </a:solidFill>
                  <a:latin typeface="Century Gothic"/>
                </a:rPr>
                <a:t>Социальное обеспечение населения</a:t>
              </a:r>
              <a:endParaRPr lang="ru-RU" sz="1100" b="0" strike="noStrike" spc="-1">
                <a:latin typeface="XO Oriel"/>
              </a:endParaRPr>
            </a:p>
          </p:txBody>
        </p:sp>
        <p:sp>
          <p:nvSpPr>
            <p:cNvPr id="826" name="CustomShape 34"/>
            <p:cNvSpPr/>
            <p:nvPr/>
          </p:nvSpPr>
          <p:spPr>
            <a:xfrm>
              <a:off x="7787880" y="1260000"/>
              <a:ext cx="1979640" cy="361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941 797,7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7" name="CustomShape 35"/>
            <p:cNvSpPr/>
            <p:nvPr/>
          </p:nvSpPr>
          <p:spPr>
            <a:xfrm>
              <a:off x="7787880" y="1711800"/>
              <a:ext cx="1979640" cy="3711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958 687,1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28" name="CustomShape 36"/>
            <p:cNvSpPr/>
            <p:nvPr/>
          </p:nvSpPr>
          <p:spPr>
            <a:xfrm>
              <a:off x="7787880" y="2226240"/>
              <a:ext cx="1979640" cy="357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989 005,1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29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30" name="Group 38"/>
          <p:cNvGrpSpPr/>
          <p:nvPr/>
        </p:nvGrpSpPr>
        <p:grpSpPr>
          <a:xfrm>
            <a:off x="6269760" y="2984040"/>
            <a:ext cx="3355920" cy="2147760"/>
            <a:chOff x="6269760" y="2984040"/>
            <a:chExt cx="3355920" cy="2147760"/>
          </a:xfrm>
        </p:grpSpPr>
        <p:sp>
          <p:nvSpPr>
            <p:cNvPr id="831" name="CustomShape 39"/>
            <p:cNvSpPr/>
            <p:nvPr/>
          </p:nvSpPr>
          <p:spPr>
            <a:xfrm>
              <a:off x="6269760" y="2984040"/>
              <a:ext cx="2147760" cy="214776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32" name="CustomShape 40"/>
            <p:cNvSpPr/>
            <p:nvPr/>
          </p:nvSpPr>
          <p:spPr>
            <a:xfrm>
              <a:off x="7201800" y="3150360"/>
              <a:ext cx="2195640" cy="315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</a:rPr>
                <a:t>Охрана семьи и детства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833" name="CustomShape 41"/>
            <p:cNvSpPr/>
            <p:nvPr/>
          </p:nvSpPr>
          <p:spPr>
            <a:xfrm>
              <a:off x="7569360" y="3758400"/>
              <a:ext cx="2051640" cy="3747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2021год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593 362,7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34" name="CustomShape 42"/>
            <p:cNvSpPr/>
            <p:nvPr/>
          </p:nvSpPr>
          <p:spPr>
            <a:xfrm>
              <a:off x="7574040" y="4200120"/>
              <a:ext cx="2051640" cy="384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2022год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 623 285,6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35" name="CustomShape 43"/>
            <p:cNvSpPr/>
            <p:nvPr/>
          </p:nvSpPr>
          <p:spPr>
            <a:xfrm>
              <a:off x="7574040" y="4709880"/>
              <a:ext cx="2051640" cy="370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/>
            </a:grad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</a:rPr>
                <a:t>2023год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</a:rPr>
                <a:t>634 971,5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36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37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TextShape 46"/>
          <p:cNvSpPr txBox="1"/>
          <p:nvPr/>
        </p:nvSpPr>
        <p:spPr>
          <a:xfrm>
            <a:off x="498600" y="0"/>
            <a:ext cx="9407160" cy="1294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21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году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и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плановый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период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3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годов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социальную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политику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2106720" y="623880"/>
            <a:ext cx="7138800" cy="12808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n-US" sz="36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8E771A-2DFC-4F45-8FB3-806123B1A803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38</a:t>
            </a:fld>
            <a:endParaRPr lang="ru-RU" sz="1200" b="0" strike="noStrike" spc="-1">
              <a:latin typeface="Tinos"/>
            </a:endParaRPr>
          </a:p>
        </p:txBody>
      </p:sp>
      <p:pic>
        <p:nvPicPr>
          <p:cNvPr id="841" name="Picture 4"/>
          <p:cNvPicPr/>
          <p:nvPr/>
        </p:nvPicPr>
        <p:blipFill>
          <a:blip r:embed="rId2" cstate="print"/>
          <a:stretch/>
        </p:blipFill>
        <p:spPr>
          <a:xfrm>
            <a:off x="354600" y="234720"/>
            <a:ext cx="3151800" cy="212724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42" name="Picture 6"/>
          <p:cNvPicPr/>
          <p:nvPr/>
        </p:nvPicPr>
        <p:blipFill>
          <a:blip r:embed="rId3" cstate="print"/>
          <a:stretch/>
        </p:blipFill>
        <p:spPr>
          <a:xfrm>
            <a:off x="306360" y="4235760"/>
            <a:ext cx="3374640" cy="229104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43" name="Picture 8"/>
          <p:cNvPicPr/>
          <p:nvPr/>
        </p:nvPicPr>
        <p:blipFill>
          <a:blip r:embed="rId4" cstate="print"/>
          <a:stretch/>
        </p:blipFill>
        <p:spPr>
          <a:xfrm>
            <a:off x="448200" y="2220480"/>
            <a:ext cx="3091320" cy="21924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44" name="CustomShape 3"/>
          <p:cNvSpPr/>
          <p:nvPr/>
        </p:nvSpPr>
        <p:spPr>
          <a:xfrm>
            <a:off x="3962520" y="722160"/>
            <a:ext cx="539064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latin typeface="XO Oriel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8240">
              <a:lnSpc>
                <a:spcPct val="8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1600" b="0" strike="noStrike" spc="-1" dirty="0">
                <a:solidFill>
                  <a:srgbClr val="404040"/>
                </a:solidFill>
                <a:latin typeface="Century Gothic"/>
              </a:rPr>
              <a:t>Муниципальное бюджетное учреждение «Комплексный центр социального обслуживания населения»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 marL="343080" indent="-342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400" b="1" strike="noStrike" spc="-1" dirty="0">
                <a:solidFill>
                  <a:srgbClr val="3F762B"/>
                </a:solidFill>
                <a:latin typeface="Century Gothic"/>
              </a:rPr>
              <a:t>Р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</a:rPr>
              <a:t>асходы Старооскольского городского округа на социальную политику в расчете на 1 жителя Старооскольского городского округа в 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Century Gothic"/>
              </a:rPr>
              <a:t>2021 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</a:rPr>
              <a:t>году составят                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</a:rPr>
              <a:t>6 570,4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</a:rPr>
              <a:t>руб</a:t>
            </a:r>
            <a:r>
              <a:rPr lang="ru-RU" sz="2000" b="1" strike="noStrike" spc="-1" dirty="0">
                <a:solidFill>
                  <a:srgbClr val="C00000"/>
                </a:solidFill>
                <a:latin typeface="Century Gothic"/>
              </a:rPr>
              <a:t>.</a:t>
            </a:r>
            <a:endParaRPr lang="ru-RU" sz="20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Рисунок 8"/>
          <p:cNvPicPr/>
          <p:nvPr/>
        </p:nvPicPr>
        <p:blipFill>
          <a:blip r:embed="rId3" cstate="print"/>
          <a:stretch/>
        </p:blipFill>
        <p:spPr>
          <a:xfrm>
            <a:off x="3452802" y="2714620"/>
            <a:ext cx="3143272" cy="1855598"/>
          </a:xfrm>
          <a:prstGeom prst="rect">
            <a:avLst/>
          </a:prstGeom>
          <a:ln w="9360">
            <a:noFill/>
          </a:ln>
        </p:spPr>
      </p:pic>
      <p:pic>
        <p:nvPicPr>
          <p:cNvPr id="846" name="Рисунок 7"/>
          <p:cNvPicPr/>
          <p:nvPr/>
        </p:nvPicPr>
        <p:blipFill>
          <a:blip r:embed="rId4" cstate="print"/>
          <a:stretch/>
        </p:blipFill>
        <p:spPr>
          <a:xfrm>
            <a:off x="6848640" y="1310400"/>
            <a:ext cx="2788920" cy="151776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7" name="Рисунок 6"/>
          <p:cNvPicPr/>
          <p:nvPr/>
        </p:nvPicPr>
        <p:blipFill>
          <a:blip r:embed="rId5" cstate="print"/>
          <a:stretch/>
        </p:blipFill>
        <p:spPr>
          <a:xfrm>
            <a:off x="6830280" y="3006720"/>
            <a:ext cx="2822040" cy="13237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48" name="Рисунок 5"/>
          <p:cNvPicPr/>
          <p:nvPr/>
        </p:nvPicPr>
        <p:blipFill>
          <a:blip r:embed="rId6" cstate="print">
            <a:lum bright="-20000"/>
          </a:blip>
          <a:stretch/>
        </p:blipFill>
        <p:spPr>
          <a:xfrm>
            <a:off x="6830280" y="4464000"/>
            <a:ext cx="2807640" cy="16873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0" name="Рисунок 3"/>
          <p:cNvPicPr/>
          <p:nvPr/>
        </p:nvPicPr>
        <p:blipFill>
          <a:blip r:embed="rId7" cstate="print"/>
          <a:stretch/>
        </p:blipFill>
        <p:spPr>
          <a:xfrm>
            <a:off x="405000" y="4495680"/>
            <a:ext cx="2802240" cy="16686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1" name="Рисунок 2"/>
          <p:cNvPicPr/>
          <p:nvPr/>
        </p:nvPicPr>
        <p:blipFill>
          <a:blip r:embed="rId8" cstate="print"/>
          <a:stretch/>
        </p:blipFill>
        <p:spPr>
          <a:xfrm>
            <a:off x="406800" y="3006720"/>
            <a:ext cx="2767320" cy="132372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2" name="TextShape 1"/>
          <p:cNvSpPr txBox="1"/>
          <p:nvPr/>
        </p:nvSpPr>
        <p:spPr>
          <a:xfrm>
            <a:off x="7894800" y="6332400"/>
            <a:ext cx="3136680" cy="475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3839ED2-CFFD-4A46-91A8-606B691A7C0A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ctr">
                <a:lnSpc>
                  <a:spcPct val="100000"/>
                </a:lnSpc>
              </a:pPr>
              <a:t>39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53" name="TextShape 2"/>
          <p:cNvSpPr txBox="1"/>
          <p:nvPr/>
        </p:nvSpPr>
        <p:spPr>
          <a:xfrm>
            <a:off x="363600" y="49320"/>
            <a:ext cx="9542160" cy="10267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87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национальную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экономику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ru-RU" sz="2400" b="1" strike="noStrike" spc="-1" dirty="0" smtClean="0">
                <a:solidFill>
                  <a:srgbClr val="0A1407"/>
                </a:solidFill>
                <a:latin typeface="Bookman Old Style"/>
              </a:rPr>
              <a:t>21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год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24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2400" b="1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2400" b="1" strike="noStrike" spc="-1" dirty="0" smtClean="0">
                <a:solidFill>
                  <a:srgbClr val="0A1407"/>
                </a:solidFill>
                <a:latin typeface="Bookman Old Style"/>
              </a:rPr>
              <a:t>-202</a:t>
            </a:r>
            <a:r>
              <a:rPr lang="ru-RU" sz="2400" b="1" strike="noStrike" spc="-1" dirty="0" smtClean="0">
                <a:solidFill>
                  <a:srgbClr val="0A1407"/>
                </a:solidFill>
                <a:latin typeface="Bookman Old Style"/>
              </a:rPr>
              <a:t>3 </a:t>
            </a:r>
            <a:r>
              <a:rPr lang="en-US" sz="2400" b="1" strike="noStrike" spc="-1" dirty="0" err="1" smtClean="0">
                <a:solidFill>
                  <a:srgbClr val="0A1407"/>
                </a:solidFill>
                <a:latin typeface="Bookman Old Style"/>
              </a:rPr>
              <a:t>годов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4" name="Line 3"/>
          <p:cNvSpPr/>
          <p:nvPr/>
        </p:nvSpPr>
        <p:spPr>
          <a:xfrm>
            <a:off x="258480" y="12445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4"/>
          <p:cNvSpPr/>
          <p:nvPr/>
        </p:nvSpPr>
        <p:spPr>
          <a:xfrm>
            <a:off x="3381364" y="2643182"/>
            <a:ext cx="3286148" cy="2000264"/>
          </a:xfrm>
          <a:prstGeom prst="roundRect">
            <a:avLst>
              <a:gd name="adj" fmla="val 16667"/>
            </a:avLst>
          </a:prstGeom>
          <a:noFill/>
          <a:ln>
            <a:solidFill>
              <a:srgbClr val="83AF30"/>
            </a:solidFill>
            <a:round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rgbClr val="FFFFFF"/>
              </a:solid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–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1 125 895,4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 2022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749 427,5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2023 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718 875,2 </a:t>
            </a:r>
            <a:r>
              <a:rPr lang="ru-RU" sz="1400" b="1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400" b="1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56" name="CustomShape 5"/>
          <p:cNvSpPr/>
          <p:nvPr/>
        </p:nvSpPr>
        <p:spPr>
          <a:xfrm>
            <a:off x="6815160" y="3011400"/>
            <a:ext cx="2822040" cy="13186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Связь и информатика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-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2023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годы –      по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</a:rPr>
              <a:t>1 200 </a:t>
            </a:r>
            <a:r>
              <a:rPr lang="ru-RU" sz="1800" b="1" strike="noStrike" spc="-1" dirty="0">
                <a:solidFill>
                  <a:srgbClr val="FFFFFF"/>
                </a:solidFill>
                <a:latin typeface="Century Gothic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857" name="CustomShape 6"/>
          <p:cNvSpPr/>
          <p:nvPr/>
        </p:nvSpPr>
        <p:spPr>
          <a:xfrm>
            <a:off x="6831000" y="1314360"/>
            <a:ext cx="2790360" cy="15174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Другие вопросы в области национальной экономики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152 633,5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135 737 тыс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2023 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год – </a:t>
            </a:r>
            <a:r>
              <a:rPr lang="ru-RU" sz="1200" b="0" strike="noStrike" spc="-1" dirty="0" smtClean="0">
                <a:solidFill>
                  <a:srgbClr val="FFFFFF"/>
                </a:solidFill>
                <a:latin typeface="Century Gothic"/>
              </a:rPr>
              <a:t>136 099 тыс</a:t>
            </a:r>
            <a:r>
              <a:rPr lang="ru-RU" sz="12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858" name="CustomShape 7"/>
          <p:cNvSpPr/>
          <p:nvPr/>
        </p:nvSpPr>
        <p:spPr>
          <a:xfrm>
            <a:off x="309530" y="3022560"/>
            <a:ext cx="2928958" cy="13078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Транспорт </a:t>
            </a:r>
            <a:endParaRPr lang="ru-RU" spc="-1" dirty="0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220 754,4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.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руб.</a:t>
            </a:r>
            <a:endParaRPr lang="ru-RU" sz="1400" spc="-1" dirty="0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 – 207 853,4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2023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</a:rPr>
              <a:t>209 081,4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59" name="CustomShape 8"/>
          <p:cNvSpPr/>
          <p:nvPr/>
        </p:nvSpPr>
        <p:spPr>
          <a:xfrm>
            <a:off x="362880" y="4495680"/>
            <a:ext cx="2803320" cy="16682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Лесное хозяйство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-38 277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-40 731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2023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-40 732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XO Oriel"/>
            </a:endParaRPr>
          </a:p>
        </p:txBody>
      </p:sp>
      <p:sp>
        <p:nvSpPr>
          <p:cNvPr id="861" name="CustomShape 10"/>
          <p:cNvSpPr/>
          <p:nvPr/>
        </p:nvSpPr>
        <p:spPr>
          <a:xfrm>
            <a:off x="6838920" y="4634280"/>
            <a:ext cx="2790360" cy="16743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Дорожное хозяйство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2021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–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712 501,5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2022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год–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363 370,1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2023 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год–  </a:t>
            </a:r>
            <a:r>
              <a:rPr lang="ru-RU" sz="1300" b="0" strike="noStrike" spc="-1" dirty="0" smtClean="0">
                <a:solidFill>
                  <a:srgbClr val="FFFFFF"/>
                </a:solidFill>
                <a:latin typeface="Century Gothic"/>
              </a:rPr>
              <a:t>331 208,8 тыс</a:t>
            </a:r>
            <a:r>
              <a:rPr lang="ru-RU" sz="1300" b="0" strike="noStrike" spc="-1" dirty="0">
                <a:solidFill>
                  <a:srgbClr val="FFFFFF"/>
                </a:solidFill>
                <a:latin typeface="Century Gothic"/>
              </a:rPr>
              <a:t>. руб.</a:t>
            </a:r>
            <a:endParaRPr lang="ru-RU" sz="1300" b="0" strike="noStrike" spc="-1" dirty="0">
              <a:latin typeface="XO Oriel"/>
            </a:endParaRPr>
          </a:p>
        </p:txBody>
      </p:sp>
      <p:pic>
        <p:nvPicPr>
          <p:cNvPr id="862" name="Picture 2"/>
          <p:cNvPicPr/>
          <p:nvPr/>
        </p:nvPicPr>
        <p:blipFill>
          <a:blip r:embed="rId9" cstate="print">
            <a:lum bright="-20000"/>
          </a:blip>
          <a:stretch/>
        </p:blipFill>
        <p:spPr>
          <a:xfrm>
            <a:off x="408600" y="1404000"/>
            <a:ext cx="2743920" cy="1349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63" name="CustomShape 11"/>
          <p:cNvSpPr/>
          <p:nvPr/>
        </p:nvSpPr>
        <p:spPr>
          <a:xfrm>
            <a:off x="497880" y="1359000"/>
            <a:ext cx="26546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Общеэкономические вопросы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2021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год –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529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тыс.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2022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год –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536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тыс.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2023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год – </a:t>
            </a:r>
            <a:r>
              <a:rPr lang="ru-RU" sz="1800" b="0" strike="noStrike" spc="-1" dirty="0" smtClean="0">
                <a:solidFill>
                  <a:srgbClr val="FFFFFF"/>
                </a:solidFill>
                <a:latin typeface="Calibri"/>
              </a:rPr>
              <a:t>554 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ACE9DC-E35D-4B78-AD3C-96576D32138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990720" y="0"/>
            <a:ext cx="8915040" cy="1371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678A26"/>
                </a:solidFill>
                <a:latin typeface="Bookman Old Style"/>
              </a:rPr>
              <a:t>Основы составления проекта бюджета Старооскольского городского округа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4" name="Picture 18"/>
          <p:cNvPicPr/>
          <p:nvPr/>
        </p:nvPicPr>
        <p:blipFill>
          <a:blip r:embed="rId2" cstate="print"/>
          <a:stretch/>
        </p:blipFill>
        <p:spPr>
          <a:xfrm>
            <a:off x="351000" y="4768920"/>
            <a:ext cx="1950840" cy="17744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25" name="Line 3"/>
          <p:cNvSpPr/>
          <p:nvPr/>
        </p:nvSpPr>
        <p:spPr>
          <a:xfrm>
            <a:off x="365040" y="107928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4"/>
          <p:cNvSpPr/>
          <p:nvPr/>
        </p:nvSpPr>
        <p:spPr>
          <a:xfrm>
            <a:off x="574560" y="3855240"/>
            <a:ext cx="8496000" cy="456480"/>
          </a:xfrm>
          <a:prstGeom prst="rect">
            <a:avLst/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936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A1407"/>
                </a:solidFill>
                <a:latin typeface="Times New Roman"/>
              </a:rPr>
              <a:t>Составление бюджета Старооскольского городского округа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173880" y="1209600"/>
            <a:ext cx="1757520" cy="260424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  <a:scene3d>
            <a:camera prst="orthographicFront"/>
            <a:lightRig rig="threePt" dir="t"/>
          </a:scene3d>
          <a:sp3d extrusionH="76200" contourW="12700">
            <a:bevelB w="152400" h="50800" prst="softRound"/>
            <a:extrusionClr>
              <a:srgbClr val="006664"/>
            </a:extrusionClr>
            <a:contourClr>
              <a:srgbClr val="00808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Бюджетное послание Президента Российской Федерации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2112840" y="1206360"/>
            <a:ext cx="1883880" cy="2592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Прогноз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социально-экономического развития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городского округа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7993080" y="1206360"/>
            <a:ext cx="1712520" cy="260784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9997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Муниципальные программы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30" name="CustomShape 8"/>
          <p:cNvSpPr/>
          <p:nvPr/>
        </p:nvSpPr>
        <p:spPr>
          <a:xfrm>
            <a:off x="6114960" y="1208160"/>
            <a:ext cx="1739520" cy="26064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7102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Основные направления бюджетной политики и налоговой политики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31" name="Picture 17"/>
          <p:cNvPicPr/>
          <p:nvPr/>
        </p:nvPicPr>
        <p:blipFill>
          <a:blip r:embed="rId3" cstate="print"/>
          <a:stretch/>
        </p:blipFill>
        <p:spPr>
          <a:xfrm>
            <a:off x="2679840" y="4768920"/>
            <a:ext cx="2030040" cy="17474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32" name="Picture 19"/>
          <p:cNvPicPr/>
          <p:nvPr/>
        </p:nvPicPr>
        <p:blipFill>
          <a:blip r:embed="rId4" cstate="print"/>
          <a:stretch/>
        </p:blipFill>
        <p:spPr>
          <a:xfrm>
            <a:off x="5037120" y="4788000"/>
            <a:ext cx="2063520" cy="1728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33" name="Picture 20"/>
          <p:cNvPicPr/>
          <p:nvPr/>
        </p:nvPicPr>
        <p:blipFill>
          <a:blip r:embed="rId5" cstate="print"/>
          <a:stretch/>
        </p:blipFill>
        <p:spPr>
          <a:xfrm>
            <a:off x="7450200" y="4788000"/>
            <a:ext cx="2028600" cy="172836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34" name="CustomShape 9"/>
          <p:cNvSpPr/>
          <p:nvPr/>
        </p:nvSpPr>
        <p:spPr>
          <a:xfrm>
            <a:off x="4159080" y="1206360"/>
            <a:ext cx="1787040" cy="2607840"/>
          </a:xfrm>
          <a:prstGeom prst="downArrowCallout">
            <a:avLst>
              <a:gd name="adj1" fmla="val 25000"/>
              <a:gd name="adj2" fmla="val 25469"/>
              <a:gd name="adj3" fmla="val 22434"/>
              <a:gd name="adj4" fmla="val 66758"/>
            </a:avLst>
          </a:prstGeom>
          <a:gradFill rotWithShape="0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/>
          </a:gradFill>
          <a:ln w="25560">
            <a:solidFill>
              <a:schemeClr val="accent6">
                <a:lumMod val="50000"/>
                <a:alpha val="79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</a:rPr>
              <a:t>Бюджетный прогноз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Effect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4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8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Рисунок 3"/>
          <p:cNvPicPr/>
          <p:nvPr/>
        </p:nvPicPr>
        <p:blipFill>
          <a:blip r:embed="rId2" cstate="print"/>
          <a:stretch/>
        </p:blipFill>
        <p:spPr>
          <a:xfrm>
            <a:off x="1063800" y="3952800"/>
            <a:ext cx="3115800" cy="2273040"/>
          </a:xfrm>
          <a:prstGeom prst="rect">
            <a:avLst/>
          </a:prstGeom>
          <a:ln w="9360">
            <a:noFill/>
          </a:ln>
        </p:spPr>
      </p:pic>
      <p:pic>
        <p:nvPicPr>
          <p:cNvPr id="865" name="Рисунок 4"/>
          <p:cNvPicPr/>
          <p:nvPr/>
        </p:nvPicPr>
        <p:blipFill>
          <a:blip r:embed="rId3" cstate="print">
            <a:lum bright="-10000"/>
          </a:blip>
          <a:stretch/>
        </p:blipFill>
        <p:spPr>
          <a:xfrm>
            <a:off x="268200" y="1544760"/>
            <a:ext cx="3099960" cy="2057040"/>
          </a:xfrm>
          <a:prstGeom prst="rect">
            <a:avLst/>
          </a:prstGeom>
          <a:ln w="9360">
            <a:noFill/>
          </a:ln>
        </p:spPr>
      </p:pic>
      <p:pic>
        <p:nvPicPr>
          <p:cNvPr id="866" name="Рисунок 2"/>
          <p:cNvPicPr/>
          <p:nvPr/>
        </p:nvPicPr>
        <p:blipFill>
          <a:blip r:embed="rId4" cstate="print"/>
          <a:stretch/>
        </p:blipFill>
        <p:spPr>
          <a:xfrm>
            <a:off x="5261040" y="3952800"/>
            <a:ext cx="3569760" cy="2271240"/>
          </a:xfrm>
          <a:prstGeom prst="rect">
            <a:avLst/>
          </a:prstGeom>
          <a:ln w="9360">
            <a:noFill/>
          </a:ln>
        </p:spPr>
      </p:pic>
      <p:pic>
        <p:nvPicPr>
          <p:cNvPr id="867" name="Рисунок 1"/>
          <p:cNvPicPr/>
          <p:nvPr/>
        </p:nvPicPr>
        <p:blipFill>
          <a:blip r:embed="rId5" cstate="print">
            <a:lum bright="-10000"/>
          </a:blip>
          <a:stretch/>
        </p:blipFill>
        <p:spPr>
          <a:xfrm>
            <a:off x="4576320" y="1434600"/>
            <a:ext cx="4336200" cy="213048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68" name="TextShape 1"/>
          <p:cNvSpPr txBox="1"/>
          <p:nvPr/>
        </p:nvSpPr>
        <p:spPr>
          <a:xfrm>
            <a:off x="563400" y="393840"/>
            <a:ext cx="8915040" cy="6760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в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Bookman Old Style"/>
              </a:rPr>
              <a:t>21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году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-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b="1" spc="-1" dirty="0" smtClean="0">
                <a:solidFill>
                  <a:srgbClr val="0A1407"/>
                </a:solidFill>
                <a:latin typeface="Bookman Old Style"/>
              </a:rPr>
              <a:t>3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годов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дорожное</a:t>
            </a:r>
            <a:r>
              <a:rPr lang="en-US" sz="18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Bookman Old Style"/>
              </a:rPr>
              <a:t>хозяйство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9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E04A10D-60D0-4A2B-AB03-524B58832D8F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40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70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4"/>
          <p:cNvSpPr/>
          <p:nvPr/>
        </p:nvSpPr>
        <p:spPr>
          <a:xfrm>
            <a:off x="4502880" y="1494000"/>
            <a:ext cx="4139640" cy="1859040"/>
          </a:xfrm>
          <a:prstGeom prst="roundRect">
            <a:avLst>
              <a:gd name="adj" fmla="val 26668"/>
            </a:avLst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Times New Roman"/>
              </a:rPr>
              <a:t>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712 501,5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20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363 370,1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20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2023 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331 208,8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872" name="CustomShape 5"/>
          <p:cNvSpPr/>
          <p:nvPr/>
        </p:nvSpPr>
        <p:spPr>
          <a:xfrm>
            <a:off x="262080" y="1539000"/>
            <a:ext cx="3106440" cy="2057040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Работы по обеспечению безопасного дорожного движения (дорожная разметка, содержание светофоров)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FFFFFF"/>
                </a:solidFill>
                <a:latin typeface="Times New Roman"/>
              </a:rPr>
              <a:t>2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021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-20 759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20 759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2023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20 759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73" name="CustomShape 6"/>
          <p:cNvSpPr/>
          <p:nvPr/>
        </p:nvSpPr>
        <p:spPr>
          <a:xfrm>
            <a:off x="5277600" y="3952440"/>
            <a:ext cx="3553560" cy="2262642"/>
          </a:xfrm>
          <a:prstGeom prst="rect">
            <a:avLst/>
          </a:prstGeom>
          <a:noFill/>
          <a:ln w="1908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74" name="CustomShape 7"/>
          <p:cNvSpPr/>
          <p:nvPr/>
        </p:nvSpPr>
        <p:spPr>
          <a:xfrm>
            <a:off x="1217880" y="4059000"/>
            <a:ext cx="2871360" cy="2084760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Капитальный ремонт и ремонт автомобильных дорог общего пользования населенных пунктов, ремонт мостов, путепроводов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2021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549 461,5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2022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</a:rPr>
              <a:t>185 684,1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2023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152 455,8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</a:rPr>
              <a:t>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</a:rPr>
              <a:t>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0190" y="4000504"/>
            <a:ext cx="35004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FFFFFF"/>
                </a:solidFill>
                <a:latin typeface="Century Gothic"/>
              </a:rPr>
              <a:t>Содержание улично-дорожной сети, мостов и </a:t>
            </a:r>
            <a:r>
              <a:rPr lang="ru-RU" sz="2000" spc="-1" dirty="0" smtClean="0">
                <a:solidFill>
                  <a:srgbClr val="FFFFFF"/>
                </a:solidFill>
                <a:latin typeface="Century Gothic"/>
              </a:rPr>
              <a:t>путепроводов</a:t>
            </a:r>
          </a:p>
          <a:p>
            <a:pPr algn="ctr">
              <a:lnSpc>
                <a:spcPct val="100000"/>
              </a:lnSpc>
            </a:pPr>
            <a:endParaRPr lang="ru-RU" sz="2000" spc="-1" dirty="0" smtClean="0">
              <a:solidFill>
                <a:srgbClr val="FFFFFF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2021 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142 281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тыс. руб.</a:t>
            </a:r>
            <a:endParaRPr lang="ru-RU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2022 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156 927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тыс. руб.</a:t>
            </a:r>
            <a:endParaRPr lang="ru-RU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2023 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157 994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</a:rPr>
              <a:t>тыс. руб.</a:t>
            </a:r>
            <a:endParaRPr lang="ru-RU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C42FFC-B048-4446-985C-00CFDCA56959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41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76" name="TextShape 2"/>
          <p:cNvSpPr txBox="1"/>
          <p:nvPr/>
        </p:nvSpPr>
        <p:spPr>
          <a:xfrm>
            <a:off x="353880" y="539640"/>
            <a:ext cx="9143640" cy="34160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Расходы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дорожное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хозяйство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в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расчете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1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жителя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 smtClean="0">
                <a:solidFill>
                  <a:srgbClr val="404040"/>
                </a:solidFill>
                <a:latin typeface="Century Gothic"/>
              </a:rPr>
              <a:t>округа</a:t>
            </a:r>
            <a:endParaRPr lang="ru-RU" sz="2400" b="1" strike="noStrike" spc="-1" dirty="0" smtClean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в </a:t>
            </a:r>
            <a:r>
              <a:rPr lang="en-US" sz="24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ru-RU" sz="2400" b="1" strike="noStrike" spc="-1" dirty="0" smtClean="0">
                <a:solidFill>
                  <a:srgbClr val="404040"/>
                </a:solidFill>
                <a:latin typeface="Century Gothic"/>
              </a:rPr>
              <a:t>21</a:t>
            </a:r>
            <a:r>
              <a:rPr lang="en-US" sz="2400" b="1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году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составят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endParaRPr lang="ru-RU" sz="2400" b="1" strike="noStrike" spc="-1" dirty="0" smtClean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pc="-1" dirty="0" smtClean="0">
                <a:solidFill>
                  <a:srgbClr val="404040"/>
                </a:solidFill>
                <a:latin typeface="Century Gothic"/>
              </a:rPr>
              <a:t>2 747,8 </a:t>
            </a:r>
            <a:r>
              <a:rPr lang="en-US" sz="2400" b="1" strike="noStrike" spc="-1" dirty="0" err="1" smtClean="0">
                <a:solidFill>
                  <a:srgbClr val="404040"/>
                </a:solidFill>
                <a:latin typeface="Century Gothic"/>
              </a:rPr>
              <a:t>руб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.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877" name="Picture 3"/>
          <p:cNvPicPr/>
          <p:nvPr/>
        </p:nvPicPr>
        <p:blipFill>
          <a:blip r:embed="rId2" cstate="print"/>
          <a:stretch/>
        </p:blipFill>
        <p:spPr>
          <a:xfrm>
            <a:off x="403200" y="3879720"/>
            <a:ext cx="2647440" cy="2064960"/>
          </a:xfrm>
          <a:prstGeom prst="rect">
            <a:avLst/>
          </a:prstGeom>
          <a:ln w="9360">
            <a:noFill/>
          </a:ln>
        </p:spPr>
      </p:pic>
      <p:pic>
        <p:nvPicPr>
          <p:cNvPr id="878" name="Picture 5"/>
          <p:cNvPicPr/>
          <p:nvPr/>
        </p:nvPicPr>
        <p:blipFill>
          <a:blip r:embed="rId3" cstate="print"/>
          <a:stretch/>
        </p:blipFill>
        <p:spPr>
          <a:xfrm>
            <a:off x="3222720" y="3895560"/>
            <a:ext cx="3047760" cy="2034720"/>
          </a:xfrm>
          <a:prstGeom prst="rect">
            <a:avLst/>
          </a:prstGeom>
          <a:ln w="9360">
            <a:noFill/>
          </a:ln>
        </p:spPr>
      </p:pic>
      <p:pic>
        <p:nvPicPr>
          <p:cNvPr id="879" name="Picture 4"/>
          <p:cNvPicPr/>
          <p:nvPr/>
        </p:nvPicPr>
        <p:blipFill>
          <a:blip r:embed="rId4" cstate="print"/>
          <a:stretch/>
        </p:blipFill>
        <p:spPr>
          <a:xfrm>
            <a:off x="6442200" y="3909960"/>
            <a:ext cx="3025440" cy="2034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Рисунок 7"/>
          <p:cNvPicPr/>
          <p:nvPr/>
        </p:nvPicPr>
        <p:blipFill>
          <a:blip r:embed="rId2" cstate="print"/>
          <a:stretch/>
        </p:blipFill>
        <p:spPr>
          <a:xfrm>
            <a:off x="195120" y="3575160"/>
            <a:ext cx="2577600" cy="1837800"/>
          </a:xfrm>
          <a:prstGeom prst="rect">
            <a:avLst/>
          </a:prstGeom>
          <a:ln w="9360">
            <a:noFill/>
          </a:ln>
        </p:spPr>
      </p:pic>
      <p:pic>
        <p:nvPicPr>
          <p:cNvPr id="881" name="Рисунок 6"/>
          <p:cNvPicPr/>
          <p:nvPr/>
        </p:nvPicPr>
        <p:blipFill>
          <a:blip r:embed="rId3" cstate="print"/>
          <a:stretch/>
        </p:blipFill>
        <p:spPr>
          <a:xfrm>
            <a:off x="6705720" y="3564000"/>
            <a:ext cx="2552400" cy="1766520"/>
          </a:xfrm>
          <a:prstGeom prst="rect">
            <a:avLst/>
          </a:prstGeom>
          <a:ln w="9360">
            <a:noFill/>
          </a:ln>
        </p:spPr>
      </p:pic>
      <p:pic>
        <p:nvPicPr>
          <p:cNvPr id="882" name="Рисунок 3"/>
          <p:cNvPicPr/>
          <p:nvPr/>
        </p:nvPicPr>
        <p:blipFill>
          <a:blip r:embed="rId4" cstate="print"/>
          <a:stretch/>
        </p:blipFill>
        <p:spPr>
          <a:xfrm>
            <a:off x="3490920" y="3552840"/>
            <a:ext cx="2661840" cy="1837800"/>
          </a:xfrm>
          <a:prstGeom prst="rect">
            <a:avLst/>
          </a:prstGeom>
          <a:ln w="9360">
            <a:noFill/>
          </a:ln>
        </p:spPr>
      </p:pic>
      <p:pic>
        <p:nvPicPr>
          <p:cNvPr id="883" name="Рисунок 1"/>
          <p:cNvPicPr/>
          <p:nvPr/>
        </p:nvPicPr>
        <p:blipFill>
          <a:blip r:embed="rId5" cstate="print"/>
          <a:stretch/>
        </p:blipFill>
        <p:spPr>
          <a:xfrm>
            <a:off x="2117880" y="1454760"/>
            <a:ext cx="3392640" cy="140580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84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213DA70-69FA-4743-AD43-09D375D3ABC0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42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85" name="TextShape 2"/>
          <p:cNvSpPr txBox="1"/>
          <p:nvPr/>
        </p:nvSpPr>
        <p:spPr>
          <a:xfrm>
            <a:off x="363600" y="347760"/>
            <a:ext cx="9542160" cy="6980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Расходы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бюджета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Старооскольского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городского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округа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в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21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году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и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плановый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период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2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-202</a:t>
            </a:r>
            <a:r>
              <a:rPr lang="ru-RU" sz="1800" b="1" strike="noStrike" spc="-1" dirty="0" smtClean="0">
                <a:solidFill>
                  <a:srgbClr val="3F762B"/>
                </a:solidFill>
                <a:latin typeface="Bookman Old Style"/>
              </a:rPr>
              <a:t>3</a:t>
            </a:r>
            <a:r>
              <a:rPr lang="en-US" sz="1800" b="1" strike="noStrike" spc="-1" dirty="0" smtClean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годов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на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жилищно-коммунальное</a:t>
            </a:r>
            <a:r>
              <a:rPr lang="en-US" sz="1800" b="1" strike="noStrike" spc="-1" dirty="0">
                <a:solidFill>
                  <a:srgbClr val="3F762B"/>
                </a:solidFill>
                <a:latin typeface="Bookman Old Style"/>
              </a:rPr>
              <a:t> </a:t>
            </a:r>
            <a:r>
              <a:rPr lang="en-US" sz="1800" b="1" strike="noStrike" spc="-1" dirty="0" err="1">
                <a:solidFill>
                  <a:srgbClr val="3F762B"/>
                </a:solidFill>
                <a:latin typeface="Bookman Old Style"/>
              </a:rPr>
              <a:t>хозяйство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6" name="Line 3"/>
          <p:cNvSpPr/>
          <p:nvPr/>
        </p:nvSpPr>
        <p:spPr>
          <a:xfrm>
            <a:off x="492120" y="1231560"/>
            <a:ext cx="9204120" cy="360"/>
          </a:xfrm>
          <a:prstGeom prst="line">
            <a:avLst/>
          </a:prstGeom>
          <a:ln w="47520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4"/>
          <p:cNvSpPr/>
          <p:nvPr/>
        </p:nvSpPr>
        <p:spPr>
          <a:xfrm>
            <a:off x="5700600" y="1584360"/>
            <a:ext cx="3551040" cy="1483920"/>
          </a:xfrm>
          <a:prstGeom prst="roundRect">
            <a:avLst>
              <a:gd name="adj" fmla="val 16667"/>
            </a:avLst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832 938,8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533 042,9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567 710,7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888" name="CustomShape 5"/>
          <p:cNvSpPr/>
          <p:nvPr/>
        </p:nvSpPr>
        <p:spPr>
          <a:xfrm>
            <a:off x="238092" y="5500702"/>
            <a:ext cx="2714644" cy="1214446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Жилищно-коммунальное хозяйство  </a:t>
            </a:r>
            <a:endParaRPr lang="ru-RU" sz="1400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2021 год – 264 189,2 тыс. руб.</a:t>
            </a:r>
            <a:endParaRPr lang="ru-RU" sz="1400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2022 год –51 188,3 тыс. руб.</a:t>
            </a:r>
            <a:endParaRPr lang="ru-RU" sz="1400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2023 год – 39 706,3 тыс. руб.</a:t>
            </a:r>
            <a:endParaRPr lang="ru-RU" sz="1400" spc="-1" dirty="0">
              <a:latin typeface="XO Oriel"/>
            </a:endParaRPr>
          </a:p>
        </p:txBody>
      </p:sp>
      <p:sp>
        <p:nvSpPr>
          <p:cNvPr id="889" name="CustomShape 6"/>
          <p:cNvSpPr/>
          <p:nvPr/>
        </p:nvSpPr>
        <p:spPr>
          <a:xfrm>
            <a:off x="6711840" y="5413320"/>
            <a:ext cx="2813192" cy="1301828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Другие вопросы в области жилищно-коммунального хозяйства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32 665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31 411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2023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32 239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90" name="CustomShape 7"/>
          <p:cNvSpPr/>
          <p:nvPr/>
        </p:nvSpPr>
        <p:spPr>
          <a:xfrm>
            <a:off x="3452802" y="5500702"/>
            <a:ext cx="2643206" cy="1214446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solidFill>
              <a:schemeClr val="bg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Благоустройство </a:t>
            </a: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2021 год – 536 084,6 тыс. руб.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2022 год – 450 443,6 тыс. руб.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2023 год – 495 765,4 тыс. руб.</a:t>
            </a:r>
            <a:endParaRPr lang="ru-RU" sz="1400" b="1" spc="-1" dirty="0" smtClean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TextShape 1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C21838B-47AC-480D-9D6D-4F7DCFE12485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43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892" name="TextShape 2"/>
          <p:cNvSpPr txBox="1"/>
          <p:nvPr/>
        </p:nvSpPr>
        <p:spPr>
          <a:xfrm>
            <a:off x="719280" y="569880"/>
            <a:ext cx="9186480" cy="36190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87500" lnSpcReduction="10000"/>
          </a:bodyPr>
          <a:lstStyle/>
          <a:p>
            <a:pPr marL="91440" indent="-9108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территории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созданы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и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функционирую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учреждения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жилищно-коммунального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1" strike="noStrike" spc="-1" dirty="0" err="1">
                <a:solidFill>
                  <a:srgbClr val="404040"/>
                </a:solidFill>
                <a:latin typeface="Century Gothic"/>
              </a:rPr>
              <a:t>хозяйства</a:t>
            </a:r>
            <a:r>
              <a:rPr lang="en-US" sz="2400" b="1" strike="noStrike" spc="-1" dirty="0">
                <a:solidFill>
                  <a:srgbClr val="404040"/>
                </a:solidFill>
                <a:latin typeface="Century Gothic"/>
              </a:rPr>
              <a:t>: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91440" indent="-910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МБУ «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Зеленстрой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»;</a:t>
            </a:r>
          </a:p>
          <a:p>
            <a:pPr marL="91440" indent="-910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МКУ «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Управление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жизнеобеспечением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и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развитием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400" b="0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400" b="0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400" b="0" strike="noStrike" spc="-1" dirty="0" smtClean="0">
                <a:solidFill>
                  <a:srgbClr val="404040"/>
                </a:solidFill>
                <a:latin typeface="Century Gothic"/>
              </a:rPr>
              <a:t>»</a:t>
            </a:r>
            <a:endParaRPr lang="ru-RU" sz="2400" b="0" strike="noStrike" spc="-1" dirty="0" smtClean="0">
              <a:solidFill>
                <a:srgbClr val="404040"/>
              </a:solidFill>
              <a:latin typeface="Century Gothic"/>
            </a:endParaRPr>
          </a:p>
          <a:p>
            <a:pPr marL="91440" indent="-91080">
              <a:lnSpc>
                <a:spcPct val="100000"/>
              </a:lnSpc>
              <a:spcBef>
                <a:spcPts val="1001"/>
              </a:spcBef>
              <a:buClr>
                <a:srgbClr val="549E39"/>
              </a:buClr>
              <a:buFont typeface="Wingdings 3" charset="2"/>
              <a:buChar char=""/>
            </a:pPr>
            <a:r>
              <a:rPr lang="ru-RU" sz="2400" spc="-1" dirty="0" smtClean="0">
                <a:solidFill>
                  <a:srgbClr val="404040"/>
                </a:solidFill>
                <a:latin typeface="Century Gothic"/>
              </a:rPr>
              <a:t>МБУ </a:t>
            </a:r>
            <a:r>
              <a:rPr lang="ru-RU" sz="2400" spc="-1" dirty="0" smtClean="0">
                <a:solidFill>
                  <a:srgbClr val="404040"/>
                </a:solidFill>
                <a:latin typeface="Century Gothic"/>
              </a:rPr>
              <a:t>«СГМПО </a:t>
            </a:r>
            <a:r>
              <a:rPr lang="ru-RU" sz="2400" spc="-1" dirty="0" smtClean="0">
                <a:solidFill>
                  <a:srgbClr val="404040"/>
                </a:solidFill>
                <a:latin typeface="Century Gothic"/>
              </a:rPr>
              <a:t>КХ»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Расходы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жилищно-коммунальное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хозяйство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в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расчете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на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1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жителя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Старооскольского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городского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округа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в </a:t>
            </a:r>
            <a:r>
              <a:rPr lang="en-US" sz="23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ru-RU" sz="2300" b="1" strike="noStrike" spc="-1" dirty="0" smtClean="0">
                <a:solidFill>
                  <a:srgbClr val="404040"/>
                </a:solidFill>
                <a:latin typeface="Century Gothic"/>
              </a:rPr>
              <a:t>20</a:t>
            </a:r>
            <a:r>
              <a:rPr lang="en-US" sz="2300" b="1" strike="noStrike" spc="-1" dirty="0" smtClean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году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en-US" sz="2300" b="1" strike="noStrike" spc="-1" dirty="0" err="1">
                <a:solidFill>
                  <a:srgbClr val="404040"/>
                </a:solidFill>
                <a:latin typeface="Century Gothic"/>
              </a:rPr>
              <a:t>составят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2300" b="1" strike="noStrike" spc="-1" dirty="0" smtClean="0">
                <a:solidFill>
                  <a:srgbClr val="404040"/>
                </a:solidFill>
                <a:latin typeface="Century Gothic"/>
              </a:rPr>
              <a:t>3 212,3 </a:t>
            </a:r>
            <a:r>
              <a:rPr lang="en-US" sz="2300" b="1" strike="noStrike" spc="-1" dirty="0" err="1" smtClean="0">
                <a:solidFill>
                  <a:srgbClr val="404040"/>
                </a:solidFill>
                <a:latin typeface="Century Gothic"/>
              </a:rPr>
              <a:t>руб</a:t>
            </a:r>
            <a:r>
              <a:rPr lang="en-US" sz="2300" b="1" strike="noStrike" spc="-1" dirty="0">
                <a:solidFill>
                  <a:srgbClr val="404040"/>
                </a:solidFill>
                <a:latin typeface="Century Gothic"/>
              </a:rPr>
              <a:t>.</a:t>
            </a:r>
            <a:endParaRPr lang="en-US" sz="23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893" name="Picture 2"/>
          <p:cNvPicPr/>
          <p:nvPr/>
        </p:nvPicPr>
        <p:blipFill>
          <a:blip r:embed="rId2" cstate="print"/>
          <a:stretch/>
        </p:blipFill>
        <p:spPr>
          <a:xfrm>
            <a:off x="520560" y="4241880"/>
            <a:ext cx="2765160" cy="198864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94" name="Picture 4"/>
          <p:cNvPicPr/>
          <p:nvPr/>
        </p:nvPicPr>
        <p:blipFill>
          <a:blip r:embed="rId3" cstate="print"/>
          <a:stretch/>
        </p:blipFill>
        <p:spPr>
          <a:xfrm>
            <a:off x="3665520" y="4241880"/>
            <a:ext cx="2714400" cy="203472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95" name="Picture 13"/>
          <p:cNvPicPr/>
          <p:nvPr/>
        </p:nvPicPr>
        <p:blipFill>
          <a:blip r:embed="rId4" cstate="print"/>
          <a:stretch/>
        </p:blipFill>
        <p:spPr>
          <a:xfrm>
            <a:off x="6761160" y="4241880"/>
            <a:ext cx="2977920" cy="203472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Рисунок 8"/>
          <p:cNvPicPr/>
          <p:nvPr/>
        </p:nvPicPr>
        <p:blipFill>
          <a:blip r:embed="rId2" cstate="print"/>
          <a:stretch/>
        </p:blipFill>
        <p:spPr>
          <a:xfrm>
            <a:off x="2918160" y="1189080"/>
            <a:ext cx="3569400" cy="2116440"/>
          </a:xfrm>
          <a:prstGeom prst="rect">
            <a:avLst/>
          </a:prstGeom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97" name="Рисунок 7"/>
          <p:cNvPicPr/>
          <p:nvPr/>
        </p:nvPicPr>
        <p:blipFill>
          <a:blip r:embed="rId3" cstate="print"/>
          <a:stretch/>
        </p:blipFill>
        <p:spPr>
          <a:xfrm>
            <a:off x="4952880" y="3446640"/>
            <a:ext cx="3779640" cy="1961640"/>
          </a:xfrm>
          <a:prstGeom prst="rect">
            <a:avLst/>
          </a:prstGeom>
          <a:ln w="9360">
            <a:noFill/>
          </a:ln>
        </p:spPr>
      </p:pic>
      <p:pic>
        <p:nvPicPr>
          <p:cNvPr id="898" name="Рисунок 3"/>
          <p:cNvPicPr/>
          <p:nvPr/>
        </p:nvPicPr>
        <p:blipFill>
          <a:blip r:embed="rId4" cstate="print"/>
          <a:stretch/>
        </p:blipFill>
        <p:spPr>
          <a:xfrm>
            <a:off x="268200" y="3429000"/>
            <a:ext cx="3693600" cy="1979280"/>
          </a:xfrm>
          <a:prstGeom prst="rect">
            <a:avLst/>
          </a:prstGeom>
          <a:ln w="9360">
            <a:noFill/>
          </a:ln>
        </p:spPr>
      </p:pic>
      <p:sp>
        <p:nvSpPr>
          <p:cNvPr id="899" name="TextShape 1"/>
          <p:cNvSpPr txBox="1"/>
          <p:nvPr/>
        </p:nvSpPr>
        <p:spPr>
          <a:xfrm>
            <a:off x="149400" y="393840"/>
            <a:ext cx="9610200" cy="89352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Расходы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бюджета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Старооскольского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городского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округа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в 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20</a:t>
            </a:r>
            <a:r>
              <a:rPr lang="ru-RU" sz="1600" b="1" strike="noStrike" spc="-1" dirty="0" smtClean="0">
                <a:solidFill>
                  <a:srgbClr val="0A1407"/>
                </a:solidFill>
                <a:latin typeface="Bookman Old Style"/>
              </a:rPr>
              <a:t>21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году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и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плановый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период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202</a:t>
            </a:r>
            <a:r>
              <a:rPr lang="ru-RU" sz="1600" b="1" spc="-1" dirty="0" smtClean="0">
                <a:solidFill>
                  <a:srgbClr val="0A1407"/>
                </a:solidFill>
                <a:latin typeface="Bookman Old Style"/>
              </a:rPr>
              <a:t>2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-202</a:t>
            </a:r>
            <a:r>
              <a:rPr lang="ru-RU" sz="1600" b="1" strike="noStrike" spc="-1" dirty="0" smtClean="0">
                <a:solidFill>
                  <a:srgbClr val="0A1407"/>
                </a:solidFill>
                <a:latin typeface="Bookman Old Style"/>
              </a:rPr>
              <a:t>3</a:t>
            </a:r>
            <a:r>
              <a:rPr lang="en-US" sz="1600" b="1" strike="noStrike" spc="-1" dirty="0" smtClean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годов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на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организацию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транспортного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обслуживания</a:t>
            </a:r>
            <a:r>
              <a:rPr lang="en-US" sz="1600" b="1" strike="noStrike" spc="-1" dirty="0">
                <a:solidFill>
                  <a:srgbClr val="0A1407"/>
                </a:solidFill>
                <a:latin typeface="Bookman Old Style"/>
              </a:rPr>
              <a:t> </a:t>
            </a:r>
            <a:r>
              <a:rPr lang="en-US" sz="1600" b="1" strike="noStrike" spc="-1" dirty="0" err="1">
                <a:solidFill>
                  <a:srgbClr val="0A1407"/>
                </a:solidFill>
                <a:latin typeface="Bookman Old Style"/>
              </a:rPr>
              <a:t>населения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0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B56913-6414-400F-AE17-DCD78640F65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44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901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4"/>
          <p:cNvSpPr/>
          <p:nvPr/>
        </p:nvSpPr>
        <p:spPr>
          <a:xfrm>
            <a:off x="6495840" y="1393200"/>
            <a:ext cx="3410160" cy="124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strike="noStrike" spc="-1" dirty="0" smtClean="0">
                <a:latin typeface="Times New Roman"/>
              </a:rPr>
              <a:t>2021 </a:t>
            </a:r>
            <a:r>
              <a:rPr lang="ru-RU" sz="1800" b="1" strike="noStrike" spc="-1" dirty="0">
                <a:latin typeface="Times New Roman"/>
              </a:rPr>
              <a:t>год – </a:t>
            </a:r>
            <a:r>
              <a:rPr lang="ru-RU" sz="1800" b="1" strike="noStrike" spc="-1" dirty="0" smtClean="0">
                <a:latin typeface="Times New Roman"/>
              </a:rPr>
              <a:t>220 763 </a:t>
            </a:r>
            <a:r>
              <a:rPr lang="ru-RU" sz="1800" b="1" strike="noStrike" spc="-1" dirty="0" smtClean="0">
                <a:latin typeface="Times New Roman"/>
              </a:rPr>
              <a:t>тыс</a:t>
            </a:r>
            <a:r>
              <a:rPr lang="ru-RU" sz="1800" b="1" strike="noStrike" spc="-1" dirty="0">
                <a:latin typeface="Times New Roman"/>
              </a:rPr>
              <a:t>. </a:t>
            </a:r>
            <a:r>
              <a:rPr lang="ru-RU" sz="1800" b="1" strike="noStrike" spc="-1" dirty="0" smtClean="0">
                <a:latin typeface="Times New Roman"/>
              </a:rPr>
              <a:t>руб.</a:t>
            </a:r>
            <a:endParaRPr lang="ru-RU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b="1" spc="-1" dirty="0" smtClean="0">
                <a:latin typeface="Times New Roman"/>
              </a:rPr>
              <a:t> </a:t>
            </a:r>
            <a:r>
              <a:rPr lang="ru-RU" sz="1800" b="1" strike="noStrike" spc="-1" dirty="0" smtClean="0">
                <a:latin typeface="Times New Roman"/>
              </a:rPr>
              <a:t>2022 </a:t>
            </a:r>
            <a:r>
              <a:rPr lang="ru-RU" sz="1800" b="1" strike="noStrike" spc="-1" dirty="0">
                <a:latin typeface="Times New Roman"/>
              </a:rPr>
              <a:t>год – </a:t>
            </a:r>
            <a:r>
              <a:rPr lang="ru-RU" sz="1800" b="1" strike="noStrike" spc="-1" dirty="0" smtClean="0">
                <a:latin typeface="Times New Roman"/>
              </a:rPr>
              <a:t>207 853,4 </a:t>
            </a:r>
            <a:r>
              <a:rPr lang="ru-RU" sz="1800" b="1" strike="noStrike" spc="-1" dirty="0" smtClean="0">
                <a:latin typeface="Times New Roman"/>
              </a:rPr>
              <a:t>тыс</a:t>
            </a:r>
            <a:r>
              <a:rPr lang="ru-RU" sz="1800" b="1" strike="noStrike" spc="-1" dirty="0"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 dirty="0" smtClean="0">
                <a:latin typeface="Times New Roman"/>
              </a:rPr>
              <a:t>2023 </a:t>
            </a:r>
            <a:r>
              <a:rPr lang="ru-RU" sz="1800" b="1" strike="noStrike" spc="-1" dirty="0">
                <a:latin typeface="Times New Roman"/>
              </a:rPr>
              <a:t>год – </a:t>
            </a:r>
            <a:r>
              <a:rPr lang="ru-RU" sz="1800" b="1" strike="noStrike" spc="-1" dirty="0" smtClean="0">
                <a:latin typeface="Times New Roman"/>
              </a:rPr>
              <a:t>209 081,4 </a:t>
            </a:r>
            <a:r>
              <a:rPr lang="ru-RU" sz="1800" b="1" strike="noStrike" spc="-1" dirty="0" smtClean="0">
                <a:latin typeface="Times New Roman"/>
              </a:rPr>
              <a:t>тыс</a:t>
            </a:r>
            <a:r>
              <a:rPr lang="ru-RU" sz="1800" b="1" strike="noStrike" spc="-1" dirty="0"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903" name="CustomShape 5"/>
          <p:cNvSpPr/>
          <p:nvPr/>
        </p:nvSpPr>
        <p:spPr>
          <a:xfrm>
            <a:off x="488504" y="5517232"/>
            <a:ext cx="3357360" cy="1197916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solidFill>
              <a:schemeClr val="accent4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Предоставление субсидий МБУ «Пассажирское»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106 029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2022 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113 408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2023 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114 636 </a:t>
            </a:r>
            <a:r>
              <a:rPr lang="ru-RU" sz="1400" b="1" strike="noStrike" spc="-1" dirty="0" smtClean="0">
                <a:solidFill>
                  <a:srgbClr val="455F51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455F51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904" name="CustomShape 6"/>
          <p:cNvSpPr/>
          <p:nvPr/>
        </p:nvSpPr>
        <p:spPr>
          <a:xfrm>
            <a:off x="5310190" y="5462280"/>
            <a:ext cx="3714776" cy="1252868"/>
          </a:xfrm>
          <a:prstGeom prst="rect">
            <a:avLst/>
          </a:prstGeom>
          <a:noFill/>
          <a:ln w="1908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Организация проезда льготной категории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пенсионеров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в общественном транспорте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2021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114 734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 2022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94 445,4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  2023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год –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94445,4 </a:t>
            </a: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extShape 1"/>
          <p:cNvSpPr txBox="1"/>
          <p:nvPr/>
        </p:nvSpPr>
        <p:spPr>
          <a:xfrm>
            <a:off x="719280" y="355680"/>
            <a:ext cx="9186480" cy="8157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lnSpcReduction="10000"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Программа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муниципальных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внутренних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заимствований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Старооскольского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городского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округа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</a:rPr>
              <a:t>  в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21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</a:rPr>
              <a:t>-202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</a:rPr>
              <a:t>годах</a:t>
            </a:r>
            <a:endParaRPr lang="en-US" sz="24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11" name="CustomShape 2"/>
          <p:cNvSpPr/>
          <p:nvPr/>
        </p:nvSpPr>
        <p:spPr>
          <a:xfrm>
            <a:off x="517680" y="5454720"/>
            <a:ext cx="918648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По разделу «Обслуживание государственного и муниципального долга» в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2021 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году запланировано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39 731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тыс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. руб., в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2022 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году –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39 376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тыс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. руб., в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2023 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году –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39 334 </a:t>
            </a:r>
            <a:r>
              <a:rPr lang="ru-RU" sz="1400" b="1" strike="noStrike" spc="-1" dirty="0" smtClean="0">
                <a:solidFill>
                  <a:srgbClr val="404040"/>
                </a:solidFill>
                <a:latin typeface="Century Gothic"/>
              </a:rPr>
              <a:t>тыс</a:t>
            </a:r>
            <a:r>
              <a:rPr lang="ru-RU" sz="1400" b="1" strike="noStrike" spc="-1" dirty="0">
                <a:solidFill>
                  <a:srgbClr val="404040"/>
                </a:solidFill>
                <a:latin typeface="Century Gothic"/>
              </a:rPr>
              <a:t>. руб.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graphicFrame>
        <p:nvGraphicFramePr>
          <p:cNvPr id="912" name="Table 3"/>
          <p:cNvGraphicFramePr/>
          <p:nvPr/>
        </p:nvGraphicFramePr>
        <p:xfrm>
          <a:off x="517680" y="1162080"/>
          <a:ext cx="9013320" cy="4273920"/>
        </p:xfrm>
        <a:graphic>
          <a:graphicData uri="http://schemas.openxmlformats.org/drawingml/2006/table">
            <a:tbl>
              <a:tblPr/>
              <a:tblGrid>
                <a:gridCol w="399960"/>
                <a:gridCol w="5413320"/>
                <a:gridCol w="1110960"/>
                <a:gridCol w="1066680"/>
                <a:gridCol w="1022400"/>
              </a:tblGrid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Виды заимствований</a:t>
                      </a:r>
                      <a:endParaRPr lang="ru-RU" sz="13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 Российской Федерации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418 918,1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322</a:t>
                      </a:r>
                      <a:r>
                        <a:rPr lang="ru-RU" sz="1200" b="0" strike="noStrike" spc="-1" baseline="0" dirty="0" smtClean="0">
                          <a:latin typeface="XO Oriel"/>
                        </a:rPr>
                        <a:t> 330,1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202 059,1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5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кредитных организаций бюджетом Старооскольского городского округа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1</a:t>
                      </a:r>
                      <a:r>
                        <a:rPr lang="ru-RU" sz="1200" b="0" strike="noStrike" spc="-1" baseline="0" dirty="0" smtClean="0">
                          <a:latin typeface="XO Oriel"/>
                        </a:rPr>
                        <a:t> 145 918,1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1 049 330,1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929 059,1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бюджетами  городских округов кредитов  от кредитных организаций  в валюте Российской Федерации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- 727 000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- 727 000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- 727 000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38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83 000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-</a:t>
                      </a:r>
                      <a:r>
                        <a:rPr lang="ru-RU" sz="1200" b="0" strike="noStrike" spc="-1" baseline="0" dirty="0" smtClean="0">
                          <a:latin typeface="XO Oriel"/>
                        </a:rPr>
                        <a:t> 166 000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3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бюджетом Старооскольского городского округа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298 090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13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бюджетом Старооскольского городского округа кредитов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- 381 090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-</a:t>
                      </a:r>
                      <a:r>
                        <a:rPr lang="ru-RU" sz="1200" b="0" strike="noStrike" spc="-1" baseline="0" dirty="0" smtClean="0">
                          <a:latin typeface="XO Oriel"/>
                        </a:rPr>
                        <a:t> 166 000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0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муниципальных внутренних заимствований Старооскольского городского округа, направленных на погашение дефицита бюджета</a:t>
                      </a:r>
                      <a:endParaRPr lang="ru-RU" sz="1200" b="0" strike="noStrike" spc="-1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335 918,1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156 330,1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latin typeface="XO Oriel"/>
                        </a:rPr>
                        <a:t>202 059,1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extShape 1"/>
          <p:cNvSpPr txBox="1"/>
          <p:nvPr/>
        </p:nvSpPr>
        <p:spPr>
          <a:xfrm>
            <a:off x="495360" y="863640"/>
            <a:ext cx="8915040" cy="6427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6000" b="0" i="1" strike="noStrike" spc="-1">
                <a:solidFill>
                  <a:srgbClr val="FF0000"/>
                </a:solidFill>
                <a:latin typeface="Times New Roman"/>
              </a:rPr>
              <a:t>Благодарим за внимание!</a:t>
            </a:r>
            <a:endParaRPr lang="en-US" sz="6000" b="0" strike="noStrike" spc="-1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60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14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FD7AD3-3DAA-4400-95A1-553DAAC8EB62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46</a:t>
            </a:fld>
            <a:endParaRPr lang="ru-RU" sz="1400" b="0" strike="noStrike" spc="-1">
              <a:latin typeface="Tino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95360" y="0"/>
            <a:ext cx="8915040" cy="13712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678A26"/>
                </a:solidFill>
                <a:latin typeface="Bookman Old Style"/>
              </a:rPr>
              <a:t>Основные показатели социально – экономического развития Старооскольского городского округа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EAD872-B747-4674-93AB-F2F2C114BA7C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681120" y="863640"/>
            <a:ext cx="8802360" cy="2590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>
                <a:solidFill>
                  <a:srgbClr val="0A1407"/>
                </a:solidFill>
                <a:latin typeface="Century Gothic"/>
              </a:rPr>
              <a:t>-  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Century Gothic"/>
              </a:rPr>
              <a:t>259,3 </a:t>
            </a:r>
            <a:r>
              <a:rPr lang="en-US" sz="1800" b="1" strike="noStrike" spc="-1" dirty="0" err="1" smtClean="0">
                <a:solidFill>
                  <a:srgbClr val="0A1407"/>
                </a:solidFill>
                <a:latin typeface="Century Gothic"/>
              </a:rPr>
              <a:t>тыс</a:t>
            </a:r>
            <a:r>
              <a:rPr lang="en-US" sz="1800" b="1" strike="noStrike" spc="-1" dirty="0">
                <a:solidFill>
                  <a:srgbClr val="0A1407"/>
                </a:solidFill>
                <a:latin typeface="Century Gothic"/>
              </a:rPr>
              <a:t>.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Century Gothic"/>
              </a:rPr>
              <a:t>чел</a:t>
            </a:r>
            <a:r>
              <a:rPr lang="en-US" sz="1800" b="1" strike="noStrike" spc="-1" dirty="0">
                <a:solidFill>
                  <a:srgbClr val="0A1407"/>
                </a:solidFill>
                <a:latin typeface="Century Gothic"/>
              </a:rPr>
              <a:t>. -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Century Gothic"/>
              </a:rPr>
              <a:t>численность</a:t>
            </a:r>
            <a:r>
              <a:rPr lang="en-US" sz="1800" b="1" strike="noStrike" spc="-1" dirty="0">
                <a:solidFill>
                  <a:srgbClr val="0A1407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Century Gothic"/>
              </a:rPr>
              <a:t>населения</a:t>
            </a:r>
            <a:r>
              <a:rPr lang="en-US" sz="1800" b="1" strike="noStrike" spc="-1" dirty="0">
                <a:solidFill>
                  <a:srgbClr val="0A1407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Century Gothic"/>
              </a:rPr>
              <a:t>на</a:t>
            </a:r>
            <a:r>
              <a:rPr lang="en-US" sz="1800" b="1" strike="noStrike" spc="-1" dirty="0">
                <a:solidFill>
                  <a:srgbClr val="0A1407"/>
                </a:solidFill>
                <a:latin typeface="Century Gothic"/>
              </a:rPr>
              <a:t> 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Century Gothic"/>
              </a:rPr>
              <a:t>01.01.202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Century Gothic"/>
              </a:rPr>
              <a:t>1</a:t>
            </a:r>
            <a:r>
              <a:rPr lang="en-US" sz="1800" b="1" strike="noStrike" spc="-1" dirty="0" smtClean="0">
                <a:solidFill>
                  <a:srgbClr val="0A1407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A1407"/>
                </a:solidFill>
                <a:latin typeface="Century Gothic"/>
              </a:rPr>
              <a:t>года</a:t>
            </a:r>
            <a:endParaRPr lang="en-US" sz="18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endParaRPr lang="en-US" sz="1800" b="0" strike="noStrike" spc="-1" dirty="0">
              <a:solidFill>
                <a:srgbClr val="404040"/>
              </a:solidFill>
              <a:latin typeface="Century Gothic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- 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Gothic"/>
              </a:rPr>
              <a:t>38 507 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entury Gothic"/>
              </a:rPr>
              <a:t>руб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. –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среднемесячная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заработная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плата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по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крупным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и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средним</a:t>
            </a:r>
            <a:r>
              <a:rPr lang="en-US" sz="1800" b="1" strike="noStrike" spc="-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entury Gothic"/>
              </a:rPr>
              <a:t>организаци</a:t>
            </a:r>
            <a:endParaRPr lang="en-US" sz="18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8" name="Line 4"/>
          <p:cNvSpPr/>
          <p:nvPr/>
        </p:nvSpPr>
        <p:spPr>
          <a:xfrm>
            <a:off x="350640" y="909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9" name="Picture 9"/>
          <p:cNvPicPr/>
          <p:nvPr/>
        </p:nvPicPr>
        <p:blipFill>
          <a:blip r:embed="rId2" cstate="print"/>
          <a:stretch/>
        </p:blipFill>
        <p:spPr>
          <a:xfrm>
            <a:off x="2117880" y="3384000"/>
            <a:ext cx="2804760" cy="297144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0" name="Picture 10"/>
          <p:cNvPicPr/>
          <p:nvPr/>
        </p:nvPicPr>
        <p:blipFill>
          <a:blip r:embed="rId3" cstate="print"/>
          <a:stretch/>
        </p:blipFill>
        <p:spPr>
          <a:xfrm>
            <a:off x="5852880" y="3384000"/>
            <a:ext cx="2761920" cy="29728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3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584280" y="39600"/>
            <a:ext cx="8915040" cy="907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Основные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2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параметры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бюджета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Старооскольского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городского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округа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1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год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9075EF7-DC02-41BB-937E-41003DC04C8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43" name="CustomShape 3"/>
          <p:cNvSpPr/>
          <p:nvPr/>
        </p:nvSpPr>
        <p:spPr>
          <a:xfrm rot="16200000">
            <a:off x="4032000" y="2395800"/>
            <a:ext cx="1728360" cy="312552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rotWithShape="0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БЮДЖЕТ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706920" y="1509840"/>
            <a:ext cx="2338200" cy="13680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9 551 532,3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3675240" y="5087880"/>
            <a:ext cx="2338200" cy="14396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Расходы бюджета –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9 907 529,3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6" name="CustomShape 6"/>
          <p:cNvSpPr/>
          <p:nvPr/>
        </p:nvSpPr>
        <p:spPr>
          <a:xfrm>
            <a:off x="412920" y="1393920"/>
            <a:ext cx="2669760" cy="1368000"/>
          </a:xfrm>
          <a:prstGeom prst="homePlate">
            <a:avLst>
              <a:gd name="adj" fmla="val 41299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A1407"/>
                </a:solidFill>
                <a:latin typeface="Times New Roman"/>
              </a:rPr>
              <a:t>3 071 689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7" name="CustomShape 7"/>
          <p:cNvSpPr/>
          <p:nvPr/>
        </p:nvSpPr>
        <p:spPr>
          <a:xfrm>
            <a:off x="444600" y="5070600"/>
            <a:ext cx="2814120" cy="1368000"/>
          </a:xfrm>
          <a:prstGeom prst="homePlate">
            <a:avLst>
              <a:gd name="adj" fmla="val 41327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5 974 442,3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8" name="CustomShape 8"/>
          <p:cNvSpPr/>
          <p:nvPr/>
        </p:nvSpPr>
        <p:spPr>
          <a:xfrm>
            <a:off x="495360" y="3203640"/>
            <a:ext cx="2754000" cy="1368000"/>
          </a:xfrm>
          <a:prstGeom prst="homePlate">
            <a:avLst>
              <a:gd name="adj" fmla="val 41328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505 401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9" name="CustomShape 9"/>
          <p:cNvSpPr/>
          <p:nvPr/>
        </p:nvSpPr>
        <p:spPr>
          <a:xfrm rot="10800000">
            <a:off x="6537176" y="2780928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Образование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5 031 712,7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0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2"/>
          <p:cNvSpPr/>
          <p:nvPr/>
        </p:nvSpPr>
        <p:spPr>
          <a:xfrm rot="10800000">
            <a:off x="6537176" y="4437112"/>
            <a:ext cx="3147480" cy="661680"/>
          </a:xfrm>
          <a:prstGeom prst="homePlate">
            <a:avLst>
              <a:gd name="adj" fmla="val 9605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Социальная политика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1 703 711,3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3" name="CustomShape 13"/>
          <p:cNvSpPr/>
          <p:nvPr/>
        </p:nvSpPr>
        <p:spPr>
          <a:xfrm rot="10800000">
            <a:off x="6537176" y="3645024"/>
            <a:ext cx="3128760" cy="639360"/>
          </a:xfrm>
          <a:prstGeom prst="homePlate">
            <a:avLst>
              <a:gd name="adj" fmla="val 9960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Культура и кинематография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498 537,5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4" name="CustomShape 14"/>
          <p:cNvSpPr/>
          <p:nvPr/>
        </p:nvSpPr>
        <p:spPr>
          <a:xfrm rot="10800000">
            <a:off x="6537176" y="1124744"/>
            <a:ext cx="3153960" cy="653760"/>
          </a:xfrm>
          <a:prstGeom prst="homePlate">
            <a:avLst>
              <a:gd name="adj" fmla="val 10250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Дорожное 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712 501,5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5" name="CustomShape 15"/>
          <p:cNvSpPr/>
          <p:nvPr/>
        </p:nvSpPr>
        <p:spPr>
          <a:xfrm rot="10800000">
            <a:off x="6537176" y="5229200"/>
            <a:ext cx="3153960" cy="677520"/>
          </a:xfrm>
          <a:prstGeom prst="homePlate">
            <a:avLst>
              <a:gd name="adj" fmla="val 103042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Физическая культура и спорт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279 066,7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6" name="CustomShape 16"/>
          <p:cNvSpPr/>
          <p:nvPr/>
        </p:nvSpPr>
        <p:spPr>
          <a:xfrm rot="10800000">
            <a:off x="6537176" y="6093296"/>
            <a:ext cx="3177720" cy="597960"/>
          </a:xfrm>
          <a:prstGeom prst="homePlate">
            <a:avLst>
              <a:gd name="adj" fmla="val 1096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Другие расходы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849 060,8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57" name="CustomShape 17"/>
          <p:cNvSpPr/>
          <p:nvPr/>
        </p:nvSpPr>
        <p:spPr>
          <a:xfrm rot="10800000">
            <a:off x="6537176" y="1916832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Жилищно-коммунальное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832 938,8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4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584280" y="39600"/>
            <a:ext cx="8915040" cy="907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Основные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2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параметры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бюджета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Старооскольского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городского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округа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2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год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42D0C9-FBF6-40D1-AA34-EAF3324C244B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60" name="CustomShape 3"/>
          <p:cNvSpPr/>
          <p:nvPr/>
        </p:nvSpPr>
        <p:spPr>
          <a:xfrm rot="16200000">
            <a:off x="4032000" y="2395800"/>
            <a:ext cx="1728360" cy="312552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rotWithShape="0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БЮДЖЕТ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3706920" y="1509840"/>
            <a:ext cx="2338200" cy="13680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9 183 143,1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3675240" y="5000636"/>
            <a:ext cx="2338200" cy="1643074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Расходы бюджета –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9 359 552,1тыс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в том числе условно утвержденные расходы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 91 760 тыс.руб.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412920" y="1393920"/>
            <a:ext cx="2669760" cy="1368000"/>
          </a:xfrm>
          <a:prstGeom prst="homePlate">
            <a:avLst>
              <a:gd name="adj" fmla="val 41299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3 117 875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444600" y="5070600"/>
            <a:ext cx="2814120" cy="1368000"/>
          </a:xfrm>
          <a:prstGeom prst="homePlate">
            <a:avLst>
              <a:gd name="adj" fmla="val 41327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5 597 402,1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5" name="CustomShape 8"/>
          <p:cNvSpPr/>
          <p:nvPr/>
        </p:nvSpPr>
        <p:spPr>
          <a:xfrm>
            <a:off x="495360" y="3203640"/>
            <a:ext cx="2754000" cy="1368000"/>
          </a:xfrm>
          <a:prstGeom prst="homePlate">
            <a:avLst>
              <a:gd name="adj" fmla="val 41328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467 866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6" name="CustomShape 9"/>
          <p:cNvSpPr/>
          <p:nvPr/>
        </p:nvSpPr>
        <p:spPr>
          <a:xfrm rot="10800000">
            <a:off x="6465168" y="2708920"/>
            <a:ext cx="3187080" cy="72008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Образование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4 940 935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руб., 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XO Oriel"/>
            </a:endParaRPr>
          </a:p>
        </p:txBody>
      </p:sp>
      <p:sp>
        <p:nvSpPr>
          <p:cNvPr id="367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12"/>
          <p:cNvSpPr/>
          <p:nvPr/>
        </p:nvSpPr>
        <p:spPr>
          <a:xfrm rot="10800000">
            <a:off x="6537176" y="4509120"/>
            <a:ext cx="3147480" cy="661680"/>
          </a:xfrm>
          <a:prstGeom prst="homePlate">
            <a:avLst>
              <a:gd name="adj" fmla="val 9605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Социальная политика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1 757 382,6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0" name="CustomShape 13"/>
          <p:cNvSpPr/>
          <p:nvPr/>
        </p:nvSpPr>
        <p:spPr>
          <a:xfrm rot="10800000">
            <a:off x="6537176" y="3645024"/>
            <a:ext cx="3128760" cy="639360"/>
          </a:xfrm>
          <a:prstGeom prst="homePlate">
            <a:avLst>
              <a:gd name="adj" fmla="val 9960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Культура и кинематография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532 257,7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1" name="CustomShape 14"/>
          <p:cNvSpPr/>
          <p:nvPr/>
        </p:nvSpPr>
        <p:spPr>
          <a:xfrm rot="10800000">
            <a:off x="6465168" y="1052736"/>
            <a:ext cx="3153960" cy="653760"/>
          </a:xfrm>
          <a:prstGeom prst="homePlate">
            <a:avLst>
              <a:gd name="adj" fmla="val 10250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Дорожное 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363 370,1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2" name="CustomShape 15"/>
          <p:cNvSpPr/>
          <p:nvPr/>
        </p:nvSpPr>
        <p:spPr>
          <a:xfrm rot="10800000">
            <a:off x="6537176" y="5301208"/>
            <a:ext cx="3153960" cy="677520"/>
          </a:xfrm>
          <a:prstGeom prst="homePlate">
            <a:avLst>
              <a:gd name="adj" fmla="val 103042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Физическая культура и спорт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301 165,1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3" name="CustomShape 16"/>
          <p:cNvSpPr/>
          <p:nvPr/>
        </p:nvSpPr>
        <p:spPr>
          <a:xfrm rot="10800000">
            <a:off x="6537176" y="6093296"/>
            <a:ext cx="3177720" cy="597960"/>
          </a:xfrm>
          <a:prstGeom prst="homePlate">
            <a:avLst>
              <a:gd name="adj" fmla="val 1096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Другие расходы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839 638,7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74" name="CustomShape 17"/>
          <p:cNvSpPr/>
          <p:nvPr/>
        </p:nvSpPr>
        <p:spPr>
          <a:xfrm rot="10800000">
            <a:off x="6537176" y="1844824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Жилищно-коммунальное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533 042,9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5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4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584280" y="39600"/>
            <a:ext cx="8915040" cy="907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Основные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2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параметры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бюджета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Старооскольского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городского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округа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на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202</a:t>
            </a:r>
            <a:r>
              <a:rPr lang="ru-RU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3</a:t>
            </a:r>
            <a:r>
              <a:rPr lang="en-US" sz="2000" b="1" strike="noStrike" spc="-1" dirty="0" smtClean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r>
              <a:rPr lang="en-US" sz="2000" b="1" strike="noStrike" spc="-1" dirty="0" err="1">
                <a:solidFill>
                  <a:srgbClr val="3F762B"/>
                </a:solidFill>
                <a:latin typeface="Bookman Old Style"/>
                <a:ea typeface="Arial Unicode MS"/>
              </a:rPr>
              <a:t>год</a:t>
            </a:r>
            <a:r>
              <a:rPr lang="en-US" sz="2000" b="1" strike="noStrike" spc="-1" dirty="0">
                <a:solidFill>
                  <a:srgbClr val="3F762B"/>
                </a:solidFill>
                <a:latin typeface="Bookman Old Style"/>
                <a:ea typeface="Arial Unicode MS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40953A1-6891-4D73-BB20-74B1EF3FE228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77" name="CustomShape 3"/>
          <p:cNvSpPr/>
          <p:nvPr/>
        </p:nvSpPr>
        <p:spPr>
          <a:xfrm rot="16200000">
            <a:off x="4033080" y="2395800"/>
            <a:ext cx="1728360" cy="312552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gradFill rotWithShape="0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БЮДЖЕТ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3706920" y="1509840"/>
            <a:ext cx="2338200" cy="1368000"/>
          </a:xfrm>
          <a:prstGeom prst="rect">
            <a:avLst/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9 411 222,7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79" name="CustomShape 5"/>
          <p:cNvSpPr/>
          <p:nvPr/>
        </p:nvSpPr>
        <p:spPr>
          <a:xfrm>
            <a:off x="3675240" y="5087880"/>
            <a:ext cx="2338200" cy="14396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Расходы бюджета –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9 633 360,7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</a:rPr>
              <a:t>в том числе условно утвержденные расходы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 186 267 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80" name="CustomShape 6"/>
          <p:cNvSpPr/>
          <p:nvPr/>
        </p:nvSpPr>
        <p:spPr>
          <a:xfrm>
            <a:off x="412920" y="1393920"/>
            <a:ext cx="2669760" cy="1368000"/>
          </a:xfrm>
          <a:prstGeom prst="homePlate">
            <a:avLst>
              <a:gd name="adj" fmla="val 41299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3 224 145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81" name="CustomShape 7"/>
          <p:cNvSpPr/>
          <p:nvPr/>
        </p:nvSpPr>
        <p:spPr>
          <a:xfrm>
            <a:off x="452406" y="5072074"/>
            <a:ext cx="2814120" cy="1368000"/>
          </a:xfrm>
          <a:prstGeom prst="homePlate">
            <a:avLst>
              <a:gd name="adj" fmla="val 41327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5 721 752,7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82" name="CustomShape 8"/>
          <p:cNvSpPr/>
          <p:nvPr/>
        </p:nvSpPr>
        <p:spPr>
          <a:xfrm>
            <a:off x="495360" y="3203640"/>
            <a:ext cx="2754000" cy="1368000"/>
          </a:xfrm>
          <a:prstGeom prst="homePlate">
            <a:avLst>
              <a:gd name="adj" fmla="val 41328"/>
            </a:avLst>
          </a:prstGeom>
          <a:gradFill rotWithShape="0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/>
          </a:gradFill>
          <a:ln w="19080">
            <a:solidFill>
              <a:schemeClr val="accent1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465 325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83" name="CustomShape 9"/>
          <p:cNvSpPr/>
          <p:nvPr/>
        </p:nvSpPr>
        <p:spPr>
          <a:xfrm rot="10800000">
            <a:off x="6537176" y="2780928"/>
            <a:ext cx="3187080" cy="72008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Образование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5 071 924,4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руб., </a:t>
            </a:r>
            <a:r>
              <a:rPr dirty="0"/>
              <a:t/>
            </a:r>
            <a:br>
              <a:rPr dirty="0"/>
            </a:br>
            <a:endParaRPr lang="ru-RU" sz="1400" b="0" strike="noStrike" spc="-1" dirty="0">
              <a:latin typeface="XO Oriel"/>
            </a:endParaRPr>
          </a:p>
        </p:txBody>
      </p:sp>
      <p:sp>
        <p:nvSpPr>
          <p:cNvPr id="384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2"/>
          <p:cNvSpPr/>
          <p:nvPr/>
        </p:nvSpPr>
        <p:spPr>
          <a:xfrm rot="10800000">
            <a:off x="6609184" y="4437112"/>
            <a:ext cx="3147480" cy="661680"/>
          </a:xfrm>
          <a:prstGeom prst="homePlate">
            <a:avLst>
              <a:gd name="adj" fmla="val 9605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Социальная политика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1 806 341,4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87" name="CustomShape 13"/>
          <p:cNvSpPr/>
          <p:nvPr/>
        </p:nvSpPr>
        <p:spPr>
          <a:xfrm rot="10800000">
            <a:off x="6609184" y="3645024"/>
            <a:ext cx="3128760" cy="639360"/>
          </a:xfrm>
          <a:prstGeom prst="homePlate">
            <a:avLst>
              <a:gd name="adj" fmla="val 99605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Культура и кинематография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575 168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88" name="CustomShape 14"/>
          <p:cNvSpPr/>
          <p:nvPr/>
        </p:nvSpPr>
        <p:spPr>
          <a:xfrm rot="10800000">
            <a:off x="6609184" y="1124744"/>
            <a:ext cx="3153960" cy="653760"/>
          </a:xfrm>
          <a:prstGeom prst="homePlate">
            <a:avLst>
              <a:gd name="adj" fmla="val 102507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Дорожное хозяйство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331 208,8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89" name="CustomShape 15"/>
          <p:cNvSpPr/>
          <p:nvPr/>
        </p:nvSpPr>
        <p:spPr>
          <a:xfrm rot="10800000">
            <a:off x="6609184" y="5229200"/>
            <a:ext cx="3153960" cy="677520"/>
          </a:xfrm>
          <a:prstGeom prst="homePlate">
            <a:avLst>
              <a:gd name="adj" fmla="val 103042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Физическая культура и спорт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256 283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90" name="CustomShape 16"/>
          <p:cNvSpPr/>
          <p:nvPr/>
        </p:nvSpPr>
        <p:spPr>
          <a:xfrm rot="10800000">
            <a:off x="6609184" y="6021288"/>
            <a:ext cx="3177720" cy="597960"/>
          </a:xfrm>
          <a:prstGeom prst="homePlate">
            <a:avLst>
              <a:gd name="adj" fmla="val 10960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Другие расходы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838 457,4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91" name="CustomShape 17"/>
          <p:cNvSpPr/>
          <p:nvPr/>
        </p:nvSpPr>
        <p:spPr>
          <a:xfrm rot="10800000">
            <a:off x="6609184" y="1916832"/>
            <a:ext cx="3128760" cy="669600"/>
          </a:xfrm>
          <a:prstGeom prst="homePlate">
            <a:avLst>
              <a:gd name="adj" fmla="val 97650"/>
            </a:avLst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rgbClr val="0066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Жилищно-коммунальное 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0000"/>
                </a:solidFill>
                <a:latin typeface="Times New Roman"/>
              </a:rPr>
              <a:t>х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озяйство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</a:rPr>
              <a:t>567 710,7 тыс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Effect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5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Effect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Effect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Effect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4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Effect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604800" y="92160"/>
            <a:ext cx="8915040" cy="5662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3F762B"/>
                </a:solidFill>
                <a:latin typeface="Bookman Old Style"/>
              </a:rPr>
              <a:t>Доходы бюджета Старооскольского городского округа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765000" y="681120"/>
            <a:ext cx="8915040" cy="3885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1600" b="1" strike="noStrike" spc="-1">
                <a:solidFill>
                  <a:srgbClr val="3F762B"/>
                </a:solidFill>
                <a:latin typeface="Century Gothic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4" name="TextShape 3"/>
          <p:cNvSpPr txBox="1"/>
          <p:nvPr/>
        </p:nvSpPr>
        <p:spPr>
          <a:xfrm>
            <a:off x="554040" y="787320"/>
            <a:ext cx="6328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B450DA5-036A-447C-BF0F-0B26CDD95AD9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nos"/>
            </a:endParaRPr>
          </a:p>
        </p:txBody>
      </p:sp>
      <p:sp>
        <p:nvSpPr>
          <p:cNvPr id="395" name="Line 4"/>
          <p:cNvSpPr/>
          <p:nvPr/>
        </p:nvSpPr>
        <p:spPr>
          <a:xfrm>
            <a:off x="465120" y="5490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5"/>
          <p:cNvSpPr/>
          <p:nvPr/>
        </p:nvSpPr>
        <p:spPr>
          <a:xfrm>
            <a:off x="3782880" y="1647720"/>
            <a:ext cx="2341080" cy="109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/>
          </a:gradFill>
          <a:ln w="1908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Доходы бюджета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397" name="CustomShape 6"/>
          <p:cNvSpPr/>
          <p:nvPr/>
        </p:nvSpPr>
        <p:spPr>
          <a:xfrm>
            <a:off x="465120" y="3406680"/>
            <a:ext cx="2542680" cy="26697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98" name="CustomShape 7"/>
          <p:cNvSpPr/>
          <p:nvPr/>
        </p:nvSpPr>
        <p:spPr>
          <a:xfrm>
            <a:off x="3657600" y="3424320"/>
            <a:ext cx="2588760" cy="260784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Неналоговые доходы – поступления от уплаты пошлин и сборов, установленных законодательством РФ, штрафов за нарушение законодательства, доходов от использования и продажи имущества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99" name="CustomShape 8"/>
          <p:cNvSpPr/>
          <p:nvPr/>
        </p:nvSpPr>
        <p:spPr>
          <a:xfrm>
            <a:off x="6872400" y="3402000"/>
            <a:ext cx="2752200" cy="2644560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0"/>
          </a:gra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Безвозмездные поступления - это поступления из бюджетов других уровней (межбюджетные трансферты) и финансовая помощь от физических и юридических лиц</a:t>
            </a:r>
            <a:r>
              <a:rPr lang="ru-RU" sz="1600" b="1" strike="noStrike" spc="-1">
                <a:solidFill>
                  <a:srgbClr val="8AB833"/>
                </a:solidFill>
                <a:latin typeface="Times New Roman"/>
              </a:rPr>
              <a:t>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400" name="CustomShape 9"/>
          <p:cNvSpPr/>
          <p:nvPr/>
        </p:nvSpPr>
        <p:spPr>
          <a:xfrm rot="2313000">
            <a:off x="6291360" y="2346120"/>
            <a:ext cx="2047680" cy="676080"/>
          </a:xfrm>
          <a:prstGeom prst="curvedDownArrow">
            <a:avLst>
              <a:gd name="adj1" fmla="val 49208"/>
              <a:gd name="adj2" fmla="val 96397"/>
              <a:gd name="adj3" fmla="val 83417"/>
            </a:avLst>
          </a:prstGeom>
          <a:solidFill>
            <a:schemeClr val="accent6">
              <a:lumMod val="40000"/>
              <a:lumOff val="60000"/>
            </a:schemeClr>
          </a:soli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0"/>
          <p:cNvSpPr/>
          <p:nvPr/>
        </p:nvSpPr>
        <p:spPr>
          <a:xfrm rot="7897200">
            <a:off x="1724400" y="2286360"/>
            <a:ext cx="1790280" cy="748800"/>
          </a:xfrm>
          <a:prstGeom prst="curvedUpArrow">
            <a:avLst>
              <a:gd name="adj1" fmla="val 33834"/>
              <a:gd name="adj2" fmla="val 72801"/>
              <a:gd name="adj3" fmla="val 74671"/>
            </a:avLst>
          </a:prstGeom>
          <a:solidFill>
            <a:schemeClr val="accent6">
              <a:lumMod val="40000"/>
              <a:lumOff val="60000"/>
            </a:schemeClr>
          </a:solidFill>
          <a:ln w="1908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1"/>
          <p:cNvSpPr/>
          <p:nvPr/>
        </p:nvSpPr>
        <p:spPr>
          <a:xfrm>
            <a:off x="4622760" y="2832120"/>
            <a:ext cx="766440" cy="5695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Effect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Effect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Effect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20843</TotalTime>
  <Words>6374</Words>
  <Application>Microsoft Office PowerPoint</Application>
  <PresentationFormat>Лист A4 (210x297 мм)</PresentationFormat>
  <Paragraphs>808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kosinova</cp:lastModifiedBy>
  <cp:revision>1533</cp:revision>
  <cp:lastPrinted>2020-04-16T10:24:47Z</cp:lastPrinted>
  <dcterms:created xsi:type="dcterms:W3CDTF">2013-10-23T10:56:41Z</dcterms:created>
  <dcterms:modified xsi:type="dcterms:W3CDTF">2021-03-10T11:06:46Z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