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  <p:sldMasterId id="2147483692" r:id="rId2"/>
    <p:sldMasterId id="2147483705" r:id="rId3"/>
  </p:sldMasterIdLst>
  <p:notesMasterIdLst>
    <p:notesMasterId r:id="rId24"/>
  </p:notesMasterIdLst>
  <p:sldIdLst>
    <p:sldId id="256" r:id="rId4"/>
    <p:sldId id="303" r:id="rId5"/>
    <p:sldId id="304" r:id="rId6"/>
    <p:sldId id="305" r:id="rId7"/>
    <p:sldId id="320" r:id="rId8"/>
    <p:sldId id="321" r:id="rId9"/>
    <p:sldId id="324" r:id="rId10"/>
    <p:sldId id="322" r:id="rId11"/>
    <p:sldId id="325" r:id="rId12"/>
    <p:sldId id="314" r:id="rId13"/>
    <p:sldId id="318" r:id="rId14"/>
    <p:sldId id="326" r:id="rId15"/>
    <p:sldId id="319" r:id="rId16"/>
    <p:sldId id="307" r:id="rId17"/>
    <p:sldId id="327" r:id="rId18"/>
    <p:sldId id="328" r:id="rId19"/>
    <p:sldId id="333" r:id="rId20"/>
    <p:sldId id="329" r:id="rId21"/>
    <p:sldId id="334" r:id="rId22"/>
    <p:sldId id="335" r:id="rId2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99" d="100"/>
          <a:sy n="99" d="100"/>
        </p:scale>
        <p:origin x="10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onin.DEPFIN\Desktop\&#1055;&#1091;&#1073;&#1083;&#1080;&#1095;&#1085;&#1099;&#1077;%20&#1089;&#1083;&#1091;&#1096;&#1072;&#1085;&#1080;&#1103;%2024.11.2020\&#1057;&#1083;&#1072;&#1081;&#1076;&#1099;%20&#1087;&#1088;&#1086;&#1077;&#1082;&#1090;%20&#1073;&#1102;&#1076;&#1078;&#1077;&#1090;&#1072;%20&#1085;&#1072;%20%202021-23%20&#1075;&#1086;&#1076;%20(&#1087;&#1091;&#1073;&#1083;.&#1089;&#1083;&#1091;&#1096;).xls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onin.DEPFIN\Desktop\&#1055;&#1091;&#1073;&#1083;&#1080;&#1095;&#1085;&#1099;&#1077;%20&#1089;&#1083;&#1091;&#1096;&#1072;&#1085;&#1080;&#1103;%2024.11.2020\&#1057;&#1083;&#1072;&#1081;&#1076;&#1099;%20&#1087;&#1088;&#1086;&#1077;&#1082;&#1090;%20&#1073;&#1102;&#1076;&#1078;&#1077;&#1090;&#1072;%20&#1085;&#1072;%20%202021-23%20&#1075;&#1086;&#1076;%20(&#1087;&#1091;&#1073;&#1083;.&#1089;&#1083;&#1091;&#1096;)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1116666927955082"/>
          <c:w val="0.99330655957161984"/>
          <c:h val="0.88613600914674484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1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/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>
                <a:bevelT/>
                <a:contourClr>
                  <a:schemeClr val="lt1"/>
                </a:contourClr>
              </a:sp3d>
            </c:spPr>
          </c:dPt>
          <c:cat>
            <c:strRef>
              <c:f>соц.сфера!$Q$10:$R$10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соц.сфера!$Q$11:$R$11</c:f>
              <c:numCache>
                <c:formatCode>0%</c:formatCode>
                <c:ptCount val="2"/>
                <c:pt idx="0">
                  <c:v>0.96</c:v>
                </c:pt>
                <c:pt idx="1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0767334346349159E-2"/>
          <c:y val="0.42089485609170652"/>
          <c:w val="0.54055266470942243"/>
          <c:h val="0.5237084426946632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explosion val="1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23054941116282449"/>
                  <c:y val="-0.13094045836417881"/>
                </c:manualLayout>
              </c:layout>
              <c:tx>
                <c:rich>
                  <a:bodyPr/>
                  <a:lstStyle/>
                  <a:p>
                    <a:fld id="{1782E00F-15F2-4403-AFF2-A18B0B261F63}" type="CATEGORYNAME">
                      <a:rPr lang="ru-RU">
                        <a:solidFill>
                          <a:schemeClr val="tx2"/>
                        </a:solidFill>
                      </a:rPr>
                      <a:pPr/>
                      <a:t>[ИМЯ КАТЕГОРИИ]</a:t>
                    </a:fld>
                    <a:r>
                      <a:rPr lang="ru-RU" baseline="0" dirty="0">
                        <a:solidFill>
                          <a:schemeClr val="tx2"/>
                        </a:solidFill>
                      </a:rPr>
                      <a:t>; </a:t>
                    </a:r>
                    <a:r>
                      <a:rPr lang="ru-RU" baseline="0" dirty="0" smtClean="0">
                        <a:solidFill>
                          <a:schemeClr val="tx2"/>
                        </a:solidFill>
                      </a:rPr>
                      <a:t>2,8%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87145399061465"/>
                      <c:h val="0.2281185364649931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5047421604311731"/>
                  <c:y val="1.761112092558941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884DBC9-0ED3-4C53-945F-27B7B0CF1D5C}" type="CATEGORYNAME">
                      <a:rPr lang="ru-RU" sz="1400">
                        <a:solidFill>
                          <a:schemeClr val="bg1"/>
                        </a:solidFill>
                      </a:rPr>
                      <a:pPr>
                        <a:defRPr sz="1600" b="1">
                          <a:solidFill>
                            <a:schemeClr val="bg1"/>
                          </a:solidFill>
                        </a:defRPr>
                      </a:pPr>
                      <a:t>[ИМЯ КАТЕГОРИИ]</a:t>
                    </a:fld>
                    <a:r>
                      <a:rPr lang="ru-RU" sz="1400" baseline="0" dirty="0">
                        <a:solidFill>
                          <a:schemeClr val="bg1"/>
                        </a:solidFill>
                      </a:rPr>
                      <a:t>; </a:t>
                    </a:r>
                    <a:fld id="{2D36DAF5-4AF4-4BAB-BA1D-67CC9EAE8179}" type="VALUE">
                      <a:rPr lang="ru-RU" sz="1400" baseline="0">
                        <a:solidFill>
                          <a:schemeClr val="bg1"/>
                        </a:solidFill>
                      </a:rPr>
                      <a:pPr>
                        <a:defRPr sz="1600" b="1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344819161588318"/>
                      <c:h val="0.1856569531372680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6482238538057312"/>
                  <c:y val="0.14006453019494358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AEAA71F-F091-4368-91F9-3C1C485164DC}" type="CATEGORYNAME">
                      <a:rPr lang="ru-RU"/>
                      <a:pPr>
                        <a:defRPr sz="1600" b="1"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r>
                      <a:rPr lang="ru-RU" baseline="0" dirty="0" smtClean="0"/>
                      <a:t>12,3%</a:t>
                    </a:r>
                  </a:p>
                </c:rich>
              </c:tx>
              <c:spPr>
                <a:solidFill>
                  <a:srgbClr val="FFFF00"/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880973852960719"/>
                      <c:h val="0.1597424680889247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28849709627489822"/>
                  <c:y val="7.8499169975547928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8B91396-DD17-497D-84C3-CB92658CA0C3}" type="CATEGORYNAME">
                      <a:rPr lang="ru-RU" sz="1400">
                        <a:solidFill>
                          <a:schemeClr val="bg1"/>
                        </a:solidFill>
                      </a:rPr>
                      <a:pPr>
                        <a:defRPr sz="1600" b="1"/>
                      </a:pPr>
                      <a:t>[ИМЯ КАТЕГОРИИ]</a:t>
                    </a:fld>
                    <a:r>
                      <a:rPr lang="ru-RU" sz="1400" baseline="0" dirty="0">
                        <a:solidFill>
                          <a:schemeClr val="bg1"/>
                        </a:solidFill>
                      </a:rPr>
                      <a:t>; </a:t>
                    </a:r>
                    <a:r>
                      <a:rPr lang="ru-RU" sz="1400" baseline="0" dirty="0" smtClean="0">
                        <a:solidFill>
                          <a:schemeClr val="bg1"/>
                        </a:solidFill>
                      </a:rPr>
                      <a:t>9,9%</a:t>
                    </a:r>
                  </a:p>
                </c:rich>
              </c:tx>
              <c:spPr>
                <a:solidFill>
                  <a:schemeClr val="bg2">
                    <a:lumMod val="60000"/>
                    <a:lumOff val="40000"/>
                  </a:schemeClr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544674668541836"/>
                      <c:h val="0.1732115216367184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7026313840622211E-4"/>
                  <c:y val="6.7701224846894142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BF46177-0CC2-4F30-9A14-587800B57275}" type="CATEGORYNAME">
                      <a:rPr lang="ru-RU" smtClean="0">
                        <a:solidFill>
                          <a:schemeClr val="bg1"/>
                        </a:solidFill>
                      </a:rPr>
                      <a:pPr>
                        <a:defRPr sz="1600" b="1"/>
                      </a:pPr>
                      <a:t>[ИМЯ КАТЕГОРИИ]</a:t>
                    </a:fld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; 49,8%</a:t>
                    </a:r>
                  </a:p>
                </c:rich>
              </c:tx>
              <c:spPr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7.5211464945381307E-2"/>
                  <c:y val="-0.28439596092155145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C7EE525-75BD-4018-9297-3D5C86F16F49}" type="CATEGORYNAME">
                      <a:rPr lang="ru-RU">
                        <a:solidFill>
                          <a:schemeClr val="bg1"/>
                        </a:solidFill>
                      </a:rPr>
                      <a:pPr>
                        <a:defRPr sz="1600" b="1"/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; </a:t>
                    </a: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5%</a:t>
                    </a:r>
                  </a:p>
                </c:rich>
              </c:tx>
              <c:spPr>
                <a:solidFill>
                  <a:schemeClr val="accent1">
                    <a:lumMod val="75000"/>
                  </a:schemeClr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-0.11863516092452082"/>
                  <c:y val="-0.2492935818920070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846818E-6D4C-4E46-B937-2AC4F76CF42A}" type="CATEGORYNAME">
                      <a:rPr lang="ru-RU"/>
                      <a:pPr>
                        <a:defRPr sz="1600" b="1"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r>
                      <a:rPr lang="ru-RU" baseline="0" dirty="0" smtClean="0"/>
                      <a:t> 16,3%</a:t>
                    </a:r>
                  </a:p>
                </c:rich>
              </c:tx>
              <c:spPr>
                <a:solidFill>
                  <a:schemeClr val="accent3">
                    <a:lumMod val="75000"/>
                  </a:schemeClr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4.3417837026645825E-2"/>
                  <c:y val="-0.3299923447069116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078B377-591B-4E7E-B833-60EA5575B530}" type="CATEGORYNAME">
                      <a:rPr lang="ru-RU">
                        <a:solidFill>
                          <a:schemeClr val="bg1"/>
                        </a:solidFill>
                      </a:rPr>
                      <a:pPr>
                        <a:defRPr sz="1600" b="1"/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bg1"/>
                        </a:solidFill>
                      </a:rPr>
                      <a:t>; </a:t>
                    </a:r>
                    <a:r>
                      <a:rPr lang="ru-RU" baseline="0" dirty="0" smtClean="0">
                        <a:solidFill>
                          <a:schemeClr val="bg1"/>
                        </a:solidFill>
                      </a:rPr>
                      <a:t>2,6% </a:t>
                    </a:r>
                  </a:p>
                </c:rich>
              </c:tx>
              <c:spPr>
                <a:solidFill>
                  <a:schemeClr val="tx2">
                    <a:lumMod val="50000"/>
                    <a:lumOff val="50000"/>
                  </a:schemeClr>
                </a:solidFill>
                <a:ln>
                  <a:solidFill>
                    <a:schemeClr val="dk1">
                      <a:lumMod val="25000"/>
                      <a:lumOff val="75000"/>
                    </a:scheme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922337014303094"/>
                      <c:h val="0.1305624817731116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ound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'расх отрас структура'!$A$22:$M$22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 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  <c:pt idx="12">
                  <c:v>Условно-утвержденные расходы</c:v>
                </c:pt>
              </c:strCache>
            </c:strRef>
          </c:cat>
          <c:val>
            <c:numRef>
              <c:f>'расх отрас структура'!$A$23:$M$23</c:f>
              <c:numCache>
                <c:formatCode>0.0%</c:formatCode>
                <c:ptCount val="13"/>
                <c:pt idx="0">
                  <c:v>3.152516577888901E-2</c:v>
                </c:pt>
                <c:pt idx="1">
                  <c:v>8.3704750516360466E-3</c:v>
                </c:pt>
                <c:pt idx="2">
                  <c:v>0.12892705728883574</c:v>
                </c:pt>
                <c:pt idx="3">
                  <c:v>8.1965431025111432E-2</c:v>
                </c:pt>
                <c:pt idx="4">
                  <c:v>2.174149364061311E-4</c:v>
                </c:pt>
                <c:pt idx="5">
                  <c:v>0.51309924991846945</c:v>
                </c:pt>
                <c:pt idx="6">
                  <c:v>5.1092510055440805E-2</c:v>
                </c:pt>
                <c:pt idx="8">
                  <c:v>0.15164691814327644</c:v>
                </c:pt>
                <c:pt idx="9">
                  <c:v>2.7502989455375583E-2</c:v>
                </c:pt>
                <c:pt idx="10">
                  <c:v>1.4131970866398521E-3</c:v>
                </c:pt>
                <c:pt idx="11">
                  <c:v>4.2395912599195564E-3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0.17573</cdr:x>
      <cdr:y>0.02425</cdr:y>
    </cdr:from>
    <cdr:to>
      <cdr:x>0.40483</cdr:x>
      <cdr:y>0.19569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65300" y="59912"/>
          <a:ext cx="2301461" cy="423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1.29788E-7</cdr:x>
      <cdr:y>0.12549</cdr:y>
    </cdr:from>
    <cdr:to>
      <cdr:x>0.26168</cdr:x>
      <cdr:y>0.41353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" y="415669"/>
          <a:ext cx="2016224" cy="95410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ru-RU" sz="2400" b="1" cap="none" spc="0" dirty="0" smtClean="0">
              <a:ln/>
              <a:solidFill>
                <a:schemeClr val="accent6">
                  <a:lumMod val="75000"/>
                </a:schemeClr>
              </a:solidFill>
              <a:effectLst/>
            </a:rPr>
            <a:t>«</a:t>
          </a:r>
          <a:r>
            <a:rPr lang="ru-RU" sz="1600" b="1" cap="none" spc="0" dirty="0" smtClean="0">
              <a:ln/>
              <a:solidFill>
                <a:schemeClr val="accent6">
                  <a:lumMod val="75000"/>
                </a:schemeClr>
              </a:solidFill>
              <a:effectLst/>
            </a:rPr>
            <a:t>Непрограммные </a:t>
          </a:r>
        </a:p>
        <a:p xmlns:a="http://schemas.openxmlformats.org/drawingml/2006/main">
          <a:pPr algn="ctr"/>
          <a:r>
            <a:rPr lang="ru-RU" sz="1600" b="1" cap="none" spc="0" dirty="0" smtClean="0">
              <a:ln/>
              <a:solidFill>
                <a:schemeClr val="accent6">
                  <a:lumMod val="75000"/>
                </a:schemeClr>
              </a:solidFill>
              <a:effectLst/>
            </a:rPr>
            <a:t>расходы» </a:t>
          </a:r>
        </a:p>
        <a:p xmlns:a="http://schemas.openxmlformats.org/drawingml/2006/main">
          <a:pPr algn="ctr"/>
          <a:r>
            <a:rPr lang="ru-RU" sz="1600" b="1" cap="none" spc="0" dirty="0" smtClean="0">
              <a:ln/>
              <a:solidFill>
                <a:schemeClr val="accent2">
                  <a:lumMod val="60000"/>
                  <a:lumOff val="40000"/>
                </a:schemeClr>
              </a:solidFill>
              <a:effectLst/>
            </a:rPr>
            <a:t>3,6%</a:t>
          </a:r>
          <a:endParaRPr lang="ru-RU" sz="1600" b="1" cap="none" spc="0" dirty="0">
            <a:ln/>
            <a:solidFill>
              <a:schemeClr val="accent2">
                <a:lumMod val="60000"/>
                <a:lumOff val="40000"/>
              </a:schemeClr>
            </a:solidFill>
            <a:effectLst/>
          </a:endParaRPr>
        </a:p>
      </cdr:txBody>
    </cdr:sp>
  </cdr:relSizeAnchor>
  <cdr:relSizeAnchor xmlns:cdr="http://schemas.openxmlformats.org/drawingml/2006/chartDrawing">
    <cdr:from>
      <cdr:x>0.64738</cdr:x>
      <cdr:y>0.00615</cdr:y>
    </cdr:from>
    <cdr:to>
      <cdr:x>0.91228</cdr:x>
      <cdr:y>0.20128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988008" y="20371"/>
          <a:ext cx="2040944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/>
            <a:lightRig rig="harsh" dir="t"/>
          </a:scene3d>
          <a:sp3d extrusionH="57150" prstMaterial="matte">
            <a:bevelT w="63500" h="12700" prst="angle"/>
            <a:contourClr>
              <a:schemeClr val="bg1">
                <a:lumMod val="65000"/>
              </a:schemeClr>
            </a:contourClr>
          </a:sp3d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cap="none" spc="0" dirty="0" smtClean="0">
              <a:ln/>
              <a:solidFill>
                <a:schemeClr val="accent6">
                  <a:lumMod val="75000"/>
                </a:schemeClr>
              </a:solidFill>
              <a:effectLst/>
            </a:rPr>
            <a:t>«</a:t>
          </a:r>
          <a:r>
            <a:rPr lang="ru-RU" sz="1800" b="1" dirty="0">
              <a:ln/>
              <a:solidFill>
                <a:schemeClr val="accent6">
                  <a:lumMod val="75000"/>
                </a:schemeClr>
              </a:solidFill>
            </a:rPr>
            <a:t>П</a:t>
          </a:r>
          <a:r>
            <a:rPr lang="ru-RU" sz="1800" b="1" cap="none" spc="0" dirty="0" smtClean="0">
              <a:ln/>
              <a:solidFill>
                <a:schemeClr val="accent6">
                  <a:lumMod val="75000"/>
                </a:schemeClr>
              </a:solidFill>
              <a:effectLst/>
            </a:rPr>
            <a:t>рограммные </a:t>
          </a:r>
        </a:p>
        <a:p xmlns:a="http://schemas.openxmlformats.org/drawingml/2006/main">
          <a:pPr algn="ctr"/>
          <a:r>
            <a:rPr lang="ru-RU" sz="1800" b="1" cap="none" spc="0" dirty="0" smtClean="0">
              <a:ln/>
              <a:solidFill>
                <a:schemeClr val="accent6">
                  <a:lumMod val="75000"/>
                </a:schemeClr>
              </a:solidFill>
              <a:effectLst/>
            </a:rPr>
            <a:t>расходы» </a:t>
          </a:r>
          <a:r>
            <a:rPr lang="ru-RU" sz="1800" b="1" cap="none" spc="0" dirty="0" smtClean="0">
              <a:ln/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96,4%</a:t>
          </a:r>
          <a:endParaRPr lang="ru-RU" sz="1800" b="1" cap="none" spc="0" dirty="0">
            <a:ln/>
            <a:solidFill>
              <a:schemeClr val="tx2">
                <a:lumMod val="60000"/>
                <a:lumOff val="40000"/>
              </a:schemeClr>
            </a:solidFill>
            <a:effectLst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4238" y="812800"/>
            <a:ext cx="5791200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3600" b="0" strike="noStrike" spc="-1" dirty="0" err="1">
                <a:solidFill>
                  <a:srgbClr val="000000"/>
                </a:solidFill>
                <a:latin typeface="Calibri"/>
              </a:rPr>
              <a:t>Для</a:t>
            </a:r>
            <a:r>
              <a:rPr lang="en-US" sz="36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" dirty="0" err="1">
                <a:solidFill>
                  <a:srgbClr val="000000"/>
                </a:solidFill>
                <a:latin typeface="Calibri"/>
              </a:rPr>
              <a:t>перемещения</a:t>
            </a:r>
            <a:r>
              <a:rPr lang="en-US" sz="36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" dirty="0" err="1">
                <a:solidFill>
                  <a:srgbClr val="000000"/>
                </a:solidFill>
                <a:latin typeface="Calibri"/>
              </a:rPr>
              <a:t>страницы</a:t>
            </a:r>
            <a:r>
              <a:rPr lang="en-US" sz="36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" dirty="0" err="1">
                <a:solidFill>
                  <a:srgbClr val="000000"/>
                </a:solidFill>
                <a:latin typeface="Calibri"/>
              </a:rPr>
              <a:t>щёлкните</a:t>
            </a:r>
            <a:r>
              <a:rPr lang="en-US" sz="36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3600" b="0" strike="noStrike" spc="-1" dirty="0" err="1">
                <a:solidFill>
                  <a:srgbClr val="000000"/>
                </a:solidFill>
                <a:latin typeface="Calibri"/>
              </a:rPr>
              <a:t>мышью</a:t>
            </a:r>
            <a:endParaRPr lang="en-U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 dirty="0"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2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 dirty="0">
                <a:latin typeface="Tinos"/>
              </a:rPr>
              <a:t> </a:t>
            </a:r>
          </a:p>
        </p:txBody>
      </p:sp>
      <p:sp>
        <p:nvSpPr>
          <p:cNvPr id="279" name="PlaceHolder 4"/>
          <p:cNvSpPr>
            <a:spLocks noGrp="1"/>
          </p:cNvSpPr>
          <p:nvPr>
            <p:ph type="dt"/>
          </p:nvPr>
        </p:nvSpPr>
        <p:spPr>
          <a:xfrm>
            <a:off x="4278961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 dirty="0">
                <a:latin typeface="Tinos"/>
              </a:rPr>
              <a:t> </a:t>
            </a:r>
          </a:p>
        </p:txBody>
      </p:sp>
      <p:sp>
        <p:nvSpPr>
          <p:cNvPr id="2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 dirty="0">
                <a:latin typeface="Tinos"/>
              </a:rPr>
              <a:t> </a:t>
            </a:r>
          </a:p>
        </p:txBody>
      </p:sp>
      <p:sp>
        <p:nvSpPr>
          <p:cNvPr id="281" name="PlaceHolder 6"/>
          <p:cNvSpPr>
            <a:spLocks noGrp="1"/>
          </p:cNvSpPr>
          <p:nvPr>
            <p:ph type="sldNum"/>
          </p:nvPr>
        </p:nvSpPr>
        <p:spPr>
          <a:xfrm>
            <a:off x="4278961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E1922340-A3DD-46FD-B426-E8358267C342}" type="slidenum">
              <a:rPr lang="ru-RU" sz="1400" b="0" strike="noStrike" spc="-1">
                <a:latin typeface="Tinos"/>
              </a:rPr>
              <a:pPr algn="r"/>
              <a:t>‹#›</a:t>
            </a:fld>
            <a:endParaRPr lang="ru-RU" sz="1400" b="0" strike="noStrike" spc="-1" dirty="0">
              <a:latin typeface="Tinos"/>
            </a:endParaRPr>
          </a:p>
        </p:txBody>
      </p:sp>
    </p:spTree>
    <p:extLst>
      <p:ext uri="{BB962C8B-B14F-4D97-AF65-F5344CB8AC3E}">
        <p14:creationId xmlns:p14="http://schemas.microsoft.com/office/powerpoint/2010/main" val="332402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EBFF0-FDF6-495F-9143-550262BAD591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18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EBFF0-FDF6-495F-9143-550262BAD591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28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EBFF0-FDF6-495F-9143-550262BAD591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64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107440" y="624240"/>
            <a:ext cx="713808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104200" y="2133720"/>
            <a:ext cx="7140960" cy="3777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  <p:extLst>
      <p:ext uri="{BB962C8B-B14F-4D97-AF65-F5344CB8AC3E}">
        <p14:creationId xmlns:p14="http://schemas.microsoft.com/office/powerpoint/2010/main" val="449125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107440" y="624240"/>
            <a:ext cx="7138080" cy="1280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104200" y="2133720"/>
            <a:ext cx="7140960" cy="3777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  <p:extLst>
      <p:ext uri="{BB962C8B-B14F-4D97-AF65-F5344CB8AC3E}">
        <p14:creationId xmlns:p14="http://schemas.microsoft.com/office/powerpoint/2010/main" val="4491258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usiness5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ru-RU" smtClean="0"/>
              <a:t>单击此处编辑母版标题样式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ru-RU" smtClean="0"/>
              <a:t>单击此处编辑母版文本样式</a:t>
            </a:r>
          </a:p>
          <a:p>
            <a:pPr lvl="1"/>
            <a:r>
              <a:rPr lang="zh-CN" altLang="ru-RU" smtClean="0"/>
              <a:t>第二级</a:t>
            </a:r>
          </a:p>
          <a:p>
            <a:pPr lvl="2"/>
            <a:r>
              <a:rPr lang="zh-CN" altLang="ru-RU" smtClean="0"/>
              <a:t>第三级</a:t>
            </a:r>
          </a:p>
          <a:p>
            <a:pPr lvl="3"/>
            <a:r>
              <a:rPr lang="zh-CN" altLang="ru-RU" smtClean="0"/>
              <a:t>第四级</a:t>
            </a:r>
          </a:p>
          <a:p>
            <a:pPr lvl="4"/>
            <a:r>
              <a:rPr lang="zh-CN" altLang="ru-RU" smtClean="0"/>
              <a:t>第五级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宋体" charset="-122"/>
              </a:defRPr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宋体" charset="-122"/>
              </a:defRPr>
            </a:lvl1pPr>
          </a:lstStyle>
          <a:p>
            <a:endParaRPr lang="ru-RU" sz="2400" b="0" strike="noStrike" spc="-1">
              <a:latin typeface="Tinos"/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algn="r">
              <a:lnSpc>
                <a:spcPct val="100000"/>
              </a:lnSpc>
            </a:pPr>
            <a:fld id="{F8F9EB82-BAE1-4BC0-9019-C5E7BD2EED87}" type="slidenum">
              <a:rPr lang="ru-RU" sz="2000" b="0" strike="noStrike" spc="-1" smtClean="0">
                <a:solidFill>
                  <a:srgbClr val="FEFFFF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2000" b="0" strike="noStrike" spc="-1">
              <a:latin typeface="Tino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usiness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ru-RU" smtClean="0"/>
              <a:t>单击此处编辑母版标题样式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ru-RU" smtClean="0"/>
              <a:t>单击此处编辑母版文本样式</a:t>
            </a:r>
          </a:p>
          <a:p>
            <a:pPr lvl="1"/>
            <a:r>
              <a:rPr lang="zh-CN" altLang="ru-RU" smtClean="0"/>
              <a:t>第二级</a:t>
            </a:r>
          </a:p>
          <a:p>
            <a:pPr lvl="2"/>
            <a:r>
              <a:rPr lang="zh-CN" altLang="ru-RU" smtClean="0"/>
              <a:t>第三级</a:t>
            </a:r>
          </a:p>
          <a:p>
            <a:pPr lvl="3"/>
            <a:r>
              <a:rPr lang="zh-CN" altLang="ru-RU" smtClean="0"/>
              <a:t>第四级</a:t>
            </a:r>
          </a:p>
          <a:p>
            <a:pPr lvl="4"/>
            <a:r>
              <a:rPr lang="zh-CN" altLang="ru-RU" smtClean="0"/>
              <a:t>第五级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2AB7A-E8E3-4664-A325-E0ECCD109941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B4B9A-1D83-4D7C-99DA-77DF2A0FC7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1208584" y="404664"/>
            <a:ext cx="7704856" cy="388843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4400" b="1" strike="noStrike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	</a:t>
            </a:r>
            <a:r>
              <a:rPr lang="ru-RU" sz="3200" b="1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Внесение изменений в </a:t>
            </a:r>
          </a:p>
          <a:p>
            <a:pPr algn="ctr"/>
            <a:r>
              <a:rPr lang="ru-RU" sz="3200" b="1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бюджет </a:t>
            </a:r>
          </a:p>
          <a:p>
            <a:pPr algn="ctr">
              <a:lnSpc>
                <a:spcPct val="100000"/>
              </a:lnSpc>
            </a:pPr>
            <a:r>
              <a:rPr lang="ru-RU" sz="3200" b="1" strike="noStrike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Старооскольского </a:t>
            </a:r>
            <a:endParaRPr lang="ru-RU" sz="3200" b="1" strike="noStrike" spc="150" dirty="0">
              <a:ln w="11430"/>
              <a:solidFill>
                <a:srgbClr val="F8F8F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3200" b="1" strike="noStrike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городского округа на</a:t>
            </a:r>
            <a:endParaRPr lang="ru-RU" sz="3200" b="1" strike="noStrike" spc="150" dirty="0">
              <a:ln w="11430"/>
              <a:solidFill>
                <a:srgbClr val="F8F8F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3200" b="1" strike="noStrike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 </a:t>
            </a:r>
            <a:r>
              <a:rPr lang="ru-RU" sz="3200" b="1" strike="noStrike" spc="150" dirty="0" smtClean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2021 </a:t>
            </a:r>
            <a:r>
              <a:rPr lang="ru-RU" sz="3200" b="1" strike="noStrike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год и плановый</a:t>
            </a:r>
            <a:endParaRPr lang="ru-RU" sz="3200" b="1" strike="noStrike" spc="150" dirty="0">
              <a:ln w="11430"/>
              <a:solidFill>
                <a:srgbClr val="F8F8F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3200" b="1" strike="noStrike" spc="150" dirty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 период </a:t>
            </a:r>
            <a:r>
              <a:rPr lang="ru-RU" sz="3200" b="1" strike="noStrike" spc="150" dirty="0" smtClean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2022-2023 годов </a:t>
            </a:r>
          </a:p>
          <a:p>
            <a:pPr algn="ctr">
              <a:lnSpc>
                <a:spcPct val="100000"/>
              </a:lnSpc>
            </a:pPr>
            <a:r>
              <a:rPr lang="ru-RU" sz="3200" b="1" strike="noStrike" spc="150" dirty="0" smtClean="0">
                <a:ln w="11430"/>
                <a:solidFill>
                  <a:srgbClr val="F8F8F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/>
              </a:rPr>
              <a:t>(1-е уточнение)</a:t>
            </a:r>
            <a:endParaRPr lang="ru-RU" sz="3200" b="1" strike="noStrike" spc="150" dirty="0">
              <a:ln w="11430"/>
              <a:solidFill>
                <a:srgbClr val="F8F8F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O Oriel"/>
            </a:endParaRPr>
          </a:p>
        </p:txBody>
      </p:sp>
      <p:sp>
        <p:nvSpPr>
          <p:cNvPr id="283" name="TextShape 2"/>
          <p:cNvSpPr txBox="1"/>
          <p:nvPr/>
        </p:nvSpPr>
        <p:spPr>
          <a:xfrm>
            <a:off x="-706320" y="6413400"/>
            <a:ext cx="6933960" cy="1752120"/>
          </a:xfrm>
          <a:prstGeom prst="rect">
            <a:avLst/>
          </a:prstGeom>
          <a:noFill/>
          <a:ln w="9360">
            <a:noFill/>
          </a:ln>
        </p:spPr>
        <p:txBody>
          <a:bodyPr>
            <a:norm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91948"/>
              </p:ext>
            </p:extLst>
          </p:nvPr>
        </p:nvGraphicFramePr>
        <p:xfrm>
          <a:off x="1496616" y="1124744"/>
          <a:ext cx="7992886" cy="52209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6625"/>
                <a:gridCol w="2349764"/>
                <a:gridCol w="1085273"/>
                <a:gridCol w="877339"/>
                <a:gridCol w="934306"/>
                <a:gridCol w="934306"/>
                <a:gridCol w="1085273"/>
              </a:tblGrid>
              <a:tr h="2036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2021 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проекта о внесении изменений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516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 бюджет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поступления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раздела, подраздела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295 385,9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295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097,9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657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78 906,0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1 521,5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-838,0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683,5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79 589,5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1 125 895,4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150 714,3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150 722,9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1 276 618,3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438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832 938,8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79 837,5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117 350,0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197 187,5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1 030 126,3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1 870,0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2 079,0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5 031 712,7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148 205,8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147 805,8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5 179 518,5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498 537,5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-1 062,9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17 929,8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16 866,9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515 404,4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7 000,0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7 445,0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1 703 711,3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1 620,1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-13 488,1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-11 868,0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1 691 843,3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279 066,7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-4 624,0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-4 623,7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274 443,0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3647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12 774,0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12 774,0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748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39 731,0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39 731,0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50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9 907 529,3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578,3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120 562,6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404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670,2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Параметры бюджета Старооскольского городского округа на 2021 год по разделам</a:t>
            </a:r>
          </a:p>
        </p:txBody>
      </p:sp>
    </p:spTree>
    <p:extLst>
      <p:ext uri="{BB962C8B-B14F-4D97-AF65-F5344CB8AC3E}">
        <p14:creationId xmlns:p14="http://schemas.microsoft.com/office/powerpoint/2010/main" val="2352145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34771"/>
              </p:ext>
            </p:extLst>
          </p:nvPr>
        </p:nvGraphicFramePr>
        <p:xfrm>
          <a:off x="1496617" y="1124744"/>
          <a:ext cx="7992886" cy="53501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6625"/>
                <a:gridCol w="2349764"/>
                <a:gridCol w="1085273"/>
                <a:gridCol w="877339"/>
                <a:gridCol w="934306"/>
                <a:gridCol w="934306"/>
                <a:gridCol w="1085273"/>
              </a:tblGrid>
              <a:tr h="2036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проекта о внесении изменений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5349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 бюджет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поступления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раздела, подраздела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319 290,3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319 290,3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7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81 312,0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80 394,0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749 427,5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60 569,8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60 578,4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810 005,9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8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533 042,9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-15 943,0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-15 943,0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517 099,9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4 940 935,0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15 080,0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-24 269,6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-9 189,6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931 745,4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532 257,7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8 886,0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9 873,0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542 130,7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1 757 382,6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-1 591,0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-1 591,0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1 755 791,6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301 165,1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302 108,1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47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13 603,0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13 603,0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4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39 376,0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39 376,0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4339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Условно утвержденные расходы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91 760,0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3 933,0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3 933,0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93 336,0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0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9 359 552,1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65 569,8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-17 884,0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47 685,8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9 407 237,9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Параметры бюджета Старооскольского городского округа на 2022 год по разделам</a:t>
            </a:r>
          </a:p>
        </p:txBody>
      </p:sp>
    </p:spTree>
    <p:extLst>
      <p:ext uri="{BB962C8B-B14F-4D97-AF65-F5344CB8AC3E}">
        <p14:creationId xmlns:p14="http://schemas.microsoft.com/office/powerpoint/2010/main" val="995348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34771"/>
              </p:ext>
            </p:extLst>
          </p:nvPr>
        </p:nvGraphicFramePr>
        <p:xfrm>
          <a:off x="1496617" y="1124744"/>
          <a:ext cx="7992886" cy="53501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6625"/>
                <a:gridCol w="2349764"/>
                <a:gridCol w="1085273"/>
                <a:gridCol w="877339"/>
                <a:gridCol w="934306"/>
                <a:gridCol w="934306"/>
                <a:gridCol w="1085273"/>
              </a:tblGrid>
              <a:tr h="2036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проекта о внесении изменений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5349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 бюджет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поступления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раздела, подраздела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316 616,0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316 616,0</a:t>
                      </a:r>
                    </a:p>
                  </a:txBody>
                  <a:tcPr marL="9525" marR="9525" marT="9525" marB="0" anchor="ctr"/>
                </a:tc>
              </a:tr>
              <a:tr h="657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81 238,0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80 533,0</a:t>
                      </a: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718 875,2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-581,6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718 293,6</a:t>
                      </a:r>
                    </a:p>
                  </a:txBody>
                  <a:tcPr marL="9525" marR="9525" marT="9525" marB="0" anchor="ctr"/>
                </a:tc>
              </a:tr>
              <a:tr h="438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567 710,7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567 710,7</a:t>
                      </a: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5 071 924,4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-9 284,0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-28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762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-28 </a:t>
                      </a:r>
                      <a:r>
                        <a:rPr lang="ru-RU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762,3</a:t>
                      </a:r>
                      <a:endParaRPr lang="ru-RU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5 033 878,1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575 168,0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575 168,0</a:t>
                      </a: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1 806 341,4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1 806 341,4</a:t>
                      </a:r>
                    </a:p>
                  </a:txBody>
                  <a:tcPr marL="9525" marR="9525" marT="9525" marB="0" anchor="ctr"/>
                </a:tc>
              </a:tr>
              <a:tr h="219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256 283,0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256 283,0</a:t>
                      </a:r>
                    </a:p>
                  </a:txBody>
                  <a:tcPr marL="9525" marR="9525" marT="9525" marB="0" anchor="ctr"/>
                </a:tc>
              </a:tr>
              <a:tr h="3647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13 603,0</a:t>
                      </a:r>
                    </a:p>
                  </a:txBody>
                  <a:tcPr marL="9525" marR="9525" marT="9525" marB="0" anchor="ctr"/>
                </a:tc>
              </a:tr>
              <a:tr h="374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39 334,0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39 334,0</a:t>
                      </a:r>
                    </a:p>
                  </a:txBody>
                  <a:tcPr marL="9525" marR="9525" marT="9525" marB="0" anchor="ctr"/>
                </a:tc>
              </a:tr>
              <a:tr h="374339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Условно утвержденные расходы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186 267,0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9 284,0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9 284,0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195 551,0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0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9 633 360,7</a:t>
                      </a: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- 590,2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- 29 458,7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- 30 048,9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9 603 311,8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0" marR="660" marT="66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Параметры бюджета Старооскольского городского округа на 2023 год по разделам</a:t>
            </a:r>
          </a:p>
        </p:txBody>
      </p:sp>
    </p:spTree>
    <p:extLst>
      <p:ext uri="{BB962C8B-B14F-4D97-AF65-F5344CB8AC3E}">
        <p14:creationId xmlns:p14="http://schemas.microsoft.com/office/powerpoint/2010/main" val="995348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85999"/>
              </p:ext>
            </p:extLst>
          </p:nvPr>
        </p:nvGraphicFramePr>
        <p:xfrm>
          <a:off x="1424608" y="1124458"/>
          <a:ext cx="8064894" cy="5302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9912"/>
                <a:gridCol w="4125705"/>
                <a:gridCol w="1179759"/>
                <a:gridCol w="1179759"/>
                <a:gridCol w="1179759"/>
              </a:tblGrid>
              <a:tr h="190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безопасности жизнедеятельности населения Старооскольского городского округа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- 441,0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- 430,0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- 430,0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2191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 Старооскольского городского округа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133 639,5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-5 256,6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-28 762,3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Молодость Белгородчины на территории Старооскольского городского округа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14 307,0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и искусства Старооскольского городского округа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16 726,2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9 873,0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населения Старооскольского городского округа жильем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-14 682,0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-1 591,0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граждан в Старооскольском городском округе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1 314,0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 в Старооскольском городском округе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- 4 623,7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943,0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сельского и лесного хозяйства в Старооскольском городском округе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1 200,0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системы жизнеобеспечения Старооскольского городского округа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203 583,5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-15 943,0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506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дорожного хозяйства, организация транспортного обслуживания населения Старооскольского городского округа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112 037,0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60 569,8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-590,2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1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имущественно - земельных отношений в Старооскольском городском округе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31 302,9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383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деятельности по государственной регистрации актов гражданского состояния в Старооскольском городском округе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683,5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- 918,0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- 705,0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1909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 программные расходы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495 046,9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47 247,2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-30 487,5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1909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Непрограммная часть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2 094,0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438,6</a:t>
                      </a:r>
                      <a:endParaRPr lang="ru-RU" sz="110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438,6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  <a:tr h="19410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497 140,9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47 685,8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-30 048,9</a:t>
                      </a:r>
                      <a:endParaRPr lang="ru-RU" sz="11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33418" marR="33418" marT="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Изменения бюджетных ассигнований на 2021 год и плановый период 2022 и 2023 годов в разрезе муниципальных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2412173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310280"/>
              </p:ext>
            </p:extLst>
          </p:nvPr>
        </p:nvGraphicFramePr>
        <p:xfrm>
          <a:off x="1424608" y="1556792"/>
          <a:ext cx="8064897" cy="36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0352"/>
                <a:gridCol w="1000926"/>
                <a:gridCol w="919771"/>
                <a:gridCol w="919771"/>
                <a:gridCol w="923151"/>
                <a:gridCol w="1000926"/>
              </a:tblGrid>
              <a:tr h="4744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2021 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2021 год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68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источников финансирования дефицита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355 997,0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110 217,8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-80 084,5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30 133,3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386 130,3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кредиты, полученные от других бюджетов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-83 000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-83 000,0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26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получение бюджетных кредитов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298 090,0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298 090,0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погашение бюджетных кредитов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-381 090,0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-381 090,0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Кредиты, полученные от кредитных организаций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418 918,1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-80 084,5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-80 084,5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338 833,6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088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получение кредитов от кредитных организаций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1 145 918,1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-80 084,5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-80 084,5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1 065 833,6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погашение кредитов от кредитных организаций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-727 000,0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-727 000,0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Акции и иные формы участия в капитале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8 253,9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8 253,9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бюджетов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11 825,0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110 217,8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110 217,8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122 042,8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2021 год по источникам финансирования дефицита бюджета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310280"/>
              </p:ext>
            </p:extLst>
          </p:nvPr>
        </p:nvGraphicFramePr>
        <p:xfrm>
          <a:off x="1424608" y="1556792"/>
          <a:ext cx="8064897" cy="36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0352"/>
                <a:gridCol w="1000926"/>
                <a:gridCol w="919771"/>
                <a:gridCol w="919771"/>
                <a:gridCol w="923151"/>
                <a:gridCol w="1000926"/>
              </a:tblGrid>
              <a:tr h="4744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68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источников финансирования дефицита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176 409,0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65 569,8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65 569,8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241 978,8</a:t>
                      </a: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кредиты, полученные от других бюджетов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-166 000,0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-166 000,0</a:t>
                      </a:r>
                    </a:p>
                  </a:txBody>
                  <a:tcPr marL="0" marR="0" marT="0" marB="0" anchor="ctr"/>
                </a:tc>
              </a:tr>
              <a:tr h="326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получение бюджетных кредитов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погашение бюджетных кредитов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-166 000,0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-166 000,0</a:t>
                      </a: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Кредиты, полученные от кредитных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322 330,1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65 569,8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65 569,8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387 899,9</a:t>
                      </a:r>
                    </a:p>
                  </a:txBody>
                  <a:tcPr marL="0" marR="0" marT="0" marB="0" anchor="ctr"/>
                </a:tc>
              </a:tr>
              <a:tr h="4088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получение кредитов от кредитных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1 049 330,1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65 569,8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65 569,8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1 114 899,9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погашение кредитов от кредитных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-727 000,0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-727 000,0</a:t>
                      </a: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Акции и иные формы участия в капитале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8 253,9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8 253,9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бюджетов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11 825,0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11 825,0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2022 год по источникам финансирования дефицита бюджета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975327"/>
              </p:ext>
            </p:extLst>
          </p:nvPr>
        </p:nvGraphicFramePr>
        <p:xfrm>
          <a:off x="1424608" y="1556792"/>
          <a:ext cx="8064897" cy="36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0352"/>
                <a:gridCol w="1000926"/>
                <a:gridCol w="919771"/>
                <a:gridCol w="919771"/>
                <a:gridCol w="923151"/>
                <a:gridCol w="1000926"/>
              </a:tblGrid>
              <a:tr h="4744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68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источников финансирования дефицита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222 138,0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221 547,8</a:t>
                      </a: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кредиты, полученные от других бюджетов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326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получение бюджетных кредитов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погашение бюджетных кредитов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2392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Кредиты, полученные от кредитных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202 059,1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201 468,9</a:t>
                      </a:r>
                    </a:p>
                  </a:txBody>
                  <a:tcPr marL="0" marR="0" marT="0" marB="0" anchor="ctr"/>
                </a:tc>
              </a:tr>
              <a:tr h="4088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получение кредитов от кредитных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929 059,1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928 468,9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погашение кредитов от кредитных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-727 000,0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-727 000,0</a:t>
                      </a: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Акции и иные формы участия в капитале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8 253,9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8 253,9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бюджетов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11 825,0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11 825,0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2023 год по источникам финансирования дефицита бюджета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96617" y="404665"/>
            <a:ext cx="7848872" cy="792088"/>
          </a:xfrm>
          <a:prstGeom prst="rect">
            <a:avLst/>
          </a:prstGeom>
          <a:gradFill flip="none" rotWithShape="1">
            <a:gsLst>
              <a:gs pos="0">
                <a:srgbClr val="6580C8"/>
              </a:gs>
              <a:gs pos="38000">
                <a:srgbClr val="C2C6F0"/>
              </a:gs>
              <a:gs pos="100000">
                <a:srgbClr val="ECEEF8"/>
              </a:gs>
            </a:gsLst>
            <a:lin ang="10800000" scaled="1"/>
            <a:tileRect/>
          </a:gradFill>
        </p:spPr>
        <p:txBody>
          <a:bodyPr anchor="b">
            <a:no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 kern="0">
                <a:solidFill>
                  <a:schemeClr val="tx1"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altLang="ru-RU" sz="2275" dirty="0"/>
              <a:t>Структура расходов бюджета в разрезе муниципальных программ в 2021 году</a:t>
            </a:r>
            <a:endParaRPr lang="ru-RU" altLang="ru-RU" sz="2275" dirty="0">
              <a:solidFill>
                <a:schemeClr val="bg1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63443" y="577672"/>
            <a:ext cx="320150" cy="329551"/>
          </a:xfrm>
        </p:spPr>
        <p:txBody>
          <a:bodyPr/>
          <a:lstStyle/>
          <a:p>
            <a:r>
              <a:rPr lang="ru-RU" sz="1138" dirty="0"/>
              <a:t>1</a:t>
            </a:r>
            <a:r>
              <a:rPr lang="en-US" sz="1138" dirty="0"/>
              <a:t>0</a:t>
            </a:r>
            <a:endParaRPr lang="ru-RU" sz="1138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39686" y="1686605"/>
            <a:ext cx="6456589" cy="636815"/>
          </a:xfrm>
          <a:prstGeom prst="roundRect">
            <a:avLst/>
          </a:prstGeom>
          <a:pattFill prst="dkDnDiag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2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2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программ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391242"/>
              </p:ext>
            </p:extLst>
          </p:nvPr>
        </p:nvGraphicFramePr>
        <p:xfrm>
          <a:off x="1640632" y="2564905"/>
          <a:ext cx="7704858" cy="3312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233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40318"/>
              </p:ext>
            </p:extLst>
          </p:nvPr>
        </p:nvGraphicFramePr>
        <p:xfrm>
          <a:off x="1424608" y="978090"/>
          <a:ext cx="8064896" cy="53135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6313"/>
                <a:gridCol w="4808263"/>
                <a:gridCol w="1008112"/>
                <a:gridCol w="1008112"/>
                <a:gridCol w="864096"/>
              </a:tblGrid>
              <a:tr h="58390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№ п/п</a:t>
                      </a:r>
                      <a:endParaRPr lang="ru-RU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Наименование муниципальной программы</a:t>
                      </a:r>
                      <a:endParaRPr lang="ru-RU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Изменения </a:t>
                      </a:r>
                      <a:r>
                        <a:rPr lang="ru-RU" sz="1100" u="none" strike="noStrike" kern="1200" dirty="0">
                          <a:effectLst/>
                        </a:rPr>
                        <a:t>на 2021 год,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млн.руб</a:t>
                      </a:r>
                      <a:r>
                        <a:rPr lang="ru-RU" sz="1100" u="none" strike="noStrike" kern="1200" dirty="0">
                          <a:effectLst/>
                        </a:rPr>
                        <a:t>.</a:t>
                      </a:r>
                      <a:endParaRPr lang="ru-RU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Изменения </a:t>
                      </a:r>
                      <a:r>
                        <a:rPr lang="ru-RU" sz="1100" u="none" strike="noStrike" kern="1200" dirty="0">
                          <a:effectLst/>
                        </a:rPr>
                        <a:t>на 2022 год,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млн.руб</a:t>
                      </a:r>
                      <a:r>
                        <a:rPr lang="ru-RU" sz="1100" u="none" strike="noStrike" kern="1200" dirty="0">
                          <a:effectLst/>
                        </a:rPr>
                        <a:t>.</a:t>
                      </a:r>
                      <a:endParaRPr lang="ru-RU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Изменения </a:t>
                      </a:r>
                      <a:r>
                        <a:rPr lang="ru-RU" sz="1100" u="none" strike="noStrike" kern="1200" dirty="0">
                          <a:effectLst/>
                        </a:rPr>
                        <a:t>на 2023 год,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млн.руб</a:t>
                      </a:r>
                      <a:r>
                        <a:rPr lang="ru-RU" sz="1100" u="none" strike="noStrike" kern="1200" dirty="0">
                          <a:effectLst/>
                        </a:rPr>
                        <a:t>.</a:t>
                      </a:r>
                      <a:endParaRPr lang="ru-RU" sz="11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</a:tr>
              <a:tr h="3903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Обеспечение безопасности жизнедеятельности населения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Старооскольского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городского округа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- 441,0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- 430,0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- 430,0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809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>
                          <a:effectLst/>
                        </a:rPr>
                        <a:t>2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Развитие образования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Старооскольского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городского округа 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133 639,5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-9 189,6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-38 046,3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14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>
                          <a:effectLst/>
                        </a:rPr>
                        <a:t>3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Молодость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Белгородчины</a:t>
                      </a:r>
                      <a:r>
                        <a:rPr lang="ru-RU" sz="1100" u="none" strike="noStrike" kern="1200" dirty="0">
                          <a:effectLst/>
                        </a:rPr>
                        <a:t> на территории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Старооскольского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городского округа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14 307,0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57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>
                          <a:effectLst/>
                        </a:rPr>
                        <a:t>4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Развитие культуры и искусства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Старооскольского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городского округа 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16 726,2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9 873,0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1947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>
                          <a:effectLst/>
                        </a:rPr>
                        <a:t>5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Обеспечение населения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Старооскольского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городского округа жильем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-14 682,0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-1 591,0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99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>
                          <a:effectLst/>
                        </a:rPr>
                        <a:t>6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Социальная поддержка граждан в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Старооскольском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городском округе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1 314,0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42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>
                          <a:effectLst/>
                        </a:rPr>
                        <a:t>7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Развитие физической культуры и спорта в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Старооскольском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городском округе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- 4 623,7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943,0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049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8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Развитие сельского и лесного хозяйства в Старооскольском городском округе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00" marR="2800" marT="2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1 200,0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917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9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Развитие системы жизнеобеспечения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Старооскольского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городского округа 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00" marR="2800" marT="2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203 583,5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-15 943,0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1577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10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Содержание дорожного хозяйства, организация транспортного обслуживания населения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Старооскольского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городского округа 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00" marR="2800" marT="2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112 037,0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60 569,8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-590,2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9041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11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Совершенствование имущественно - земельных отношений в Старооскольском городском округе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00" marR="2800" marT="2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31 302,9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9041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u="none" strike="noStrike" kern="1200" dirty="0" smtClean="0">
                          <a:effectLst/>
                        </a:rPr>
                        <a:t>12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722" marR="2722" marT="2722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100" u="none" strike="noStrike" kern="1200" dirty="0">
                          <a:effectLst/>
                        </a:rPr>
                        <a:t>Развитие деятельности по государственной регистрации актов гражданского состояния в </a:t>
                      </a:r>
                      <a:r>
                        <a:rPr lang="ru-RU" sz="1100" u="none" strike="noStrike" kern="1200" dirty="0" err="1">
                          <a:effectLst/>
                        </a:rPr>
                        <a:t>Старооскольском</a:t>
                      </a:r>
                      <a:r>
                        <a:rPr lang="ru-RU" sz="1100" u="none" strike="noStrike" kern="1200" dirty="0">
                          <a:effectLst/>
                        </a:rPr>
                        <a:t> городском округе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2800" marR="2800" marT="280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683,5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- 918,0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- 705,0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35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 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Итого: программные расходы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495 046,9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43 314,2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-39 771,5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35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 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Непрограммная часть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2 094,0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>
                          <a:effectLst/>
                        </a:rPr>
                        <a:t>438,6</a:t>
                      </a:r>
                      <a:endParaRPr lang="ru-RU" sz="1100" b="0" i="0" u="none" strike="noStrike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438,6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35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 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Условно утвержденные расходы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 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3 933,0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9 284,0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9358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Всего расходов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497 140,9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47 685,8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u="none" strike="noStrike" kern="1200" dirty="0">
                          <a:effectLst/>
                        </a:rPr>
                        <a:t>-30 048,9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928664" y="476672"/>
            <a:ext cx="7200800" cy="360040"/>
          </a:xfrm>
          <a:prstGeom prst="rect">
            <a:avLst/>
          </a:prstGeom>
          <a:gradFill flip="none" rotWithShape="1">
            <a:gsLst>
              <a:gs pos="0">
                <a:srgbClr val="6580C8"/>
              </a:gs>
              <a:gs pos="38000">
                <a:srgbClr val="C2C6F0"/>
              </a:gs>
              <a:gs pos="100000">
                <a:srgbClr val="ECEEF8"/>
              </a:gs>
            </a:gsLst>
            <a:lin ang="10800000" scaled="1"/>
            <a:tileRect/>
          </a:gradFill>
        </p:spPr>
        <p:txBody>
          <a:bodyPr anchor="b">
            <a:no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 kern="0">
                <a:solidFill>
                  <a:schemeClr val="tx1"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0" dirty="0">
                <a:solidFill>
                  <a:schemeClr val="tx2"/>
                </a:solidFill>
                <a:ea typeface="+mj-ea"/>
              </a:rPr>
              <a:t>Изменения бюджетных ассигнований на 2021 год и плановый период 2022 и 2023 годов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0" dirty="0">
                <a:solidFill>
                  <a:schemeClr val="tx2"/>
                </a:solidFill>
                <a:ea typeface="+mj-ea"/>
              </a:rPr>
              <a:t>в разрезе муниципальных программ и непрограммных расходов</a:t>
            </a:r>
            <a:endParaRPr lang="ru-RU" altLang="ru-RU" sz="1400" b="0" dirty="0">
              <a:solidFill>
                <a:schemeClr val="tx2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57679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399509" y="332657"/>
            <a:ext cx="8017988" cy="682815"/>
          </a:xfrm>
          <a:prstGeom prst="rect">
            <a:avLst/>
          </a:prstGeom>
          <a:gradFill flip="none" rotWithShape="1">
            <a:gsLst>
              <a:gs pos="0">
                <a:srgbClr val="6580C8"/>
              </a:gs>
              <a:gs pos="38000">
                <a:srgbClr val="C2C6F0"/>
              </a:gs>
              <a:gs pos="100000">
                <a:srgbClr val="ECEEF8"/>
              </a:gs>
            </a:gsLst>
            <a:lin ang="10800000" scaled="1"/>
            <a:tileRect/>
          </a:gradFill>
        </p:spPr>
        <p:txBody>
          <a:bodyPr anchor="b">
            <a:no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 kern="0">
                <a:solidFill>
                  <a:schemeClr val="tx1"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altLang="ru-RU" sz="2275" dirty="0"/>
              <a:t>Структура бюджетных расходов в 2021 году</a:t>
            </a:r>
            <a:endParaRPr lang="ru-RU" altLang="ru-RU" sz="2275" dirty="0">
              <a:solidFill>
                <a:schemeClr val="bg1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63443" y="577672"/>
            <a:ext cx="320150" cy="329551"/>
          </a:xfrm>
        </p:spPr>
        <p:txBody>
          <a:bodyPr/>
          <a:lstStyle/>
          <a:p>
            <a:endParaRPr lang="ru-RU" sz="1138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672" y="1203563"/>
            <a:ext cx="7200800" cy="950079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25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Отрасли социальной сферы:                                                                         </a:t>
            </a:r>
            <a:r>
              <a:rPr lang="ru-RU" altLang="ru-RU" sz="146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социальная поддержка</a:t>
            </a:r>
            <a:r>
              <a:rPr lang="ru-RU" altLang="ru-RU" sz="1219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</a:t>
            </a:r>
            <a:r>
              <a:rPr lang="ru-RU" altLang="ru-RU" sz="2438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73,6</a:t>
            </a:r>
            <a:r>
              <a:rPr lang="ru-RU" altLang="ru-RU" sz="2194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219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6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культура, физическая культура и спорт</a:t>
            </a:r>
          </a:p>
        </p:txBody>
      </p:sp>
      <p:sp>
        <p:nvSpPr>
          <p:cNvPr id="7" name="object 56"/>
          <p:cNvSpPr>
            <a:spLocks noChangeArrowheads="1"/>
          </p:cNvSpPr>
          <p:nvPr/>
        </p:nvSpPr>
        <p:spPr bwMode="auto">
          <a:xfrm>
            <a:off x="7908749" y="1266328"/>
            <a:ext cx="920948" cy="75068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1463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13039" y="4221088"/>
            <a:ext cx="3672409" cy="109182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                    </a:t>
            </a:r>
            <a:r>
              <a:rPr lang="ru-RU" altLang="ru-RU" sz="2438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 </a:t>
            </a: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    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96616" y="2420888"/>
            <a:ext cx="3456384" cy="1224137"/>
          </a:xfrm>
          <a:prstGeom prst="roundRect">
            <a:avLst/>
          </a:prstGeom>
          <a:pattFill prst="pct25">
            <a:fgClr>
              <a:srgbClr val="33CCCC"/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                    </a:t>
            </a:r>
            <a:r>
              <a:rPr lang="ru-RU" altLang="ru-RU" sz="2438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12,3</a:t>
            </a: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altLang="ru-RU" sz="1706" dirty="0">
              <a:solidFill>
                <a:srgbClr val="000000"/>
              </a:solidFill>
            </a:endParaRPr>
          </a:p>
        </p:txBody>
      </p:sp>
      <p:sp>
        <p:nvSpPr>
          <p:cNvPr id="11" name="object 45"/>
          <p:cNvSpPr>
            <a:spLocks noChangeArrowheads="1"/>
          </p:cNvSpPr>
          <p:nvPr/>
        </p:nvSpPr>
        <p:spPr bwMode="auto">
          <a:xfrm>
            <a:off x="3686558" y="2997945"/>
            <a:ext cx="657820" cy="464344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1463"/>
          </a:p>
        </p:txBody>
      </p:sp>
      <p:sp>
        <p:nvSpPr>
          <p:cNvPr id="12" name="object 55"/>
          <p:cNvSpPr>
            <a:spLocks noChangeArrowheads="1"/>
          </p:cNvSpPr>
          <p:nvPr/>
        </p:nvSpPr>
        <p:spPr bwMode="auto">
          <a:xfrm>
            <a:off x="8404576" y="4511609"/>
            <a:ext cx="564952" cy="51077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1463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831240" y="2517428"/>
            <a:ext cx="3732202" cy="1238824"/>
          </a:xfrm>
          <a:prstGeom prst="roundRect">
            <a:avLst/>
          </a:prstGeom>
          <a:pattFill prst="pct25">
            <a:fgClr>
              <a:srgbClr val="33CCCC"/>
            </a:fgClr>
            <a:bgClr>
              <a:schemeClr val="bg1"/>
            </a:bgClr>
          </a:patt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хозяйство     </a:t>
            </a:r>
            <a:r>
              <a:rPr lang="ru-RU" altLang="ru-RU" sz="2438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9,9 </a:t>
            </a: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altLang="ru-RU" sz="1706" dirty="0">
              <a:solidFill>
                <a:srgbClr val="00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40632" y="4156735"/>
            <a:ext cx="3096344" cy="1156174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Общегосударственные вопросы        </a:t>
            </a:r>
            <a:r>
              <a:rPr lang="ru-RU" altLang="ru-RU" sz="2438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2,8</a:t>
            </a:r>
            <a:r>
              <a:rPr lang="ru-RU" altLang="ru-RU" sz="1706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256297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TextShape 1"/>
          <p:cNvSpPr txBox="1"/>
          <p:nvPr/>
        </p:nvSpPr>
        <p:spPr>
          <a:xfrm>
            <a:off x="495360" y="476672"/>
            <a:ext cx="9066152" cy="6814408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</a:pPr>
            <a:endParaRPr lang="en-US" sz="60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62497"/>
              </p:ext>
            </p:extLst>
          </p:nvPr>
        </p:nvGraphicFramePr>
        <p:xfrm>
          <a:off x="1461503" y="1222449"/>
          <a:ext cx="8028001" cy="46548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05240"/>
                <a:gridCol w="1070004"/>
                <a:gridCol w="891669"/>
                <a:gridCol w="1061088"/>
              </a:tblGrid>
              <a:tr h="8106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изменений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по проекту решения, тыс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руб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3414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9 551 532,3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467 007,6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10 018 539,9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1317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269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 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3 577 090,0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159 258,0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3 736 348,0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4829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5 882 708,3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306 147,6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6 188 855,9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29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91 734,0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93 336,0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314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9 907 529,3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497 140,9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10 404 670,2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209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268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счет собственных доходных источников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3 933 087,0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159 258,0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4 092 345,0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5200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счет безвозмездных поступлений от других бюджетов бюджетной системы Российской Федерации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5 882 708,3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306 147,6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6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188 855,9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444" marR="6358" marT="6358" marB="0" anchor="ctr"/>
                </a:tc>
              </a:tr>
              <a:tr h="2719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91 734,0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93 336,0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счет остатка на 01.01.2021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30 133,3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30 133,3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  <a:tr h="3343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-355 997,0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-30 133,3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-386 130,3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8" marR="6358" marT="6358" marB="0" anchor="ctr"/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Прогноз основных характеристик бюджета Старооскольского городского округа на 2021 год (март)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24608" y="260648"/>
            <a:ext cx="8219590" cy="864097"/>
          </a:xfrm>
          <a:prstGeom prst="rect">
            <a:avLst/>
          </a:prstGeom>
          <a:gradFill flip="none" rotWithShape="1">
            <a:gsLst>
              <a:gs pos="0">
                <a:srgbClr val="6580C8"/>
              </a:gs>
              <a:gs pos="38000">
                <a:srgbClr val="C2C6F0"/>
              </a:gs>
              <a:gs pos="100000">
                <a:srgbClr val="ECEEF8"/>
              </a:gs>
            </a:gsLst>
            <a:lin ang="10800000" scaled="1"/>
            <a:tileRect/>
          </a:gradFill>
        </p:spPr>
        <p:txBody>
          <a:bodyPr anchor="b">
            <a:no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2000" b="1" kern="0">
                <a:solidFill>
                  <a:schemeClr val="tx1">
                    <a:alpha val="10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ru-RU" altLang="ru-RU" sz="1625" dirty="0">
                <a:solidFill>
                  <a:prstClr val="black"/>
                </a:solidFill>
              </a:rPr>
              <a:t>Структура расходов</a:t>
            </a:r>
          </a:p>
          <a:p>
            <a:pPr>
              <a:defRPr/>
            </a:pPr>
            <a:r>
              <a:rPr lang="ru-RU" altLang="ru-RU" sz="1625" dirty="0">
                <a:solidFill>
                  <a:prstClr val="black"/>
                </a:solidFill>
              </a:rPr>
              <a:t>бюджета Старооскольского городского округа на 2021 год разрезе отраслей бюджетной классификации 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82537" y="567353"/>
            <a:ext cx="400662" cy="329551"/>
          </a:xfrm>
        </p:spPr>
        <p:txBody>
          <a:bodyPr/>
          <a:lstStyle/>
          <a:p>
            <a:endParaRPr lang="ru-RU" sz="1138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284520"/>
              </p:ext>
            </p:extLst>
          </p:nvPr>
        </p:nvGraphicFramePr>
        <p:xfrm>
          <a:off x="237772" y="1124745"/>
          <a:ext cx="9406426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7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56034"/>
              </p:ext>
            </p:extLst>
          </p:nvPr>
        </p:nvGraphicFramePr>
        <p:xfrm>
          <a:off x="1424608" y="1177170"/>
          <a:ext cx="8064896" cy="47001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87800"/>
                <a:gridCol w="827087"/>
                <a:gridCol w="786333"/>
                <a:gridCol w="771388"/>
                <a:gridCol w="936104"/>
                <a:gridCol w="792088"/>
                <a:gridCol w="864096"/>
              </a:tblGrid>
              <a:tr h="29915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(тыс.рублей)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0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6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изменений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по проекту решения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изменений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по проекту решения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>
                    <a:solidFill>
                      <a:schemeClr val="accent2"/>
                    </a:solidFill>
                  </a:tcPr>
                </a:tc>
              </a:tr>
              <a:tr h="321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9 183 143,1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-17 884,0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9 165 259,1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9 411 222,7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-29 458,7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9 381 764,0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58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58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 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3 585 741,0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3 585 741,0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3 689 470,0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3 689 470,0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5 597 402,1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-17 884,0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5 579 518,1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5 721 752,7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-29 458,7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5 692 294,0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99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74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9 359 552,1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47 685,8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9 407 237,9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9 633 360,7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-30 048,9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9 603 311,8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077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825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счет собственных доходных источников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3 762 150,0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65 569,8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3 827 719,8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3 911 608,0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-590,2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3 911 017,8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825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 условно утвержденные расходы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91 760,0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3 933,0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95 693,0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186 267,0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9 284,0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195 551,0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5566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счет безвозмездных поступлений от других бюджетов бюджетной системы Российской Федерации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5 597 402,1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-17 884,0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5 579 518,1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5 721 752,7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-29 458,7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5 692 294,0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74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  <a:tr h="290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-176 409,0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-65 569,8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-241 978,8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-222 138,0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590,2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-221 547,8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36" marR="6236" marT="6236" marB="0" anchor="ctr"/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Прогноз основных характеристик бюджета Старооскольского городского округа на плановый период 2022 и 2023 годов </a:t>
            </a:r>
          </a:p>
        </p:txBody>
      </p:sp>
    </p:spTree>
    <p:extLst>
      <p:ext uri="{BB962C8B-B14F-4D97-AF65-F5344CB8AC3E}">
        <p14:creationId xmlns:p14="http://schemas.microsoft.com/office/powerpoint/2010/main" val="38463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30710"/>
              </p:ext>
            </p:extLst>
          </p:nvPr>
        </p:nvGraphicFramePr>
        <p:xfrm>
          <a:off x="1424608" y="1484784"/>
          <a:ext cx="8064896" cy="39300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1124577"/>
                <a:gridCol w="1051943"/>
                <a:gridCol w="981814"/>
                <a:gridCol w="981814"/>
                <a:gridCol w="1332460"/>
              </a:tblGrid>
              <a:tr h="294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2021 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2021 год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50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3 577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175 449,0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-16 191,0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159 258,0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3 736 348,0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21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1 096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123 724,0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123 724,0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1 219 889,0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621,0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46 621,0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вмененный доход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26 223,0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672,0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4 672,0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981,0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220 981,0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1 549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1 549 215,0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812,0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127 812,0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978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505 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401,0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51 725,0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-16 191,0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35 534,0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540 935,0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2021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30710"/>
              </p:ext>
            </p:extLst>
          </p:nvPr>
        </p:nvGraphicFramePr>
        <p:xfrm>
          <a:off x="1424608" y="1484784"/>
          <a:ext cx="8064896" cy="35321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1124577"/>
                <a:gridCol w="1051943"/>
                <a:gridCol w="981814"/>
                <a:gridCol w="981814"/>
                <a:gridCol w="1332460"/>
              </a:tblGrid>
              <a:tr h="294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2022 г.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2022  год</a:t>
                      </a:r>
                    </a:p>
                  </a:txBody>
                  <a:tcPr marL="0" marR="0" marT="0" marB="0" anchor="ctr"/>
                </a:tc>
              </a:tr>
              <a:tr h="350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3 585 741,0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15 602,0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-15 602,0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3 585 741,0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21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1 150 403,0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1 150 403,0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48 307,0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48 307,0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4 859,0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4 859,0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236 070,0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236 070,0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1 545 311,0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1 545 311,0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132 925,0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132 925,0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467 866,0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15 602,0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-15 602,0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467 866,0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2022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30710"/>
              </p:ext>
            </p:extLst>
          </p:nvPr>
        </p:nvGraphicFramePr>
        <p:xfrm>
          <a:off x="1424608" y="1484784"/>
          <a:ext cx="8064896" cy="35321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1124577"/>
                <a:gridCol w="1051943"/>
                <a:gridCol w="981814"/>
                <a:gridCol w="981814"/>
                <a:gridCol w="1332460"/>
              </a:tblGrid>
              <a:tr h="294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2023 г.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2023  год</a:t>
                      </a:r>
                    </a:p>
                  </a:txBody>
                  <a:tcPr marL="0" marR="0" marT="0" marB="0" anchor="ctr"/>
                </a:tc>
              </a:tr>
              <a:tr h="350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3 689 470,0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15 038,0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-15 038,0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3 689 470,0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21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1 236 683,0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1 236 683,0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48 343,0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48 343,0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5 053,0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5 053,0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245 513,0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245 513,0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1 550 311,0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1 550 311,0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138 242,0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138 242,0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465 325,0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15 038,0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-15 038,0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465 325,0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2023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30710"/>
              </p:ext>
            </p:extLst>
          </p:nvPr>
        </p:nvGraphicFramePr>
        <p:xfrm>
          <a:off x="1424608" y="1484784"/>
          <a:ext cx="8064896" cy="36308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1124577"/>
                <a:gridCol w="1051943"/>
                <a:gridCol w="981814"/>
                <a:gridCol w="981814"/>
                <a:gridCol w="1332460"/>
              </a:tblGrid>
              <a:tr h="294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2022 г.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2022  год</a:t>
                      </a:r>
                    </a:p>
                  </a:txBody>
                  <a:tcPr marL="0" marR="0" marT="0" marB="0" anchor="ctr"/>
                </a:tc>
              </a:tr>
              <a:tr h="350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5 597 402,1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-17 892,6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-17 884,0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5 579 518,1</a:t>
                      </a:r>
                    </a:p>
                  </a:txBody>
                  <a:tcPr marL="0" marR="0" marT="0" marB="0" anchor="ctr"/>
                </a:tc>
              </a:tr>
              <a:tr h="321313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5 597 </a:t>
                      </a:r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402,0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-17 892,6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-17 884,0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5 579 518,1</a:t>
                      </a:r>
                    </a:p>
                  </a:txBody>
                  <a:tcPr marL="0" marR="0" marT="0" marB="0" anchor="ctr"/>
                </a:tc>
              </a:tr>
              <a:tr h="34417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447 829,4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447 829,4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4 988 170,7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-17 892,6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-17 884,0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4 970 286,7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161 402,0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161 402,0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2022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30710"/>
              </p:ext>
            </p:extLst>
          </p:nvPr>
        </p:nvGraphicFramePr>
        <p:xfrm>
          <a:off x="1424608" y="1484784"/>
          <a:ext cx="8064896" cy="36416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1124577"/>
                <a:gridCol w="1051943"/>
                <a:gridCol w="981814"/>
                <a:gridCol w="981814"/>
                <a:gridCol w="1332460"/>
              </a:tblGrid>
              <a:tr h="294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2021 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2021 год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50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5 974 442,3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331 611,0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-23 861,4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307 749,6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6 282 191,9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213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5 882 708,3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330 009,0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-23 861,4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306 147,6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6 188 855,9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784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144 426,4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185 585,0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185 585,0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330 011,4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884 342,2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135 323,4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135 323,4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1 019 665,6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4 678 011,7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9 100,6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-23 861,4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-14 760,8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4 663 250,9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175 928,0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175 928,0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91 734,0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1 602,0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93 336,0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2021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530710"/>
              </p:ext>
            </p:extLst>
          </p:nvPr>
        </p:nvGraphicFramePr>
        <p:xfrm>
          <a:off x="1424608" y="1484784"/>
          <a:ext cx="8064896" cy="36416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288"/>
                <a:gridCol w="1124577"/>
                <a:gridCol w="1051943"/>
                <a:gridCol w="981814"/>
                <a:gridCol w="981814"/>
                <a:gridCol w="1332460"/>
              </a:tblGrid>
              <a:tr h="294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9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бюджет на 2023 г.</a:t>
                      </a: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Изменения, предусмотренные проектом решения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 с учетом  проекта решения на 2023  год</a:t>
                      </a:r>
                    </a:p>
                  </a:txBody>
                  <a:tcPr marL="0" marR="0" marT="0" marB="0" anchor="ctr"/>
                </a:tc>
              </a:tr>
              <a:tr h="350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Уменьшение  (-)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5 721 752,7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 </a:t>
                      </a:r>
                      <a:r>
                        <a:rPr lang="ru-RU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467,3</a:t>
                      </a:r>
                      <a:endParaRPr lang="ru-RU" sz="11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-29 458,7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5 692 294,0</a:t>
                      </a:r>
                    </a:p>
                  </a:txBody>
                  <a:tcPr marL="0" marR="0" marT="0" marB="0" anchor="ctr"/>
                </a:tc>
              </a:tr>
              <a:tr h="321313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5 721 752,7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-29 467,3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-29 458,7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5 692 294,0</a:t>
                      </a:r>
                    </a:p>
                  </a:txBody>
                  <a:tcPr marL="0" marR="0" marT="0" marB="0" anchor="ctr"/>
                </a:tc>
              </a:tr>
              <a:tr h="178433"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482 354,6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482 354,6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5 110 360,1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 </a:t>
                      </a:r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467,3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-29 458,7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5 080 901,4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129 038,0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129 038,0</a:t>
                      </a:r>
                    </a:p>
                  </a:txBody>
                  <a:tcPr marL="0" marR="0" marT="0" marB="0" anchor="ctr"/>
                </a:tc>
              </a:tr>
              <a:tr h="250524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lang="ru-RU" sz="11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24608" y="188640"/>
            <a:ext cx="806489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Свод изменений к проекту решения о внесении изменений в бюджет Старооскольского городского округа на 2023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21832" y="1268760"/>
            <a:ext cx="9396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t"/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[sy作品]-现代之城动态ppt模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[sy作品]-现代之城动态ppt模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[sy作品]-现代之城动态ppt模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[sy作品]-现代之城动态ppt模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[sy作品]-现代之城动态ppt模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[sy作品]-现代之城动态ppt模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[sy作品]-现代之城动态ppt模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[sy作品]-现代之城动态ppt模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[sy作品]-现代之城动态ppt模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[sy作品]-现代之城动态ppt模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[sy作品]-现代之城动态ppt模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[sy作品]-现代之城动态ppt模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[sy作品]-现代之城动态ppt模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[sy作品]-现代之城动态ppt模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[sy作品]-现代之城动态ppt模版">
  <a:themeElements>
    <a:clrScheme name="1_[sy作品]-现代之城动态ppt模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[sy作品]-现代之城动态ppt模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[sy作品]-现代之城动态ppt模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[sy作品]-现代之城动态ppt模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[sy作品]-现代之城动态ppt模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[sy作品]-现代之城动态ppt模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[sy作品]-现代之城动态ppt模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[sy作品]-现代之城动态ppt模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[sy作品]-现代之城动态ppt模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[sy作品]-现代之城动态ppt模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[sy作品]-现代之城动态ppt模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[sy作品]-现代之城动态ppt模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[sy作品]-现代之城动态ppt模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[sy作品]-现代之城动态ppt模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21205</TotalTime>
  <Words>2912</Words>
  <Application>Microsoft Office PowerPoint</Application>
  <PresentationFormat>Лист A4 (210x297 мм)</PresentationFormat>
  <Paragraphs>1271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20</vt:i4>
      </vt:variant>
    </vt:vector>
  </HeadingPairs>
  <TitlesOfParts>
    <vt:vector size="32" baseType="lpstr">
      <vt:lpstr>宋体</vt:lpstr>
      <vt:lpstr>Arial</vt:lpstr>
      <vt:lpstr>Bookman Old Style</vt:lpstr>
      <vt:lpstr>Calibri</vt:lpstr>
      <vt:lpstr>Century Gothic</vt:lpstr>
      <vt:lpstr>DejaVu Sans</vt:lpstr>
      <vt:lpstr>Times New Roman</vt:lpstr>
      <vt:lpstr>Tinos</vt:lpstr>
      <vt:lpstr>XO Oriel</vt:lpstr>
      <vt:lpstr>Тема1</vt:lpstr>
      <vt:lpstr>1_[sy作品]-现代之城动态ppt模版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10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на 2014 год</dc:title>
  <dc:creator>user</dc:creator>
  <cp:lastModifiedBy>Скрыпова Ирина</cp:lastModifiedBy>
  <cp:revision>1605</cp:revision>
  <cp:lastPrinted>2021-03-24T08:32:06Z</cp:lastPrinted>
  <dcterms:created xsi:type="dcterms:W3CDTF">2013-10-23T10:56:41Z</dcterms:created>
  <dcterms:modified xsi:type="dcterms:W3CDTF">2021-03-25T12:51:40Z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Лист A4 (210x297 мм)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51</vt:i4>
  </property>
</Properties>
</file>