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79" r:id="rId1"/>
    <p:sldMasterId id="2147483692" r:id="rId2"/>
    <p:sldMasterId id="2147483705" r:id="rId3"/>
  </p:sldMasterIdLst>
  <p:notesMasterIdLst>
    <p:notesMasterId r:id="rId24"/>
  </p:notesMasterIdLst>
  <p:sldIdLst>
    <p:sldId id="256" r:id="rId4"/>
    <p:sldId id="303" r:id="rId5"/>
    <p:sldId id="304" r:id="rId6"/>
    <p:sldId id="305" r:id="rId7"/>
    <p:sldId id="320" r:id="rId8"/>
    <p:sldId id="321" r:id="rId9"/>
    <p:sldId id="324" r:id="rId10"/>
    <p:sldId id="322" r:id="rId11"/>
    <p:sldId id="325" r:id="rId12"/>
    <p:sldId id="314" r:id="rId13"/>
    <p:sldId id="318" r:id="rId14"/>
    <p:sldId id="326" r:id="rId15"/>
    <p:sldId id="319" r:id="rId16"/>
    <p:sldId id="307" r:id="rId17"/>
    <p:sldId id="327" r:id="rId18"/>
    <p:sldId id="328" r:id="rId19"/>
    <p:sldId id="333" r:id="rId20"/>
    <p:sldId id="329" r:id="rId21"/>
    <p:sldId id="334" r:id="rId22"/>
    <p:sldId id="335" r:id="rId23"/>
  </p:sldIdLst>
  <p:sldSz cx="9906000" cy="6858000" type="A4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Средний стиль 4 —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—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8B1032C-EA38-4F05-BA0D-38AFFFC7BED3}" styleName="Светлый стиль 3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85BE263C-DBD7-4A20-BB59-AAB30ACAA65A}" styleName="Средний стиль 3 - 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711" autoAdjust="0"/>
  </p:normalViewPr>
  <p:slideViewPr>
    <p:cSldViewPr>
      <p:cViewPr varScale="1">
        <p:scale>
          <a:sx n="99" d="100"/>
          <a:sy n="99" d="100"/>
        </p:scale>
        <p:origin x="102" y="72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ahonin.DEPFIN\Desktop\&#1055;&#1091;&#1073;&#1083;&#1080;&#1095;&#1085;&#1099;&#1077;%20&#1089;&#1083;&#1091;&#1096;&#1072;&#1085;&#1080;&#1103;%2024.11.2020\&#1057;&#1083;&#1072;&#1081;&#1076;&#1099;%20&#1087;&#1088;&#1086;&#1077;&#1082;&#1090;%20&#1073;&#1102;&#1076;&#1078;&#1077;&#1090;&#1072;%20&#1085;&#1072;%20%202021-23%20&#1075;&#1086;&#1076;%20(&#1087;&#1091;&#1073;&#1083;.&#1089;&#1083;&#1091;&#1096;).xls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ahonin.DEPFIN\Desktop\&#1055;&#1091;&#1073;&#1083;&#1080;&#1095;&#1085;&#1099;&#1077;%20&#1089;&#1083;&#1091;&#1096;&#1072;&#1085;&#1080;&#1103;%2024.11.2020\&#1057;&#1083;&#1072;&#1081;&#1076;&#1099;%20&#1087;&#1088;&#1086;&#1077;&#1082;&#1090;%20&#1073;&#1102;&#1076;&#1078;&#1077;&#1090;&#1072;%20&#1085;&#1072;%20%202021-23%20&#1075;&#1086;&#1076;%20(&#1087;&#1091;&#1073;&#1083;.&#1089;&#1083;&#1091;&#1096;).xls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30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0.11116666927955082"/>
          <c:w val="0.99330655957161984"/>
          <c:h val="0.88613600914674484"/>
        </c:manualLayout>
      </c:layout>
      <c:pie3DChart>
        <c:varyColors val="1"/>
        <c:ser>
          <c:idx val="0"/>
          <c:order val="0"/>
          <c:spPr>
            <a:scene3d>
              <a:camera prst="orthographicFront"/>
              <a:lightRig rig="threePt" dir="t"/>
            </a:scene3d>
            <a:sp3d>
              <a:bevelT/>
              <a:contourClr>
                <a:srgbClr val="000000"/>
              </a:contourClr>
            </a:sp3d>
          </c:spPr>
          <c:explosion val="19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 contourW="25400">
                <a:bevelT/>
                <a:contourClr>
                  <a:schemeClr val="lt1"/>
                </a:contourClr>
              </a:sp3d>
            </c:spPr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 contourW="25400">
                <a:bevelT/>
                <a:contourClr>
                  <a:schemeClr val="lt1"/>
                </a:contourClr>
              </a:sp3d>
            </c:spPr>
          </c:dPt>
          <c:cat>
            <c:strRef>
              <c:f>соц.сфера!$Q$10:$R$10</c:f>
              <c:strCache>
                <c:ptCount val="2"/>
                <c:pt idx="0">
                  <c:v>Программные расходы</c:v>
                </c:pt>
                <c:pt idx="1">
                  <c:v>Непрограммные расходы</c:v>
                </c:pt>
              </c:strCache>
            </c:strRef>
          </c:cat>
          <c:val>
            <c:numRef>
              <c:f>соц.сфера!$Q$11:$R$11</c:f>
              <c:numCache>
                <c:formatCode>0%</c:formatCode>
                <c:ptCount val="2"/>
                <c:pt idx="0">
                  <c:v>0.96</c:v>
                </c:pt>
                <c:pt idx="1">
                  <c:v>0.04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5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7.0767334346349159E-2"/>
          <c:y val="0.42089485609170652"/>
          <c:w val="0.54055266470942243"/>
          <c:h val="0.52370844269466321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2"/>
            <c:bubble3D val="0"/>
            <c:spPr>
              <a:solidFill>
                <a:srgbClr val="FFFF0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5"/>
            <c:bubble3D val="0"/>
            <c:explosion val="1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1"/>
            <c:bubble3D val="0"/>
            <c:spPr>
              <a:solidFill>
                <a:schemeClr val="accent6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2"/>
            <c:bubble3D val="0"/>
            <c:spPr>
              <a:solidFill>
                <a:schemeClr val="accent1">
                  <a:lumMod val="80000"/>
                  <a:lumOff val="2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Lbls>
            <c:dLbl>
              <c:idx val="0"/>
              <c:layout>
                <c:manualLayout>
                  <c:x val="0.23054941116282449"/>
                  <c:y val="-0.13094045836417881"/>
                </c:manualLayout>
              </c:layout>
              <c:tx>
                <c:rich>
                  <a:bodyPr/>
                  <a:lstStyle/>
                  <a:p>
                    <a:fld id="{1782E00F-15F2-4403-AFF2-A18B0B261F63}" type="CATEGORYNAME">
                      <a:rPr lang="ru-RU">
                        <a:solidFill>
                          <a:schemeClr val="tx2"/>
                        </a:solidFill>
                      </a:rPr>
                      <a:pPr/>
                      <a:t>[ИМЯ КАТЕГОРИИ]</a:t>
                    </a:fld>
                    <a:r>
                      <a:rPr lang="ru-RU" baseline="0" dirty="0">
                        <a:solidFill>
                          <a:schemeClr val="tx2"/>
                        </a:solidFill>
                      </a:rPr>
                      <a:t>; </a:t>
                    </a:r>
                    <a:r>
                      <a:rPr lang="ru-RU" baseline="0" dirty="0" smtClean="0">
                        <a:solidFill>
                          <a:schemeClr val="tx2"/>
                        </a:solidFill>
                      </a:rPr>
                      <a:t>2,8%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2887145399061465"/>
                      <c:h val="0.22811853646499314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1"/>
              <c:layout>
                <c:manualLayout>
                  <c:x val="0.15047421604311731"/>
                  <c:y val="1.7611120925589419E-2"/>
                </c:manualLayout>
              </c:layout>
              <c:tx>
                <c:rich>
                  <a:bodyPr rot="0" spcFirstLastPara="1" vertOverflow="clip" horzOverflow="clip" vert="horz" wrap="square" lIns="36576" tIns="18288" rIns="36576" bIns="18288" anchor="ctr" anchorCtr="1">
                    <a:spAutoFit/>
                  </a:bodyPr>
                  <a:lstStyle/>
                  <a:p>
                    <a:pPr>
                      <a:defRPr sz="1600" b="1" i="0" u="none" strike="noStrike" kern="1200" baseline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4884DBC9-0ED3-4C53-945F-27B7B0CF1D5C}" type="CATEGORYNAME">
                      <a:rPr lang="ru-RU" sz="1400">
                        <a:solidFill>
                          <a:schemeClr val="bg1"/>
                        </a:solidFill>
                      </a:rPr>
                      <a:pPr>
                        <a:defRPr sz="1600" b="1">
                          <a:solidFill>
                            <a:schemeClr val="bg1"/>
                          </a:solidFill>
                        </a:defRPr>
                      </a:pPr>
                      <a:t>[ИМЯ КАТЕГОРИИ]</a:t>
                    </a:fld>
                    <a:r>
                      <a:rPr lang="ru-RU" sz="1400" baseline="0" dirty="0">
                        <a:solidFill>
                          <a:schemeClr val="bg1"/>
                        </a:solidFill>
                      </a:rPr>
                      <a:t>; </a:t>
                    </a:r>
                    <a:fld id="{2D36DAF5-4AF4-4BAB-BA1D-67CC9EAE8179}" type="VALUE">
                      <a:rPr lang="ru-RU" sz="1400" baseline="0">
                        <a:solidFill>
                          <a:schemeClr val="bg1"/>
                        </a:solidFill>
                      </a:rPr>
                      <a:pPr>
                        <a:defRPr sz="1600" b="1">
                          <a:solidFill>
                            <a:schemeClr val="bg1"/>
                          </a:solidFill>
                        </a:defRPr>
                      </a:pPr>
                      <a:t>[ЗНАЧЕНИЕ]</a:t>
                    </a:fld>
                    <a:endParaRPr lang="ru-RU" sz="1400" baseline="0" dirty="0">
                      <a:solidFill>
                        <a:schemeClr val="bg1"/>
                      </a:solidFill>
                    </a:endParaRPr>
                  </a:p>
                </c:rich>
              </c:tx>
              <c:spPr>
                <a:solidFill>
                  <a:schemeClr val="accent2">
                    <a:lumMod val="40000"/>
                    <a:lumOff val="60000"/>
                  </a:schemeClr>
                </a:solidFill>
                <a:ln>
                  <a:solidFill>
                    <a:schemeClr val="dk1">
                      <a:lumMod val="25000"/>
                      <a:lumOff val="75000"/>
                    </a:schemeClr>
                  </a:solidFill>
                </a:ln>
                <a:effectLst/>
              </c:spPr>
              <c:txPr>
                <a:bodyPr rot="0" spcFirstLastPara="1" vertOverflow="clip" horzOverflow="clip" vert="horz" wrap="square" lIns="36576" tIns="18288" rIns="36576" bIns="18288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oundRect">
                      <a:avLst/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33344819161588318"/>
                      <c:h val="0.18565695313726807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2"/>
              <c:layout>
                <c:manualLayout>
                  <c:x val="0.26482238538057312"/>
                  <c:y val="0.14006453019494358"/>
                </c:manualLayout>
              </c:layout>
              <c:tx>
                <c:rich>
                  <a:bodyPr rot="0" spcFirstLastPara="1" vertOverflow="clip" horzOverflow="clip" vert="horz" wrap="square" lIns="36576" tIns="18288" rIns="36576" bIns="18288" anchor="ctr" anchorCtr="1">
                    <a:spAutoFit/>
                  </a:bodyPr>
                  <a:lstStyle/>
                  <a:p>
                    <a:pPr>
                      <a:defRPr sz="1600" b="1" i="0" u="none" strike="noStrike" kern="1200" baseline="0">
                        <a:solidFill>
                          <a:schemeClr val="dk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4AEAA71F-F091-4368-91F9-3C1C485164DC}" type="CATEGORYNAME">
                      <a:rPr lang="ru-RU"/>
                      <a:pPr>
                        <a:defRPr sz="1600" b="1"/>
                      </a:pPr>
                      <a:t>[ИМЯ КАТЕГОРИИ]</a:t>
                    </a:fld>
                    <a:r>
                      <a:rPr lang="ru-RU" baseline="0" dirty="0"/>
                      <a:t>; </a:t>
                    </a:r>
                    <a:r>
                      <a:rPr lang="ru-RU" baseline="0" dirty="0" smtClean="0"/>
                      <a:t>12,3%</a:t>
                    </a:r>
                  </a:p>
                </c:rich>
              </c:tx>
              <c:spPr>
                <a:solidFill>
                  <a:srgbClr val="FFFF00"/>
                </a:solidFill>
                <a:ln>
                  <a:solidFill>
                    <a:schemeClr val="dk1">
                      <a:lumMod val="25000"/>
                      <a:lumOff val="75000"/>
                    </a:schemeClr>
                  </a:solidFill>
                </a:ln>
                <a:effectLst/>
              </c:spPr>
              <c:txPr>
                <a:bodyPr rot="0" spcFirstLastPara="1" vertOverflow="clip" horzOverflow="clip" vert="horz" wrap="square" lIns="36576" tIns="18288" rIns="36576" bIns="18288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dk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oundRect">
                      <a:avLst/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20880973852960719"/>
                      <c:h val="0.15974246808892476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3"/>
              <c:layout>
                <c:manualLayout>
                  <c:x val="0.28849709627489822"/>
                  <c:y val="7.8499169975547928E-2"/>
                </c:manualLayout>
              </c:layout>
              <c:tx>
                <c:rich>
                  <a:bodyPr rot="0" spcFirstLastPara="1" vertOverflow="clip" horzOverflow="clip" vert="horz" wrap="square" lIns="36576" tIns="18288" rIns="36576" bIns="18288" anchor="ctr" anchorCtr="1">
                    <a:spAutoFit/>
                  </a:bodyPr>
                  <a:lstStyle/>
                  <a:p>
                    <a:pPr>
                      <a:defRPr sz="1600" b="1" i="0" u="none" strike="noStrike" kern="1200" baseline="0">
                        <a:solidFill>
                          <a:schemeClr val="dk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B8B91396-DD17-497D-84C3-CB92658CA0C3}" type="CATEGORYNAME">
                      <a:rPr lang="ru-RU" sz="1400">
                        <a:solidFill>
                          <a:schemeClr val="bg1"/>
                        </a:solidFill>
                      </a:rPr>
                      <a:pPr>
                        <a:defRPr sz="1600" b="1"/>
                      </a:pPr>
                      <a:t>[ИМЯ КАТЕГОРИИ]</a:t>
                    </a:fld>
                    <a:r>
                      <a:rPr lang="ru-RU" sz="1400" baseline="0" dirty="0">
                        <a:solidFill>
                          <a:schemeClr val="bg1"/>
                        </a:solidFill>
                      </a:rPr>
                      <a:t>; </a:t>
                    </a:r>
                    <a:r>
                      <a:rPr lang="ru-RU" sz="1400" baseline="0" dirty="0" smtClean="0">
                        <a:solidFill>
                          <a:schemeClr val="bg1"/>
                        </a:solidFill>
                      </a:rPr>
                      <a:t>9,9%</a:t>
                    </a:r>
                  </a:p>
                </c:rich>
              </c:tx>
              <c:spPr>
                <a:solidFill>
                  <a:schemeClr val="bg2">
                    <a:lumMod val="60000"/>
                    <a:lumOff val="40000"/>
                  </a:schemeClr>
                </a:solidFill>
                <a:ln>
                  <a:solidFill>
                    <a:schemeClr val="dk1">
                      <a:lumMod val="25000"/>
                      <a:lumOff val="75000"/>
                    </a:schemeClr>
                  </a:solidFill>
                </a:ln>
                <a:effectLst/>
              </c:spPr>
              <c:txPr>
                <a:bodyPr rot="0" spcFirstLastPara="1" vertOverflow="clip" horzOverflow="clip" vert="horz" wrap="square" lIns="36576" tIns="18288" rIns="36576" bIns="18288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dk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oundRect">
                      <a:avLst/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18544674668541836"/>
                      <c:h val="0.17321152163671849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2.7026313840622211E-4"/>
                  <c:y val="6.7701224846894142E-2"/>
                </c:manualLayout>
              </c:layout>
              <c:tx>
                <c:rich>
                  <a:bodyPr rot="0" spcFirstLastPara="1" vertOverflow="clip" horzOverflow="clip" vert="horz" wrap="square" lIns="36576" tIns="18288" rIns="36576" bIns="18288" anchor="ctr" anchorCtr="1">
                    <a:spAutoFit/>
                  </a:bodyPr>
                  <a:lstStyle/>
                  <a:p>
                    <a:pPr>
                      <a:defRPr sz="1600" b="1" i="0" u="none" strike="noStrike" kern="1200" baseline="0">
                        <a:solidFill>
                          <a:schemeClr val="dk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6BF46177-0CC2-4F30-9A14-587800B57275}" type="CATEGORYNAME">
                      <a:rPr lang="ru-RU" smtClean="0">
                        <a:solidFill>
                          <a:schemeClr val="bg1"/>
                        </a:solidFill>
                      </a:rPr>
                      <a:pPr>
                        <a:defRPr sz="1600" b="1"/>
                      </a:pPr>
                      <a:t>[ИМЯ КАТЕГОРИИ]</a:t>
                    </a:fld>
                    <a:r>
                      <a:rPr lang="ru-RU" baseline="0" dirty="0" smtClean="0">
                        <a:solidFill>
                          <a:schemeClr val="bg1"/>
                        </a:solidFill>
                      </a:rPr>
                      <a:t>; 49,8%</a:t>
                    </a:r>
                  </a:p>
                </c:rich>
              </c:tx>
              <c:spPr>
                <a:solidFill>
                  <a:schemeClr val="accent2">
                    <a:lumMod val="40000"/>
                    <a:lumOff val="60000"/>
                  </a:schemeClr>
                </a:solidFill>
                <a:ln>
                  <a:solidFill>
                    <a:schemeClr val="dk1">
                      <a:lumMod val="25000"/>
                      <a:lumOff val="75000"/>
                    </a:schemeClr>
                  </a:solidFill>
                </a:ln>
                <a:effectLst/>
              </c:spPr>
              <c:txPr>
                <a:bodyPr rot="0" spcFirstLastPara="1" vertOverflow="clip" horzOverflow="clip" vert="horz" wrap="square" lIns="36576" tIns="18288" rIns="36576" bIns="18288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dk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oundRect">
                      <a:avLst/>
                    </a:prstGeom>
                    <a:noFill/>
                    <a:ln>
                      <a:noFill/>
                    </a:ln>
                  </c15:spPr>
                  <c15:dlblFieldTable/>
                  <c15:showDataLabelsRange val="0"/>
                </c:ext>
              </c:extLst>
            </c:dLbl>
            <c:dLbl>
              <c:idx val="6"/>
              <c:layout>
                <c:manualLayout>
                  <c:x val="-7.5211464945381307E-2"/>
                  <c:y val="-0.28439596092155145"/>
                </c:manualLayout>
              </c:layout>
              <c:tx>
                <c:rich>
                  <a:bodyPr rot="0" spcFirstLastPara="1" vertOverflow="clip" horzOverflow="clip" vert="horz" wrap="square" lIns="36576" tIns="18288" rIns="36576" bIns="18288" anchor="ctr" anchorCtr="1">
                    <a:spAutoFit/>
                  </a:bodyPr>
                  <a:lstStyle/>
                  <a:p>
                    <a:pPr>
                      <a:defRPr sz="1600" b="1" i="0" u="none" strike="noStrike" kern="1200" baseline="0">
                        <a:solidFill>
                          <a:schemeClr val="dk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EC7EE525-75BD-4018-9297-3D5C86F16F49}" type="CATEGORYNAME">
                      <a:rPr lang="ru-RU">
                        <a:solidFill>
                          <a:schemeClr val="bg1"/>
                        </a:solidFill>
                      </a:rPr>
                      <a:pPr>
                        <a:defRPr sz="1600" b="1"/>
                      </a:pPr>
                      <a:t>[ИМЯ КАТЕГОРИИ]</a:t>
                    </a:fld>
                    <a:r>
                      <a:rPr lang="ru-RU" baseline="0" dirty="0">
                        <a:solidFill>
                          <a:schemeClr val="bg1"/>
                        </a:solidFill>
                      </a:rPr>
                      <a:t>; </a:t>
                    </a:r>
                    <a:r>
                      <a:rPr lang="ru-RU" baseline="0" dirty="0" smtClean="0">
                        <a:solidFill>
                          <a:schemeClr val="bg1"/>
                        </a:solidFill>
                      </a:rPr>
                      <a:t>5%</a:t>
                    </a:r>
                  </a:p>
                </c:rich>
              </c:tx>
              <c:spPr>
                <a:solidFill>
                  <a:schemeClr val="accent1">
                    <a:lumMod val="75000"/>
                  </a:schemeClr>
                </a:solidFill>
                <a:ln>
                  <a:solidFill>
                    <a:schemeClr val="dk1">
                      <a:lumMod val="25000"/>
                      <a:lumOff val="75000"/>
                    </a:schemeClr>
                  </a:solidFill>
                </a:ln>
                <a:effectLst/>
              </c:spPr>
              <c:txPr>
                <a:bodyPr rot="0" spcFirstLastPara="1" vertOverflow="clip" horzOverflow="clip" vert="horz" wrap="square" lIns="36576" tIns="18288" rIns="36576" bIns="18288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dk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oundRect">
                      <a:avLst/>
                    </a:prstGeom>
                    <a:noFill/>
                    <a:ln>
                      <a:noFill/>
                    </a:ln>
                  </c15:spPr>
                  <c15:dlblFieldTable/>
                  <c15:showDataLabelsRange val="0"/>
                </c:ext>
              </c:extLst>
            </c:dLbl>
            <c:dLbl>
              <c:idx val="8"/>
              <c:layout>
                <c:manualLayout>
                  <c:x val="-0.11863516092452082"/>
                  <c:y val="-0.24929358189200709"/>
                </c:manualLayout>
              </c:layout>
              <c:tx>
                <c:rich>
                  <a:bodyPr rot="0" spcFirstLastPara="1" vertOverflow="clip" horzOverflow="clip" vert="horz" wrap="square" lIns="36576" tIns="18288" rIns="36576" bIns="18288" anchor="ctr" anchorCtr="1">
                    <a:spAutoFit/>
                  </a:bodyPr>
                  <a:lstStyle/>
                  <a:p>
                    <a:pPr>
                      <a:defRPr sz="1600" b="1" i="0" u="none" strike="noStrike" kern="1200" baseline="0">
                        <a:solidFill>
                          <a:schemeClr val="dk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6846818E-6D4C-4E46-B937-2AC4F76CF42A}" type="CATEGORYNAME">
                      <a:rPr lang="ru-RU"/>
                      <a:pPr>
                        <a:defRPr sz="1600" b="1"/>
                      </a:pPr>
                      <a:t>[ИМЯ КАТЕГОРИИ]</a:t>
                    </a:fld>
                    <a:r>
                      <a:rPr lang="ru-RU" baseline="0" dirty="0"/>
                      <a:t>; </a:t>
                    </a:r>
                    <a:r>
                      <a:rPr lang="ru-RU" baseline="0" dirty="0" smtClean="0"/>
                      <a:t> 16,3%</a:t>
                    </a:r>
                  </a:p>
                </c:rich>
              </c:tx>
              <c:spPr>
                <a:solidFill>
                  <a:schemeClr val="accent3">
                    <a:lumMod val="75000"/>
                  </a:schemeClr>
                </a:solidFill>
                <a:ln>
                  <a:solidFill>
                    <a:schemeClr val="dk1">
                      <a:lumMod val="25000"/>
                      <a:lumOff val="75000"/>
                    </a:schemeClr>
                  </a:solidFill>
                </a:ln>
                <a:effectLst/>
              </c:spPr>
              <c:txPr>
                <a:bodyPr rot="0" spcFirstLastPara="1" vertOverflow="clip" horzOverflow="clip" vert="horz" wrap="square" lIns="36576" tIns="18288" rIns="36576" bIns="18288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dk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oundRect">
                      <a:avLst/>
                    </a:prstGeom>
                    <a:noFill/>
                    <a:ln>
                      <a:noFill/>
                    </a:ln>
                  </c15:spPr>
                  <c15:dlblFieldTable/>
                  <c15:showDataLabelsRange val="0"/>
                </c:ext>
              </c:extLst>
            </c:dLbl>
            <c:dLbl>
              <c:idx val="9"/>
              <c:layout>
                <c:manualLayout>
                  <c:x val="4.3417837026645825E-2"/>
                  <c:y val="-0.32999234470691163"/>
                </c:manualLayout>
              </c:layout>
              <c:tx>
                <c:rich>
                  <a:bodyPr rot="0" spcFirstLastPara="1" vertOverflow="clip" horzOverflow="clip" vert="horz" wrap="square" lIns="36576" tIns="18288" rIns="36576" bIns="18288" anchor="ctr" anchorCtr="1">
                    <a:spAutoFit/>
                  </a:bodyPr>
                  <a:lstStyle/>
                  <a:p>
                    <a:pPr>
                      <a:defRPr sz="1600" b="1" i="0" u="none" strike="noStrike" kern="1200" baseline="0">
                        <a:solidFill>
                          <a:schemeClr val="dk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4078B377-591B-4E7E-B833-60EA5575B530}" type="CATEGORYNAME">
                      <a:rPr lang="ru-RU">
                        <a:solidFill>
                          <a:schemeClr val="bg1"/>
                        </a:solidFill>
                      </a:rPr>
                      <a:pPr>
                        <a:defRPr sz="1600" b="1"/>
                      </a:pPr>
                      <a:t>[ИМЯ КАТЕГОРИИ]</a:t>
                    </a:fld>
                    <a:r>
                      <a:rPr lang="ru-RU" baseline="0" dirty="0">
                        <a:solidFill>
                          <a:schemeClr val="bg1"/>
                        </a:solidFill>
                      </a:rPr>
                      <a:t>; </a:t>
                    </a:r>
                    <a:r>
                      <a:rPr lang="ru-RU" baseline="0" dirty="0" smtClean="0">
                        <a:solidFill>
                          <a:schemeClr val="bg1"/>
                        </a:solidFill>
                      </a:rPr>
                      <a:t>2,6% </a:t>
                    </a:r>
                  </a:p>
                </c:rich>
              </c:tx>
              <c:spPr>
                <a:solidFill>
                  <a:schemeClr val="tx2">
                    <a:lumMod val="50000"/>
                    <a:lumOff val="50000"/>
                  </a:schemeClr>
                </a:solidFill>
                <a:ln>
                  <a:solidFill>
                    <a:schemeClr val="dk1">
                      <a:lumMod val="25000"/>
                      <a:lumOff val="75000"/>
                    </a:schemeClr>
                  </a:solidFill>
                </a:ln>
                <a:effectLst/>
              </c:spPr>
              <c:txPr>
                <a:bodyPr rot="0" spcFirstLastPara="1" vertOverflow="clip" horzOverflow="clip" vert="horz" wrap="square" lIns="36576" tIns="18288" rIns="36576" bIns="18288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dk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oundRect">
                      <a:avLst/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26922337014303094"/>
                      <c:h val="0.13056248177311169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solidFill>
                <a:schemeClr val="accent1"/>
              </a:solidFill>
              <a:ln>
                <a:solidFill>
                  <a:schemeClr val="dk1">
                    <a:lumMod val="25000"/>
                    <a:lumOff val="75000"/>
                  </a:schemeClr>
                </a:solidFill>
              </a:ln>
              <a:effectLst/>
            </c:spPr>
            <c:txPr>
              <a:bodyPr rot="0" spcFirstLastPara="1" vertOverflow="clip" horzOverflow="clip" vert="horz" wrap="square" lIns="36576" tIns="18288" rIns="36576" bIns="18288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oundRec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'расх отрас структура'!$A$22:$M$22</c:f>
              <c:strCache>
                <c:ptCount val="13"/>
                <c:pt idx="0">
                  <c:v>Общегосударственные вопросы</c:v>
                </c:pt>
                <c:pt idx="1">
                  <c:v>Национальная безопасность и правоохранительная деятельность</c:v>
                </c:pt>
                <c:pt idx="2">
                  <c:v>Национальная экономика</c:v>
                </c:pt>
                <c:pt idx="3">
                  <c:v>Жилищно - коммунальное хозяйство</c:v>
                </c:pt>
                <c:pt idx="4">
                  <c:v>Охрана окружающей среды</c:v>
                </c:pt>
                <c:pt idx="5">
                  <c:v>Образование</c:v>
                </c:pt>
                <c:pt idx="6">
                  <c:v>Культура, кинематография</c:v>
                </c:pt>
                <c:pt idx="7">
                  <c:v>Здравоохранение</c:v>
                </c:pt>
                <c:pt idx="8">
                  <c:v>Социальная политика</c:v>
                </c:pt>
                <c:pt idx="9">
                  <c:v>Физическая культура и спорт</c:v>
                </c:pt>
                <c:pt idx="10">
                  <c:v>Средства массовой информации</c:v>
                </c:pt>
                <c:pt idx="11">
                  <c:v>Обслуживание муниципального долга</c:v>
                </c:pt>
                <c:pt idx="12">
                  <c:v>Условно-утвержденные расходы</c:v>
                </c:pt>
              </c:strCache>
            </c:strRef>
          </c:cat>
          <c:val>
            <c:numRef>
              <c:f>'расх отрас структура'!$A$23:$M$23</c:f>
              <c:numCache>
                <c:formatCode>0.0%</c:formatCode>
                <c:ptCount val="13"/>
                <c:pt idx="0">
                  <c:v>3.152516577888901E-2</c:v>
                </c:pt>
                <c:pt idx="1">
                  <c:v>8.3704750516360466E-3</c:v>
                </c:pt>
                <c:pt idx="2">
                  <c:v>0.12892705728883574</c:v>
                </c:pt>
                <c:pt idx="3">
                  <c:v>8.1965431025111432E-2</c:v>
                </c:pt>
                <c:pt idx="4">
                  <c:v>2.174149364061311E-4</c:v>
                </c:pt>
                <c:pt idx="5">
                  <c:v>0.51309924991846945</c:v>
                </c:pt>
                <c:pt idx="6">
                  <c:v>5.1092510055440805E-2</c:v>
                </c:pt>
                <c:pt idx="8">
                  <c:v>0.15164691814327644</c:v>
                </c:pt>
                <c:pt idx="9">
                  <c:v>2.7502989455375583E-2</c:v>
                </c:pt>
                <c:pt idx="10">
                  <c:v>1.4131970866398521E-3</c:v>
                </c:pt>
                <c:pt idx="11">
                  <c:v>4.2395912599195564E-3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0.17573</cdr:x>
      <cdr:y>0.02425</cdr:y>
    </cdr:from>
    <cdr:to>
      <cdr:x>0.40483</cdr:x>
      <cdr:y>0.19569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765300" y="59912"/>
          <a:ext cx="2301461" cy="4235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1.29788E-7</cdr:x>
      <cdr:y>0.12549</cdr:y>
    </cdr:from>
    <cdr:to>
      <cdr:x>0.26168</cdr:x>
      <cdr:y>0.41353</cdr:y>
    </cdr:to>
    <cdr:sp macro="" textlink="">
      <cdr:nvSpPr>
        <cdr:cNvPr id="4" name="Прямоугольник 3"/>
        <cdr:cNvSpPr/>
      </cdr:nvSpPr>
      <cdr:spPr>
        <a:xfrm xmlns:a="http://schemas.openxmlformats.org/drawingml/2006/main">
          <a:off x="1" y="415669"/>
          <a:ext cx="2016224" cy="954107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lIns="91440" tIns="45720" rIns="91440" bIns="45720">
          <a:spAutoFit/>
          <a:scene3d>
            <a:camera prst="orthographicFront"/>
            <a:lightRig rig="harsh" dir="t"/>
          </a:scene3d>
          <a:sp3d extrusionH="57150" prstMaterial="matte">
            <a:bevelT w="63500" h="12700" prst="angle"/>
            <a:contourClr>
              <a:schemeClr val="bg1">
                <a:lumMod val="65000"/>
              </a:schemeClr>
            </a:contourClr>
          </a:sp3d>
        </a:bodyPr>
        <a:lstStyle xmlns:a="http://schemas.openxmlformats.org/drawingml/2006/main"/>
        <a:p xmlns:a="http://schemas.openxmlformats.org/drawingml/2006/main">
          <a:pPr algn="ctr"/>
          <a:r>
            <a:rPr lang="ru-RU" sz="2400" b="1" cap="none" spc="0" dirty="0" smtClean="0">
              <a:ln/>
              <a:solidFill>
                <a:schemeClr val="accent6">
                  <a:lumMod val="75000"/>
                </a:schemeClr>
              </a:solidFill>
              <a:effectLst/>
            </a:rPr>
            <a:t>«</a:t>
          </a:r>
          <a:r>
            <a:rPr lang="ru-RU" sz="1600" b="1" cap="none" spc="0" dirty="0" smtClean="0">
              <a:ln/>
              <a:solidFill>
                <a:schemeClr val="accent6">
                  <a:lumMod val="75000"/>
                </a:schemeClr>
              </a:solidFill>
              <a:effectLst/>
            </a:rPr>
            <a:t>Непрограммные </a:t>
          </a:r>
        </a:p>
        <a:p xmlns:a="http://schemas.openxmlformats.org/drawingml/2006/main">
          <a:pPr algn="ctr"/>
          <a:r>
            <a:rPr lang="ru-RU" sz="1600" b="1" cap="none" spc="0" dirty="0" smtClean="0">
              <a:ln/>
              <a:solidFill>
                <a:schemeClr val="accent6">
                  <a:lumMod val="75000"/>
                </a:schemeClr>
              </a:solidFill>
              <a:effectLst/>
            </a:rPr>
            <a:t>расходы» </a:t>
          </a:r>
        </a:p>
        <a:p xmlns:a="http://schemas.openxmlformats.org/drawingml/2006/main">
          <a:pPr algn="ctr"/>
          <a:r>
            <a:rPr lang="ru-RU" sz="1600" b="1" cap="none" spc="0" dirty="0" smtClean="0">
              <a:ln/>
              <a:solidFill>
                <a:schemeClr val="accent2">
                  <a:lumMod val="60000"/>
                  <a:lumOff val="40000"/>
                </a:schemeClr>
              </a:solidFill>
              <a:effectLst/>
            </a:rPr>
            <a:t>3,6%</a:t>
          </a:r>
          <a:endParaRPr lang="ru-RU" sz="1600" b="1" cap="none" spc="0" dirty="0">
            <a:ln/>
            <a:solidFill>
              <a:schemeClr val="accent2">
                <a:lumMod val="60000"/>
                <a:lumOff val="40000"/>
              </a:schemeClr>
            </a:solidFill>
            <a:effectLst/>
          </a:endParaRPr>
        </a:p>
      </cdr:txBody>
    </cdr:sp>
  </cdr:relSizeAnchor>
  <cdr:relSizeAnchor xmlns:cdr="http://schemas.openxmlformats.org/drawingml/2006/chartDrawing">
    <cdr:from>
      <cdr:x>0.64738</cdr:x>
      <cdr:y>0.00615</cdr:y>
    </cdr:from>
    <cdr:to>
      <cdr:x>0.91228</cdr:x>
      <cdr:y>0.20128</cdr:y>
    </cdr:to>
    <cdr:sp macro="" textlink="">
      <cdr:nvSpPr>
        <cdr:cNvPr id="5" name="Прямоугольник 4"/>
        <cdr:cNvSpPr/>
      </cdr:nvSpPr>
      <cdr:spPr>
        <a:xfrm xmlns:a="http://schemas.openxmlformats.org/drawingml/2006/main">
          <a:off x="4988008" y="20371"/>
          <a:ext cx="2040944" cy="646331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lIns="91440" tIns="45720" rIns="91440" bIns="45720">
          <a:spAutoFit/>
          <a:scene3d>
            <a:camera prst="orthographicFront"/>
            <a:lightRig rig="harsh" dir="t"/>
          </a:scene3d>
          <a:sp3d extrusionH="57150" prstMaterial="matte">
            <a:bevelT w="63500" h="12700" prst="angle"/>
            <a:contourClr>
              <a:schemeClr val="bg1">
                <a:lumMod val="65000"/>
              </a:schemeClr>
            </a:contourClr>
          </a:sp3d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800" b="1" cap="none" spc="0" dirty="0" smtClean="0">
              <a:ln/>
              <a:solidFill>
                <a:schemeClr val="accent6">
                  <a:lumMod val="75000"/>
                </a:schemeClr>
              </a:solidFill>
              <a:effectLst/>
            </a:rPr>
            <a:t>«</a:t>
          </a:r>
          <a:r>
            <a:rPr lang="ru-RU" sz="1800" b="1" dirty="0">
              <a:ln/>
              <a:solidFill>
                <a:schemeClr val="accent6">
                  <a:lumMod val="75000"/>
                </a:schemeClr>
              </a:solidFill>
            </a:rPr>
            <a:t>П</a:t>
          </a:r>
          <a:r>
            <a:rPr lang="ru-RU" sz="1800" b="1" cap="none" spc="0" dirty="0" smtClean="0">
              <a:ln/>
              <a:solidFill>
                <a:schemeClr val="accent6">
                  <a:lumMod val="75000"/>
                </a:schemeClr>
              </a:solidFill>
              <a:effectLst/>
            </a:rPr>
            <a:t>рограммные </a:t>
          </a:r>
        </a:p>
        <a:p xmlns:a="http://schemas.openxmlformats.org/drawingml/2006/main">
          <a:pPr algn="ctr"/>
          <a:r>
            <a:rPr lang="ru-RU" sz="1800" b="1" cap="none" spc="0" dirty="0" smtClean="0">
              <a:ln/>
              <a:solidFill>
                <a:schemeClr val="accent6">
                  <a:lumMod val="75000"/>
                </a:schemeClr>
              </a:solidFill>
              <a:effectLst/>
            </a:rPr>
            <a:t>расходы» </a:t>
          </a:r>
          <a:r>
            <a:rPr lang="ru-RU" sz="1800" b="1" cap="none" spc="0" dirty="0" smtClean="0">
              <a:ln/>
              <a:solidFill>
                <a:schemeClr val="tx2">
                  <a:lumMod val="60000"/>
                  <a:lumOff val="40000"/>
                </a:schemeClr>
              </a:solidFill>
              <a:effectLst/>
            </a:rPr>
            <a:t>96,4%</a:t>
          </a:r>
          <a:endParaRPr lang="ru-RU" sz="1800" b="1" cap="none" spc="0" dirty="0">
            <a:ln/>
            <a:solidFill>
              <a:schemeClr val="tx2">
                <a:lumMod val="60000"/>
                <a:lumOff val="40000"/>
              </a:schemeClr>
            </a:solidFill>
            <a:effectLst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884238" y="812800"/>
            <a:ext cx="5791200" cy="4008438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r>
              <a:rPr lang="en-US" sz="3600" b="0" strike="noStrike" spc="-1" dirty="0" err="1">
                <a:solidFill>
                  <a:srgbClr val="000000"/>
                </a:solidFill>
                <a:latin typeface="Calibri"/>
              </a:rPr>
              <a:t>Для</a:t>
            </a:r>
            <a:r>
              <a:rPr lang="en-US" sz="36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3600" b="0" strike="noStrike" spc="-1" dirty="0" err="1">
                <a:solidFill>
                  <a:srgbClr val="000000"/>
                </a:solidFill>
                <a:latin typeface="Calibri"/>
              </a:rPr>
              <a:t>перемещения</a:t>
            </a:r>
            <a:r>
              <a:rPr lang="en-US" sz="36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3600" b="0" strike="noStrike" spc="-1" dirty="0" err="1">
                <a:solidFill>
                  <a:srgbClr val="000000"/>
                </a:solidFill>
                <a:latin typeface="Calibri"/>
              </a:rPr>
              <a:t>страницы</a:t>
            </a:r>
            <a:r>
              <a:rPr lang="en-US" sz="36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3600" b="0" strike="noStrike" spc="-1" dirty="0" err="1">
                <a:solidFill>
                  <a:srgbClr val="000000"/>
                </a:solidFill>
                <a:latin typeface="Calibri"/>
              </a:rPr>
              <a:t>щёлкните</a:t>
            </a:r>
            <a:r>
              <a:rPr lang="en-US" sz="36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3600" b="0" strike="noStrike" spc="-1" dirty="0" err="1">
                <a:solidFill>
                  <a:srgbClr val="000000"/>
                </a:solidFill>
                <a:latin typeface="Calibri"/>
              </a:rPr>
              <a:t>мышью</a:t>
            </a:r>
            <a:endParaRPr lang="en-US" sz="36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7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ru-RU" sz="2000" b="0" strike="noStrike" spc="-1" dirty="0">
                <a:latin typeface="XO Oriel"/>
              </a:rPr>
              <a:t>Для правки формата примечаний щёлкните мышью</a:t>
            </a:r>
          </a:p>
        </p:txBody>
      </p:sp>
      <p:sp>
        <p:nvSpPr>
          <p:cNvPr id="278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ru-RU" sz="1400" b="0" strike="noStrike" spc="-1" dirty="0">
                <a:latin typeface="Tinos"/>
              </a:rPr>
              <a:t> </a:t>
            </a:r>
          </a:p>
        </p:txBody>
      </p:sp>
      <p:sp>
        <p:nvSpPr>
          <p:cNvPr id="279" name="PlaceHolder 4"/>
          <p:cNvSpPr>
            <a:spLocks noGrp="1"/>
          </p:cNvSpPr>
          <p:nvPr>
            <p:ph type="dt"/>
          </p:nvPr>
        </p:nvSpPr>
        <p:spPr>
          <a:xfrm>
            <a:off x="4278961" y="0"/>
            <a:ext cx="3280680" cy="5342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r"/>
            <a:r>
              <a:rPr lang="ru-RU" sz="1400" b="0" strike="noStrike" spc="-1" dirty="0">
                <a:latin typeface="Tinos"/>
              </a:rPr>
              <a:t> </a:t>
            </a:r>
          </a:p>
        </p:txBody>
      </p:sp>
      <p:sp>
        <p:nvSpPr>
          <p:cNvPr id="280" name="PlaceHolder 5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r>
              <a:rPr lang="ru-RU" sz="1400" b="0" strike="noStrike" spc="-1" dirty="0">
                <a:latin typeface="Tinos"/>
              </a:rPr>
              <a:t> </a:t>
            </a:r>
          </a:p>
        </p:txBody>
      </p:sp>
      <p:sp>
        <p:nvSpPr>
          <p:cNvPr id="281" name="PlaceHolder 6"/>
          <p:cNvSpPr>
            <a:spLocks noGrp="1"/>
          </p:cNvSpPr>
          <p:nvPr>
            <p:ph type="sldNum"/>
          </p:nvPr>
        </p:nvSpPr>
        <p:spPr>
          <a:xfrm>
            <a:off x="4278961" y="10157400"/>
            <a:ext cx="3280680" cy="53424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pPr algn="r"/>
            <a:fld id="{E1922340-A3DD-46FD-B426-E8358267C342}" type="slidenum">
              <a:rPr lang="ru-RU" sz="1400" b="0" strike="noStrike" spc="-1">
                <a:latin typeface="Tinos"/>
              </a:rPr>
              <a:pPr algn="r"/>
              <a:t>‹#›</a:t>
            </a:fld>
            <a:endParaRPr lang="ru-RU" sz="1400" b="0" strike="noStrike" spc="-1" dirty="0">
              <a:latin typeface="Tinos"/>
            </a:endParaRPr>
          </a:p>
        </p:txBody>
      </p:sp>
    </p:spTree>
    <p:extLst>
      <p:ext uri="{BB962C8B-B14F-4D97-AF65-F5344CB8AC3E}">
        <p14:creationId xmlns:p14="http://schemas.microsoft.com/office/powerpoint/2010/main" val="33240212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4EBFF0-FDF6-495F-9143-550262BAD591}" type="slidenum">
              <a:rPr lang="ru-RU" smtClean="0">
                <a:solidFill>
                  <a:prstClr val="black"/>
                </a:solidFill>
              </a:rPr>
              <a:pPr/>
              <a:t>17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70181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4EBFF0-FDF6-495F-9143-550262BAD591}" type="slidenum">
              <a:rPr lang="ru-RU" smtClean="0">
                <a:solidFill>
                  <a:prstClr val="black"/>
                </a:solidFill>
              </a:rPr>
              <a:pPr/>
              <a:t>19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85284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4EBFF0-FDF6-495F-9143-550262BAD591}" type="slidenum">
              <a:rPr lang="ru-RU" smtClean="0">
                <a:solidFill>
                  <a:prstClr val="black"/>
                </a:solidFill>
              </a:rPr>
              <a:pPr/>
              <a:t>20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25640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 sz="2400" b="0" strike="noStrike" spc="-1">
              <a:latin typeface="Tinos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 sz="2400" b="0" strike="noStrike" spc="-1">
              <a:latin typeface="Tinos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r">
              <a:lnSpc>
                <a:spcPct val="100000"/>
              </a:lnSpc>
            </a:pPr>
            <a:fld id="{F8F9EB82-BAE1-4BC0-9019-C5E7BD2EED87}" type="slidenum">
              <a:rPr lang="ru-RU" sz="2000" b="0" strike="noStrike" spc="-1" smtClean="0">
                <a:solidFill>
                  <a:srgbClr val="FEFFFF"/>
                </a:solidFill>
                <a:latin typeface="Calibri"/>
              </a:rPr>
              <a:pPr algn="r">
                <a:lnSpc>
                  <a:spcPct val="100000"/>
                </a:lnSpc>
              </a:pPr>
              <a:t>‹#›</a:t>
            </a:fld>
            <a:endParaRPr lang="ru-RU" sz="2000" b="0" strike="noStrike" spc="-1">
              <a:latin typeface="Tinos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 sz="2400" b="0" strike="noStrike" spc="-1">
              <a:latin typeface="Tinos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 sz="2400" b="0" strike="noStrike" spc="-1">
              <a:latin typeface="Tinos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r">
              <a:lnSpc>
                <a:spcPct val="100000"/>
              </a:lnSpc>
            </a:pPr>
            <a:fld id="{F8F9EB82-BAE1-4BC0-9019-C5E7BD2EED87}" type="slidenum">
              <a:rPr lang="ru-RU" sz="2000" b="0" strike="noStrike" spc="-1" smtClean="0">
                <a:solidFill>
                  <a:srgbClr val="FEFFFF"/>
                </a:solidFill>
                <a:latin typeface="Calibri"/>
              </a:rPr>
              <a:pPr algn="r">
                <a:lnSpc>
                  <a:spcPct val="100000"/>
                </a:lnSpc>
              </a:pPr>
              <a:t>‹#›</a:t>
            </a:fld>
            <a:endParaRPr lang="ru-RU" sz="2000" b="0" strike="noStrike" spc="-1">
              <a:latin typeface="Tinos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 sz="2400" b="0" strike="noStrike" spc="-1">
              <a:latin typeface="Tinos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 sz="2400" b="0" strike="noStrike" spc="-1">
              <a:latin typeface="Tinos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r">
              <a:lnSpc>
                <a:spcPct val="100000"/>
              </a:lnSpc>
            </a:pPr>
            <a:fld id="{F8F9EB82-BAE1-4BC0-9019-C5E7BD2EED87}" type="slidenum">
              <a:rPr lang="ru-RU" sz="2000" b="0" strike="noStrike" spc="-1" smtClean="0">
                <a:solidFill>
                  <a:srgbClr val="FEFFFF"/>
                </a:solidFill>
                <a:latin typeface="Calibri"/>
              </a:rPr>
              <a:pPr algn="r">
                <a:lnSpc>
                  <a:spcPct val="100000"/>
                </a:lnSpc>
              </a:pPr>
              <a:t>‹#›</a:t>
            </a:fld>
            <a:endParaRPr lang="ru-RU" sz="2000" b="0" strike="noStrike" spc="-1">
              <a:latin typeface="Tinos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2107440" y="624240"/>
            <a:ext cx="7138080" cy="128052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36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 type="subTitle"/>
          </p:nvPr>
        </p:nvSpPr>
        <p:spPr>
          <a:xfrm>
            <a:off x="2104200" y="2133720"/>
            <a:ext cx="7140960" cy="377712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3200" b="0" strike="noStrike" spc="-1">
              <a:latin typeface="XO Oriel"/>
            </a:endParaRPr>
          </a:p>
        </p:txBody>
      </p:sp>
    </p:spTree>
    <p:extLst>
      <p:ext uri="{BB962C8B-B14F-4D97-AF65-F5344CB8AC3E}">
        <p14:creationId xmlns:p14="http://schemas.microsoft.com/office/powerpoint/2010/main" val="4491258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42950" y="2130430"/>
            <a:ext cx="84201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2506" y="4406905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95300" y="1600205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35550" y="1600205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32113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032113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 sz="2400" b="0" strike="noStrike" spc="-1">
              <a:latin typeface="Tinos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 sz="2400" b="0" strike="noStrike" spc="-1">
              <a:latin typeface="Tinos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r">
              <a:lnSpc>
                <a:spcPct val="100000"/>
              </a:lnSpc>
            </a:pPr>
            <a:fld id="{F8F9EB82-BAE1-4BC0-9019-C5E7BD2EED87}" type="slidenum">
              <a:rPr lang="ru-RU" sz="2000" b="0" strike="noStrike" spc="-1" smtClean="0">
                <a:solidFill>
                  <a:srgbClr val="FEFFFF"/>
                </a:solidFill>
                <a:latin typeface="Calibri"/>
              </a:rPr>
              <a:pPr algn="r">
                <a:lnSpc>
                  <a:spcPct val="100000"/>
                </a:lnSpc>
              </a:pPr>
              <a:t>‹#›</a:t>
            </a:fld>
            <a:endParaRPr lang="ru-RU" sz="2000" b="0" strike="noStrike" spc="-1">
              <a:latin typeface="Tinos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72972" y="273055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5300" y="1435103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181850" y="274643"/>
            <a:ext cx="222885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95300" y="274643"/>
            <a:ext cx="652145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2107440" y="624240"/>
            <a:ext cx="7138080" cy="128052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36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 type="subTitle"/>
          </p:nvPr>
        </p:nvSpPr>
        <p:spPr>
          <a:xfrm>
            <a:off x="2104200" y="2133720"/>
            <a:ext cx="7140960" cy="377712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3200" b="0" strike="noStrike" spc="-1">
              <a:latin typeface="XO Oriel"/>
            </a:endParaRPr>
          </a:p>
        </p:txBody>
      </p:sp>
    </p:spTree>
    <p:extLst>
      <p:ext uri="{BB962C8B-B14F-4D97-AF65-F5344CB8AC3E}">
        <p14:creationId xmlns:p14="http://schemas.microsoft.com/office/powerpoint/2010/main" val="44912585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2AB7A-E8E3-4664-A325-E0ECCD109941}" type="datetimeFigureOut">
              <a:rPr lang="ru-RU" smtClean="0"/>
              <a:t>25.03.2021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B4B9A-1D83-4D7C-99DA-77DF2A0FC74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2AB7A-E8E3-4664-A325-E0ECCD109941}" type="datetimeFigureOut">
              <a:rPr lang="ru-RU" smtClean="0"/>
              <a:t>25.03.2021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B4B9A-1D83-4D7C-99DA-77DF2A0FC74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2AB7A-E8E3-4664-A325-E0ECCD109941}" type="datetimeFigureOut">
              <a:rPr lang="ru-RU" smtClean="0"/>
              <a:t>25.03.2021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B4B9A-1D83-4D7C-99DA-77DF2A0FC74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95300" y="1600200"/>
            <a:ext cx="4381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29200" y="1600200"/>
            <a:ext cx="4381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2AB7A-E8E3-4664-A325-E0ECCD109941}" type="datetimeFigureOut">
              <a:rPr lang="ru-RU" smtClean="0"/>
              <a:t>25.03.2021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B4B9A-1D83-4D7C-99DA-77DF2A0FC74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2AB7A-E8E3-4664-A325-E0ECCD109941}" type="datetimeFigureOut">
              <a:rPr lang="ru-RU" smtClean="0"/>
              <a:t>25.03.2021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B4B9A-1D83-4D7C-99DA-77DF2A0FC74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 sz="2400" b="0" strike="noStrike" spc="-1">
              <a:latin typeface="Tinos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 sz="2400" b="0" strike="noStrike" spc="-1">
              <a:latin typeface="Tinos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r">
              <a:lnSpc>
                <a:spcPct val="100000"/>
              </a:lnSpc>
            </a:pPr>
            <a:fld id="{F8F9EB82-BAE1-4BC0-9019-C5E7BD2EED87}" type="slidenum">
              <a:rPr lang="ru-RU" sz="2000" b="0" strike="noStrike" spc="-1" smtClean="0">
                <a:solidFill>
                  <a:srgbClr val="FEFFFF"/>
                </a:solidFill>
                <a:latin typeface="Calibri"/>
              </a:rPr>
              <a:pPr algn="r">
                <a:lnSpc>
                  <a:spcPct val="100000"/>
                </a:lnSpc>
              </a:pPr>
              <a:t>‹#›</a:t>
            </a:fld>
            <a:endParaRPr lang="ru-RU" sz="2000" b="0" strike="noStrike" spc="-1">
              <a:latin typeface="Tinos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2AB7A-E8E3-4664-A325-E0ECCD109941}" type="datetimeFigureOut">
              <a:rPr lang="ru-RU" smtClean="0"/>
              <a:t>25.03.2021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B4B9A-1D83-4D7C-99DA-77DF2A0FC74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2AB7A-E8E3-4664-A325-E0ECCD109941}" type="datetimeFigureOut">
              <a:rPr lang="ru-RU" smtClean="0"/>
              <a:t>25.03.2021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B4B9A-1D83-4D7C-99DA-77DF2A0FC74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2AB7A-E8E3-4664-A325-E0ECCD109941}" type="datetimeFigureOut">
              <a:rPr lang="ru-RU" smtClean="0"/>
              <a:t>25.03.2021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B4B9A-1D83-4D7C-99DA-77DF2A0FC74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2AB7A-E8E3-4664-A325-E0ECCD109941}" type="datetimeFigureOut">
              <a:rPr lang="ru-RU" smtClean="0"/>
              <a:t>25.03.2021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B4B9A-1D83-4D7C-99DA-77DF2A0FC74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2AB7A-E8E3-4664-A325-E0ECCD109941}" type="datetimeFigureOut">
              <a:rPr lang="ru-RU" smtClean="0"/>
              <a:t>25.03.2021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B4B9A-1D83-4D7C-99DA-77DF2A0FC74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181850" y="274638"/>
            <a:ext cx="222885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95300" y="274638"/>
            <a:ext cx="653415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2AB7A-E8E3-4664-A325-E0ECCD109941}" type="datetimeFigureOut">
              <a:rPr lang="ru-RU" smtClean="0"/>
              <a:t>25.03.2021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B4B9A-1D83-4D7C-99DA-77DF2A0FC74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 sz="2400" b="0" strike="noStrike" spc="-1">
              <a:latin typeface="Tinos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 sz="2400" b="0" strike="noStrike" spc="-1">
              <a:latin typeface="Tinos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r">
              <a:lnSpc>
                <a:spcPct val="100000"/>
              </a:lnSpc>
            </a:pPr>
            <a:fld id="{F8F9EB82-BAE1-4BC0-9019-C5E7BD2EED87}" type="slidenum">
              <a:rPr lang="ru-RU" sz="2000" b="0" strike="noStrike" spc="-1" smtClean="0">
                <a:solidFill>
                  <a:srgbClr val="FEFFFF"/>
                </a:solidFill>
                <a:latin typeface="Calibri"/>
              </a:rPr>
              <a:pPr algn="r">
                <a:lnSpc>
                  <a:spcPct val="100000"/>
                </a:lnSpc>
              </a:pPr>
              <a:t>‹#›</a:t>
            </a:fld>
            <a:endParaRPr lang="ru-RU" sz="2000" b="0" strike="noStrike" spc="-1">
              <a:latin typeface="Tinos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 sz="2400" b="0" strike="noStrike" spc="-1">
              <a:latin typeface="Tinos"/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 sz="2400" b="0" strike="noStrike" spc="-1">
              <a:latin typeface="Tinos"/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r">
              <a:lnSpc>
                <a:spcPct val="100000"/>
              </a:lnSpc>
            </a:pPr>
            <a:fld id="{F8F9EB82-BAE1-4BC0-9019-C5E7BD2EED87}" type="slidenum">
              <a:rPr lang="ru-RU" sz="2000" b="0" strike="noStrike" spc="-1" smtClean="0">
                <a:solidFill>
                  <a:srgbClr val="FEFFFF"/>
                </a:solidFill>
                <a:latin typeface="Calibri"/>
              </a:rPr>
              <a:pPr algn="r">
                <a:lnSpc>
                  <a:spcPct val="100000"/>
                </a:lnSpc>
              </a:pPr>
              <a:t>‹#›</a:t>
            </a:fld>
            <a:endParaRPr lang="ru-RU" sz="2000" b="0" strike="noStrike" spc="-1">
              <a:latin typeface="Tinos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 sz="2400" b="0" strike="noStrike" spc="-1">
              <a:latin typeface="Tinos"/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 sz="2400" b="0" strike="noStrike" spc="-1">
              <a:latin typeface="Tinos"/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r">
              <a:lnSpc>
                <a:spcPct val="100000"/>
              </a:lnSpc>
            </a:pPr>
            <a:fld id="{F8F9EB82-BAE1-4BC0-9019-C5E7BD2EED87}" type="slidenum">
              <a:rPr lang="ru-RU" sz="2000" b="0" strike="noStrike" spc="-1" smtClean="0">
                <a:solidFill>
                  <a:srgbClr val="FEFFFF"/>
                </a:solidFill>
                <a:latin typeface="Calibri"/>
              </a:rPr>
              <a:pPr algn="r">
                <a:lnSpc>
                  <a:spcPct val="100000"/>
                </a:lnSpc>
              </a:pPr>
              <a:t>‹#›</a:t>
            </a:fld>
            <a:endParaRPr lang="ru-RU" sz="2000" b="0" strike="noStrike" spc="-1">
              <a:latin typeface="Tinos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 sz="2400" b="0" strike="noStrike" spc="-1">
              <a:latin typeface="Tinos"/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 sz="2400" b="0" strike="noStrike" spc="-1">
              <a:latin typeface="Tinos"/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r">
              <a:lnSpc>
                <a:spcPct val="100000"/>
              </a:lnSpc>
            </a:pPr>
            <a:fld id="{F8F9EB82-BAE1-4BC0-9019-C5E7BD2EED87}" type="slidenum">
              <a:rPr lang="ru-RU" sz="2000" b="0" strike="noStrike" spc="-1" smtClean="0">
                <a:solidFill>
                  <a:srgbClr val="FEFFFF"/>
                </a:solidFill>
                <a:latin typeface="Calibri"/>
              </a:rPr>
              <a:pPr algn="r">
                <a:lnSpc>
                  <a:spcPct val="100000"/>
                </a:lnSpc>
              </a:pPr>
              <a:t>‹#›</a:t>
            </a:fld>
            <a:endParaRPr lang="ru-RU" sz="2000" b="0" strike="noStrike" spc="-1">
              <a:latin typeface="Tinos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 sz="2400" b="0" strike="noStrike" spc="-1">
              <a:latin typeface="Tinos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 sz="2400" b="0" strike="noStrike" spc="-1">
              <a:latin typeface="Tinos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r">
              <a:lnSpc>
                <a:spcPct val="100000"/>
              </a:lnSpc>
            </a:pPr>
            <a:fld id="{F8F9EB82-BAE1-4BC0-9019-C5E7BD2EED87}" type="slidenum">
              <a:rPr lang="ru-RU" sz="2000" b="0" strike="noStrike" spc="-1" smtClean="0">
                <a:solidFill>
                  <a:srgbClr val="FEFFFF"/>
                </a:solidFill>
                <a:latin typeface="Calibri"/>
              </a:rPr>
              <a:pPr algn="r">
                <a:lnSpc>
                  <a:spcPct val="100000"/>
                </a:lnSpc>
              </a:pPr>
              <a:t>‹#›</a:t>
            </a:fld>
            <a:endParaRPr lang="ru-RU" sz="2000" b="0" strike="noStrike" spc="-1">
              <a:latin typeface="Tinos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 sz="2400" b="0" strike="noStrike" spc="-1">
              <a:latin typeface="Tinos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 sz="2400" b="0" strike="noStrike" spc="-1">
              <a:latin typeface="Tinos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r">
              <a:lnSpc>
                <a:spcPct val="100000"/>
              </a:lnSpc>
            </a:pPr>
            <a:fld id="{F8F9EB82-BAE1-4BC0-9019-C5E7BD2EED87}" type="slidenum">
              <a:rPr lang="ru-RU" sz="2000" b="0" strike="noStrike" spc="-1" smtClean="0">
                <a:solidFill>
                  <a:srgbClr val="FEFFFF"/>
                </a:solidFill>
                <a:latin typeface="Calibri"/>
              </a:rPr>
              <a:pPr algn="r">
                <a:lnSpc>
                  <a:spcPct val="100000"/>
                </a:lnSpc>
              </a:pPr>
              <a:t>‹#›</a:t>
            </a:fld>
            <a:endParaRPr lang="ru-RU" sz="2000" b="0" strike="noStrike" spc="-1">
              <a:latin typeface="Tino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2.gif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Business52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9906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ru-RU" smtClean="0"/>
              <a:t>单击此处编辑母版标题样式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600201"/>
            <a:ext cx="8915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ru-RU" smtClean="0"/>
              <a:t>单击此处编辑母版文本样式</a:t>
            </a:r>
          </a:p>
          <a:p>
            <a:pPr lvl="1"/>
            <a:r>
              <a:rPr lang="zh-CN" altLang="ru-RU" smtClean="0"/>
              <a:t>第二级</a:t>
            </a:r>
          </a:p>
          <a:p>
            <a:pPr lvl="2"/>
            <a:r>
              <a:rPr lang="zh-CN" altLang="ru-RU" smtClean="0"/>
              <a:t>第三级</a:t>
            </a:r>
          </a:p>
          <a:p>
            <a:pPr lvl="3"/>
            <a:r>
              <a:rPr lang="zh-CN" altLang="ru-RU" smtClean="0"/>
              <a:t>第四级</a:t>
            </a:r>
          </a:p>
          <a:p>
            <a:pPr lvl="4"/>
            <a:r>
              <a:rPr lang="zh-CN" altLang="ru-RU" smtClean="0"/>
              <a:t>第五级</a:t>
            </a:r>
          </a:p>
        </p:txBody>
      </p:sp>
      <p:sp>
        <p:nvSpPr>
          <p:cNvPr id="1029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95300" y="6245225"/>
            <a:ext cx="23114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panose="020B0604020202020204" pitchFamily="34" charset="0"/>
                <a:ea typeface="宋体" charset="-122"/>
              </a:defRPr>
            </a:lvl1pPr>
          </a:lstStyle>
          <a:p>
            <a:endParaRPr lang="ru-RU" sz="2400" b="0" strike="noStrike" spc="-1">
              <a:latin typeface="Tinos"/>
            </a:endParaRPr>
          </a:p>
        </p:txBody>
      </p:sp>
      <p:sp>
        <p:nvSpPr>
          <p:cNvPr id="1030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245225"/>
            <a:ext cx="31369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panose="020B0604020202020204" pitchFamily="34" charset="0"/>
                <a:ea typeface="宋体" charset="-122"/>
              </a:defRPr>
            </a:lvl1pPr>
          </a:lstStyle>
          <a:p>
            <a:endParaRPr lang="ru-RU" sz="2400" b="0" strike="noStrike" spc="-1">
              <a:latin typeface="Tinos"/>
            </a:endParaRP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245225"/>
            <a:ext cx="23114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 algn="r">
              <a:lnSpc>
                <a:spcPct val="100000"/>
              </a:lnSpc>
            </a:pPr>
            <a:fld id="{F8F9EB82-BAE1-4BC0-9019-C5E7BD2EED87}" type="slidenum">
              <a:rPr lang="ru-RU" sz="2000" b="0" strike="noStrike" spc="-1" smtClean="0">
                <a:solidFill>
                  <a:srgbClr val="FEFFFF"/>
                </a:solidFill>
                <a:latin typeface="Calibri"/>
              </a:rPr>
              <a:pPr algn="r">
                <a:lnSpc>
                  <a:spcPct val="100000"/>
                </a:lnSpc>
              </a:pPr>
              <a:t>‹#›</a:t>
            </a:fld>
            <a:endParaRPr lang="ru-RU" sz="2000" b="0" strike="noStrike" spc="-1">
              <a:latin typeface="Tino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89" r:id="rId10"/>
    <p:sldLayoutId id="2147483690" r:id="rId11"/>
    <p:sldLayoutId id="2147483691" r:id="rId12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charset="-122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charset="-122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charset="-122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charset="-122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charset="-122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charset="-122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charset="-122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charset="-122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7" descr="Business5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9906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ru-RU" smtClean="0"/>
              <a:t>单击此处编辑母版标题样式</a:t>
            </a: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600203"/>
            <a:ext cx="8915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ru-RU" smtClean="0"/>
              <a:t>单击此处编辑母版文本样式</a:t>
            </a:r>
          </a:p>
          <a:p>
            <a:pPr lvl="1"/>
            <a:r>
              <a:rPr lang="zh-CN" altLang="ru-RU" smtClean="0"/>
              <a:t>第二级</a:t>
            </a:r>
          </a:p>
          <a:p>
            <a:pPr lvl="2"/>
            <a:r>
              <a:rPr lang="zh-CN" altLang="ru-RU" smtClean="0"/>
              <a:t>第三级</a:t>
            </a:r>
          </a:p>
          <a:p>
            <a:pPr lvl="3"/>
            <a:r>
              <a:rPr lang="zh-CN" altLang="ru-RU" smtClean="0"/>
              <a:t>第四级</a:t>
            </a:r>
          </a:p>
          <a:p>
            <a:pPr lvl="4"/>
            <a:r>
              <a:rPr lang="zh-CN" altLang="ru-RU" smtClean="0"/>
              <a:t>第五级</a:t>
            </a:r>
          </a:p>
        </p:txBody>
      </p:sp>
      <p:sp>
        <p:nvSpPr>
          <p:cNvPr id="2053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95300" y="6245225"/>
            <a:ext cx="23114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panose="020B0604020202020204" pitchFamily="34" charset="0"/>
                <a:ea typeface="宋体" charset="-122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4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245225"/>
            <a:ext cx="31369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panose="020B0604020202020204" pitchFamily="34" charset="0"/>
                <a:ea typeface="宋体" charset="-122"/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  <p:sldLayoutId id="2147483704" r:id="rId12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charset="-122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charset="-122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charset="-122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charset="-122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charset="-122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charset="-122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charset="-122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charset="-122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A2AB7A-E8E3-4664-A325-E0ECCD109941}" type="datetimeFigureOut">
              <a:rPr lang="ru-RU" smtClean="0"/>
              <a:t>25.03.2021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9B4B9A-1D83-4D7C-99DA-77DF2A0FC74F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CustomShape 1"/>
          <p:cNvSpPr/>
          <p:nvPr/>
        </p:nvSpPr>
        <p:spPr>
          <a:xfrm>
            <a:off x="1208584" y="404664"/>
            <a:ext cx="7704856" cy="3888432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>
            <a:no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ru-RU" sz="4400" b="1" strike="noStrike" spc="150" dirty="0">
                <a:ln w="11430"/>
                <a:solidFill>
                  <a:srgbClr val="F8F8F8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Bookman Old Style"/>
              </a:rPr>
              <a:t>	</a:t>
            </a:r>
            <a:r>
              <a:rPr lang="ru-RU" sz="3200" b="1" spc="150" dirty="0">
                <a:ln w="11430"/>
                <a:solidFill>
                  <a:srgbClr val="F8F8F8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Bookman Old Style"/>
              </a:rPr>
              <a:t>Внесение изменений в </a:t>
            </a:r>
          </a:p>
          <a:p>
            <a:pPr algn="ctr"/>
            <a:r>
              <a:rPr lang="ru-RU" sz="3200" b="1" spc="150" dirty="0">
                <a:ln w="11430"/>
                <a:solidFill>
                  <a:srgbClr val="F8F8F8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Bookman Old Style"/>
              </a:rPr>
              <a:t>бюджет </a:t>
            </a:r>
          </a:p>
          <a:p>
            <a:pPr algn="ctr">
              <a:lnSpc>
                <a:spcPct val="100000"/>
              </a:lnSpc>
            </a:pPr>
            <a:r>
              <a:rPr lang="ru-RU" sz="3200" b="1" strike="noStrike" spc="150" dirty="0">
                <a:ln w="11430"/>
                <a:solidFill>
                  <a:srgbClr val="F8F8F8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Bookman Old Style"/>
              </a:rPr>
              <a:t>Старооскольского </a:t>
            </a:r>
            <a:endParaRPr lang="ru-RU" sz="3200" b="1" strike="noStrike" spc="150" dirty="0">
              <a:ln w="11430"/>
              <a:solidFill>
                <a:srgbClr val="F8F8F8"/>
              </a:soli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XO Oriel"/>
            </a:endParaRPr>
          </a:p>
          <a:p>
            <a:pPr algn="ctr">
              <a:lnSpc>
                <a:spcPct val="100000"/>
              </a:lnSpc>
            </a:pPr>
            <a:r>
              <a:rPr lang="ru-RU" sz="3200" b="1" strike="noStrike" spc="150" dirty="0">
                <a:ln w="11430"/>
                <a:solidFill>
                  <a:srgbClr val="F8F8F8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Bookman Old Style"/>
              </a:rPr>
              <a:t>городского округа на</a:t>
            </a:r>
            <a:endParaRPr lang="ru-RU" sz="3200" b="1" strike="noStrike" spc="150" dirty="0">
              <a:ln w="11430"/>
              <a:solidFill>
                <a:srgbClr val="F8F8F8"/>
              </a:soli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XO Oriel"/>
            </a:endParaRPr>
          </a:p>
          <a:p>
            <a:pPr algn="ctr">
              <a:lnSpc>
                <a:spcPct val="100000"/>
              </a:lnSpc>
            </a:pPr>
            <a:r>
              <a:rPr lang="ru-RU" sz="3200" b="1" strike="noStrike" spc="150" dirty="0">
                <a:ln w="11430"/>
                <a:solidFill>
                  <a:srgbClr val="F8F8F8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Bookman Old Style"/>
              </a:rPr>
              <a:t> </a:t>
            </a:r>
            <a:r>
              <a:rPr lang="ru-RU" sz="3200" b="1" strike="noStrike" spc="150" dirty="0" smtClean="0">
                <a:ln w="11430"/>
                <a:solidFill>
                  <a:srgbClr val="F8F8F8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Bookman Old Style"/>
              </a:rPr>
              <a:t>2021 </a:t>
            </a:r>
            <a:r>
              <a:rPr lang="ru-RU" sz="3200" b="1" strike="noStrike" spc="150" dirty="0">
                <a:ln w="11430"/>
                <a:solidFill>
                  <a:srgbClr val="F8F8F8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Bookman Old Style"/>
              </a:rPr>
              <a:t>год и плановый</a:t>
            </a:r>
            <a:endParaRPr lang="ru-RU" sz="3200" b="1" strike="noStrike" spc="150" dirty="0">
              <a:ln w="11430"/>
              <a:solidFill>
                <a:srgbClr val="F8F8F8"/>
              </a:soli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XO Oriel"/>
            </a:endParaRPr>
          </a:p>
          <a:p>
            <a:pPr algn="ctr">
              <a:lnSpc>
                <a:spcPct val="100000"/>
              </a:lnSpc>
            </a:pPr>
            <a:r>
              <a:rPr lang="ru-RU" sz="3200" b="1" strike="noStrike" spc="150" dirty="0">
                <a:ln w="11430"/>
                <a:solidFill>
                  <a:srgbClr val="F8F8F8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Bookman Old Style"/>
              </a:rPr>
              <a:t> период </a:t>
            </a:r>
            <a:r>
              <a:rPr lang="ru-RU" sz="3200" b="1" strike="noStrike" spc="150" dirty="0" smtClean="0">
                <a:ln w="11430"/>
                <a:solidFill>
                  <a:srgbClr val="F8F8F8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Bookman Old Style"/>
              </a:rPr>
              <a:t>2022-2023 годов </a:t>
            </a:r>
          </a:p>
          <a:p>
            <a:pPr algn="ctr">
              <a:lnSpc>
                <a:spcPct val="100000"/>
              </a:lnSpc>
            </a:pPr>
            <a:r>
              <a:rPr lang="ru-RU" sz="3200" b="1" strike="noStrike" spc="150" dirty="0" smtClean="0">
                <a:ln w="11430"/>
                <a:solidFill>
                  <a:srgbClr val="F8F8F8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Bookman Old Style"/>
              </a:rPr>
              <a:t>(1-е уточнение)</a:t>
            </a:r>
            <a:endParaRPr lang="ru-RU" sz="3200" b="1" strike="noStrike" spc="150" dirty="0">
              <a:ln w="11430"/>
              <a:solidFill>
                <a:srgbClr val="F8F8F8"/>
              </a:soli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XO Oriel"/>
            </a:endParaRPr>
          </a:p>
        </p:txBody>
      </p:sp>
      <p:sp>
        <p:nvSpPr>
          <p:cNvPr id="283" name="TextShape 2"/>
          <p:cNvSpPr txBox="1"/>
          <p:nvPr/>
        </p:nvSpPr>
        <p:spPr>
          <a:xfrm>
            <a:off x="-706320" y="6413400"/>
            <a:ext cx="6933960" cy="1752120"/>
          </a:xfrm>
          <a:prstGeom prst="rect">
            <a:avLst/>
          </a:prstGeom>
          <a:noFill/>
          <a:ln w="9360">
            <a:noFill/>
          </a:ln>
        </p:spPr>
        <p:txBody>
          <a:bodyPr>
            <a:normAutofit/>
          </a:bodyPr>
          <a:lstStyle/>
          <a:p>
            <a:pPr algn="ctr"/>
            <a:endParaRPr lang="ru-RU" sz="3200" b="0" strike="noStrike" spc="-1">
              <a:latin typeface="XO Orie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 nodeType="clickEffect">
                      <p:stCondLst>
                        <p:cond delay="indefinite"/>
                      </p:stCondLst>
                      <p:childTnLst>
                        <p:par>
                          <p:cTn id="4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7" dur="1000"/>
                                        <p:tgtEl>
                                          <p:spTgt spid="2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8" dur="1000" fill="hold"/>
                                        <p:tgtEl>
                                          <p:spTgt spid="2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" dur="1000" fill="hold"/>
                                        <p:tgtEl>
                                          <p:spTgt spid="2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391948"/>
              </p:ext>
            </p:extLst>
          </p:nvPr>
        </p:nvGraphicFramePr>
        <p:xfrm>
          <a:off x="1496616" y="1124744"/>
          <a:ext cx="7992886" cy="522091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726625"/>
                <a:gridCol w="2349764"/>
                <a:gridCol w="1085273"/>
                <a:gridCol w="877339"/>
                <a:gridCol w="934306"/>
                <a:gridCol w="934306"/>
                <a:gridCol w="1085273"/>
              </a:tblGrid>
              <a:tr h="20367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раздел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0" marR="660" marT="660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расходов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0" marR="660" marT="660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Утвержденный бюджет на 2021 г.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0" marR="660" marT="660" marB="0" anchor="ctr"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Изменения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0" marR="660" marT="66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Бюджетные ассигнования с учетом проекта о внесении изменений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0" marR="660" marT="660" marB="0" anchor="ctr"/>
                </a:tc>
              </a:tr>
              <a:tr h="51640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местный бюджет</a:t>
                      </a:r>
                      <a:endParaRPr lang="ru-RU" sz="10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0" marR="660" marT="66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целевые поступления</a:t>
                      </a:r>
                      <a:endParaRPr lang="ru-RU" sz="10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0" marR="660" marT="66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  <a:endParaRPr lang="ru-RU" sz="10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0" marR="660" marT="660" marB="0" anchor="ctr">
                    <a:solidFill>
                      <a:schemeClr val="accent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942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Код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0" marR="660" marT="6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раздела, подраздела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0" marR="660" marT="66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8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0" marR="660" marT="66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8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0" marR="660" marT="66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8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0" marR="660" marT="66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8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0" marR="660" marT="66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8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0" marR="660" marT="660" marB="0" anchor="ctr"/>
                </a:tc>
              </a:tr>
              <a:tr h="21994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0100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0" marR="660" marT="66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ОБЩЕГОСУДАРСТВЕННЫЕ ВОПРОСЫ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0" marR="660" marT="6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295 385,9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0" marR="660" marT="6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</a:t>
                      </a:r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288,0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0" marR="660" marT="6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0" marR="660" marT="6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</a:t>
                      </a:r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288,0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0" marR="660" marT="6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295 </a:t>
                      </a:r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097,9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0" marR="660" marT="660" marB="0" anchor="ctr"/>
                </a:tc>
              </a:tr>
              <a:tr h="6577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0300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0" marR="660" marT="66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НАЦИОНАЛЬНАЯ БЕЗОПАСНОСТЬ И ПРАВООХРАНИТЕЛЬНАЯ ДЕЯТЕЛЬНОСТЬ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0" marR="660" marT="6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78 906,0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0" marR="660" marT="6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1 521,5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0" marR="660" marT="6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-838,0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0" marR="660" marT="6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683,5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0" marR="660" marT="6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79 589,5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0" marR="660" marT="660" marB="0" anchor="ctr"/>
                </a:tc>
              </a:tr>
              <a:tr h="21994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0400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0" marR="660" marT="66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НАЦИОНАЛЬНАЯ ЭКОНОМИКА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0" marR="660" marT="6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1 125 895,4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0" marR="660" marT="6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150 714,3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0" marR="660" marT="6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8,6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0" marR="660" marT="6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150 722,9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0" marR="660" marT="6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1 276 618,3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0" marR="660" marT="660" marB="0" anchor="ctr"/>
                </a:tc>
              </a:tr>
              <a:tr h="43883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0500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0" marR="660" marT="66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ЖИЛИЩНО-КОММУНАЛЬНОЕ ХОЗЯЙСТВО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0" marR="660" marT="6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832 938,8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0" marR="660" marT="6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79 837,5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0" marR="660" marT="6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117 350,0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0" marR="660" marT="6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197 187,5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0" marR="660" marT="6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1 030 126,3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0" marR="660" marT="660" marB="0" anchor="ctr"/>
                </a:tc>
              </a:tr>
              <a:tr h="21994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0600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0" marR="660" marT="66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ОХРАНА ОКРУЖАЮЩЕЙ СРЕДЫ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0" marR="660" marT="6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1 870,0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0" marR="660" marT="6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209,0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0" marR="660" marT="6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0" marR="660" marT="6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209,0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0" marR="660" marT="6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2 079,0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0" marR="660" marT="660" marB="0" anchor="ctr"/>
                </a:tc>
              </a:tr>
              <a:tr h="21994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0700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0" marR="660" marT="66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ОБРАЗОВАНИЕ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0" marR="660" marT="6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5 031 712,7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0" marR="660" marT="6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148 205,8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0" marR="660" marT="6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-400,0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0" marR="660" marT="6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147 805,8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0" marR="660" marT="6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5 179 518,5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0" marR="660" marT="660" marB="0" anchor="ctr"/>
                </a:tc>
              </a:tr>
              <a:tr h="21994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0800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0" marR="660" marT="66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КУЛЬТУРА, КИНЕМАТОГРАФИЯ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0" marR="660" marT="6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498 537,5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0" marR="660" marT="6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-1 062,9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0" marR="660" marT="6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17 929,8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0" marR="660" marT="6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16 866,9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0" marR="660" marT="6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515 404,4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0" marR="660" marT="660" marB="0" anchor="ctr"/>
                </a:tc>
              </a:tr>
              <a:tr h="21994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0900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0" marR="660" marT="66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ЗДРАВООХРАНЕНИЕ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0" marR="660" marT="6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7 000,0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0" marR="660" marT="6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445,0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0" marR="660" marT="6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0" marR="660" marT="6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445,0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0" marR="660" marT="6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7 445,0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0" marR="660" marT="660" marB="0" anchor="ctr"/>
                </a:tc>
              </a:tr>
              <a:tr h="21994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0" marR="660" marT="66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СОЦИАЛЬНАЯ ПОЛИТИКА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0" marR="660" marT="6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1 703 711,3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0" marR="660" marT="6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1 620,1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0" marR="660" marT="6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-13 488,1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0" marR="660" marT="6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-11 868,0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0" marR="660" marT="6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1 691 843,3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0" marR="660" marT="660" marB="0" anchor="ctr"/>
                </a:tc>
              </a:tr>
              <a:tr h="21994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1100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0" marR="660" marT="66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ФИЗИЧЕСКАЯ КУЛЬТУРА И СПОРТ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0" marR="660" marT="6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279 066,7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0" marR="660" marT="6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-4 624,0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0" marR="660" marT="6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0,3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0" marR="660" marT="6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-4 623,7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0" marR="660" marT="6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274 443,0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0" marR="660" marT="660" marB="0" anchor="ctr"/>
                </a:tc>
              </a:tr>
              <a:tr h="36470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1200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0" marR="660" marT="66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СРЕДСТВА МАССОВОЙ ИНФОРМАЦИИ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0" marR="660" marT="6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12 774,0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0" marR="660" marT="6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0" marR="660" marT="6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0" marR="660" marT="66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0" marR="660" marT="6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12 774,0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0" marR="660" marT="660" marB="0" anchor="ctr"/>
                </a:tc>
              </a:tr>
              <a:tr h="74867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1300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0" marR="660" marT="66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ОБСЛУЖИВАНИЕ ГОСУДАРСТВЕННОГО И МУНИЦИПАЛЬНОГО ДОЛГА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0" marR="660" marT="6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39 731,0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0" marR="660" marT="6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0" marR="660" marT="6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0" marR="660" marT="6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0" marR="660" marT="6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39 731,0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0" marR="660" marT="660" marB="0" anchor="ctr"/>
                </a:tc>
              </a:tr>
              <a:tr h="25021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0" marR="660" marT="66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0" marR="660" marT="6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9 907 529,3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0" marR="660" marT="6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376 </a:t>
                      </a:r>
                      <a:r>
                        <a:rPr lang="ru-RU" sz="11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578,3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0" marR="660" marT="6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120 562,6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0" marR="660" marT="6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497 </a:t>
                      </a:r>
                      <a:r>
                        <a:rPr lang="ru-RU" sz="11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140,9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0" marR="660" marT="6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 </a:t>
                      </a:r>
                      <a:r>
                        <a:rPr lang="ru-RU" sz="11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404 </a:t>
                      </a:r>
                      <a:r>
                        <a:rPr lang="ru-RU" sz="11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670,2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0" marR="660" marT="660" marB="0" anchor="ctr"/>
                </a:tc>
              </a:tr>
            </a:tbl>
          </a:graphicData>
        </a:graphic>
      </p:graphicFrame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1424608" y="188640"/>
            <a:ext cx="8064896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000" kern="0" dirty="0" smtClean="0">
                <a:solidFill>
                  <a:schemeClr val="tx2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Параметры бюджета Старооскольского городского округа на 2021 год по разделам</a:t>
            </a:r>
          </a:p>
        </p:txBody>
      </p:sp>
    </p:spTree>
    <p:extLst>
      <p:ext uri="{BB962C8B-B14F-4D97-AF65-F5344CB8AC3E}">
        <p14:creationId xmlns:p14="http://schemas.microsoft.com/office/powerpoint/2010/main" val="23521457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5034771"/>
              </p:ext>
            </p:extLst>
          </p:nvPr>
        </p:nvGraphicFramePr>
        <p:xfrm>
          <a:off x="1496617" y="1124744"/>
          <a:ext cx="7992886" cy="5350157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726625"/>
                <a:gridCol w="2349764"/>
                <a:gridCol w="1085273"/>
                <a:gridCol w="877339"/>
                <a:gridCol w="934306"/>
                <a:gridCol w="934306"/>
                <a:gridCol w="1085273"/>
              </a:tblGrid>
              <a:tr h="20367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раздел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0" marR="660" marT="660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расходов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0" marR="660" marT="660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Утвержденный бюджет на </a:t>
                      </a:r>
                      <a:r>
                        <a:rPr lang="ru-RU" sz="10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2022 </a:t>
                      </a:r>
                      <a:r>
                        <a:rPr lang="ru-RU" sz="10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г.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0" marR="660" marT="660" marB="0" anchor="ctr"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Изменения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0" marR="660" marT="66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Бюджетные ассигнования с учетом проекта о внесении изменений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0" marR="660" marT="660" marB="0" anchor="ctr"/>
                </a:tc>
              </a:tr>
              <a:tr h="5349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местный бюджет</a:t>
                      </a:r>
                      <a:endParaRPr lang="ru-RU" sz="10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0" marR="660" marT="66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целевые поступления</a:t>
                      </a:r>
                      <a:endParaRPr lang="ru-RU" sz="10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0" marR="660" marT="66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  <a:endParaRPr lang="ru-RU" sz="10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0" marR="660" marT="660" marB="0" anchor="ctr">
                    <a:solidFill>
                      <a:schemeClr val="accent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143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Код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0" marR="660" marT="6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раздела, подраздела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0" marR="660" marT="66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8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0" marR="660" marT="66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8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0" marR="660" marT="66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8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0" marR="660" marT="66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8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0" marR="660" marT="66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8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0" marR="660" marT="660" marB="0" anchor="ctr"/>
                </a:tc>
              </a:tr>
              <a:tr h="21994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0100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0" marR="660" marT="66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ОБЩЕГОСУДАРСТВЕННЫЕ ВОПРОСЫ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0" marR="660" marT="66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319 290,3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319 290,3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6577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0300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0" marR="660" marT="66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НАЦИОНАЛЬНАЯ БЕЗОПАСНОСТЬ И ПРАВООХРАНИТЕЛЬНАЯ ДЕЯТЕЛЬНОСТЬ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0" marR="660" marT="6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81 312,0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ru-RU" sz="11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918,0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ru-RU" sz="11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918,0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80 394,0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1994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0400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0" marR="660" marT="66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НАЦИОНАЛЬНАЯ ЭКОНОМИКА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0" marR="660" marT="6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749 427,5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60 569,8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8,6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60 578,4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810 005,9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43883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0500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0" marR="660" marT="66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ЖИЛИЩНО-КОММУНАЛЬНОЕ ХОЗЯЙСТВО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0" marR="660" marT="6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533 042,9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-15 943,0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-15 943,0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517 099,9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1994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0600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0" marR="660" marT="66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ОХРАНА ОКРУЖАЮЩЕЙ СРЕДЫ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0" marR="660" marT="66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1994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0700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0" marR="660" marT="66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ОБРАЗОВАНИЕ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0" marR="660" marT="6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4 940 935,0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15 080,0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-24 269,6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-9 189,6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</a:t>
                      </a:r>
                      <a:r>
                        <a:rPr lang="ru-RU" sz="11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931 745,4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1994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0800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0" marR="660" marT="66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КУЛЬТУРА, КИНЕМАТОГРАФИЯ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0" marR="660" marT="6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532 257,7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987,0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8 886,0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9 873,0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542 130,7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1994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0900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0" marR="660" marT="66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ЗДРАВООХРАНЕНИЕ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0" marR="660" marT="6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1994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0" marR="660" marT="66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СОЦИАЛЬНАЯ ПОЛИТИКА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0" marR="660" marT="6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1 757 382,6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-1 591,0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-1 591,0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1 755 791,6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1994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1100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0" marR="660" marT="66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ФИЗИЧЕСКАЯ КУЛЬТУРА И СПОРТ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0" marR="660" marT="6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301 165,1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943,0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943,0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302 108,1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6470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1200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0" marR="660" marT="66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СРЕДСТВА МАССОВОЙ ИНФОРМАЦИИ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0" marR="660" marT="6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13 603,0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13 603,0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7433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1300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0" marR="660" marT="66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ОБСЛУЖИВАНИЕ ГОСУДАРСТВЕННОГО И МУНИЦИПАЛЬНОГО ДОЛГА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0" marR="660" marT="6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39 376,0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39 376,0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74339">
                <a:tc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0" marR="660" marT="66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Условно утвержденные расходы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0" marR="660" marT="6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91 760,0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3 933,0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3 933,0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93 336,0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5021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0" marR="660" marT="66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0" marR="660" marT="6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9 359 552,1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0" marR="660" marT="6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65 569,8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0" marR="660" marT="6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-17 884,0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0" marR="660" marT="6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47 685,8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0" marR="660" marT="6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9 407 237,9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0" marR="660" marT="660" marB="0" anchor="ctr"/>
                </a:tc>
              </a:tr>
            </a:tbl>
          </a:graphicData>
        </a:graphic>
      </p:graphicFrame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1424608" y="188640"/>
            <a:ext cx="8064896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000" kern="0" dirty="0" smtClean="0">
                <a:solidFill>
                  <a:schemeClr val="tx2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Параметры бюджета Старооскольского городского округа на 2022 год по разделам</a:t>
            </a:r>
          </a:p>
        </p:txBody>
      </p:sp>
    </p:spTree>
    <p:extLst>
      <p:ext uri="{BB962C8B-B14F-4D97-AF65-F5344CB8AC3E}">
        <p14:creationId xmlns:p14="http://schemas.microsoft.com/office/powerpoint/2010/main" val="9953489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5034771"/>
              </p:ext>
            </p:extLst>
          </p:nvPr>
        </p:nvGraphicFramePr>
        <p:xfrm>
          <a:off x="1496617" y="1124744"/>
          <a:ext cx="7992886" cy="5350157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726625"/>
                <a:gridCol w="2349764"/>
                <a:gridCol w="1085273"/>
                <a:gridCol w="877339"/>
                <a:gridCol w="934306"/>
                <a:gridCol w="934306"/>
                <a:gridCol w="1085273"/>
              </a:tblGrid>
              <a:tr h="20367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раздел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0" marR="660" marT="660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расходов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0" marR="660" marT="660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Утвержденный бюджет на </a:t>
                      </a:r>
                      <a:r>
                        <a:rPr lang="ru-RU" sz="10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2023 </a:t>
                      </a:r>
                      <a:r>
                        <a:rPr lang="ru-RU" sz="10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г.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0" marR="660" marT="660" marB="0" anchor="ctr"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Изменения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0" marR="660" marT="66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Бюджетные ассигнования с учетом проекта о внесении изменений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0" marR="660" marT="660" marB="0" anchor="ctr"/>
                </a:tc>
              </a:tr>
              <a:tr h="5349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местный бюджет</a:t>
                      </a:r>
                      <a:endParaRPr lang="ru-RU" sz="10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0" marR="660" marT="66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целевые поступления</a:t>
                      </a:r>
                      <a:endParaRPr lang="ru-RU" sz="10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0" marR="660" marT="66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  <a:endParaRPr lang="ru-RU" sz="10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0" marR="660" marT="660" marB="0" anchor="ctr">
                    <a:solidFill>
                      <a:schemeClr val="accent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143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Код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0" marR="660" marT="6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раздела, подраздела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0" marR="660" marT="66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8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0" marR="660" marT="66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8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0" marR="660" marT="66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8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0" marR="660" marT="66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8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0" marR="660" marT="66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8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0" marR="660" marT="660" marB="0" anchor="ctr"/>
                </a:tc>
              </a:tr>
              <a:tr h="21994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0100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0" marR="660" marT="66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ОБЩЕГОСУДАРСТВЕННЫЕ ВОПРОСЫ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0" marR="660" marT="66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316 616,0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0" marR="660" marT="6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0" marR="660" marT="6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0" marR="660" marT="66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316 616,0</a:t>
                      </a:r>
                    </a:p>
                  </a:txBody>
                  <a:tcPr marL="9525" marR="9525" marT="9525" marB="0" anchor="ctr"/>
                </a:tc>
              </a:tr>
              <a:tr h="6577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0300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0" marR="660" marT="66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НАЦИОНАЛЬНАЯ БЕЗОПАСНОСТЬ И ПРАВООХРАНИТЕЛЬНАЯ ДЕЯТЕЛЬНОСТЬ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0" marR="660" marT="6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81 238,0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705,0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705,0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80 533,0</a:t>
                      </a:r>
                    </a:p>
                  </a:txBody>
                  <a:tcPr marL="9525" marR="9525" marT="9525" marB="0" anchor="ctr"/>
                </a:tc>
              </a:tr>
              <a:tr h="21994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0400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0" marR="660" marT="66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НАЦИОНАЛЬНАЯ ЭКОНОМИКА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0" marR="660" marT="6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718 875,2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-590,2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-581,6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718 293,6</a:t>
                      </a:r>
                    </a:p>
                  </a:txBody>
                  <a:tcPr marL="9525" marR="9525" marT="9525" marB="0" anchor="ctr"/>
                </a:tc>
              </a:tr>
              <a:tr h="43883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0500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0" marR="660" marT="66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ЖИЛИЩНО-КОММУНАЛЬНОЕ ХОЗЯЙСТВО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0" marR="660" marT="6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567 710,7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567 710,7</a:t>
                      </a:r>
                    </a:p>
                  </a:txBody>
                  <a:tcPr marL="9525" marR="9525" marT="9525" marB="0" anchor="ctr"/>
                </a:tc>
              </a:tr>
              <a:tr h="21994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0600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0" marR="660" marT="66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ОХРАНА ОКРУЖАЮЩЕЙ СРЕДЫ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0" marR="660" marT="66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</a:tr>
              <a:tr h="21994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0700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0" marR="660" marT="66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ОБРАЗОВАНИЕ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0" marR="660" marT="6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5 071 924,4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-9 284,0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-28 </a:t>
                      </a:r>
                      <a:r>
                        <a:rPr lang="ru-RU" sz="11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762</a:t>
                      </a:r>
                      <a:endParaRPr lang="ru-RU" sz="11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-28 </a:t>
                      </a:r>
                      <a:r>
                        <a:rPr lang="ru-RU" sz="11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762,3</a:t>
                      </a:r>
                      <a:endParaRPr lang="ru-RU" sz="11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5 033 878,1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1994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0800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0" marR="660" marT="66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КУЛЬТУРА, КИНЕМАТОГРАФИЯ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0" marR="660" marT="6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575 168,0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575 168,0</a:t>
                      </a:r>
                    </a:p>
                  </a:txBody>
                  <a:tcPr marL="9525" marR="9525" marT="9525" marB="0" anchor="ctr"/>
                </a:tc>
              </a:tr>
              <a:tr h="21994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0900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0" marR="660" marT="66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ЗДРАВООХРАНЕНИЕ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0" marR="660" marT="6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</a:tr>
              <a:tr h="21994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0" marR="660" marT="66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СОЦИАЛЬНАЯ ПОЛИТИКА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0" marR="660" marT="6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1 806 341,4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1 806 341,4</a:t>
                      </a:r>
                    </a:p>
                  </a:txBody>
                  <a:tcPr marL="9525" marR="9525" marT="9525" marB="0" anchor="ctr"/>
                </a:tc>
              </a:tr>
              <a:tr h="21994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1100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0" marR="660" marT="66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ФИЗИЧЕСКАЯ КУЛЬТУРА И СПОРТ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0" marR="660" marT="6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256 283,0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256 283,0</a:t>
                      </a:r>
                    </a:p>
                  </a:txBody>
                  <a:tcPr marL="9525" marR="9525" marT="9525" marB="0" anchor="ctr"/>
                </a:tc>
              </a:tr>
              <a:tr h="36470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1200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0" marR="660" marT="66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СРЕДСТВА МАССОВОЙ ИНФОРМАЦИИ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0" marR="660" marT="6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13 603,0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13 603,0</a:t>
                      </a:r>
                    </a:p>
                  </a:txBody>
                  <a:tcPr marL="9525" marR="9525" marT="9525" marB="0" anchor="ctr"/>
                </a:tc>
              </a:tr>
              <a:tr h="37433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1300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0" marR="660" marT="66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ОБСЛУЖИВАНИЕ ГОСУДАРСТВЕННОГО И МУНИЦИПАЛЬНОГО ДОЛГА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0" marR="660" marT="6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39 334,0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39 334,0</a:t>
                      </a:r>
                    </a:p>
                  </a:txBody>
                  <a:tcPr marL="9525" marR="9525" marT="9525" marB="0" anchor="ctr"/>
                </a:tc>
              </a:tr>
              <a:tr h="374339">
                <a:tc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0" marR="660" marT="66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Условно утвержденные расходы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0" marR="660" marT="6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186 267,0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9 284,0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9 284,0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195 551,0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5021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0" marR="660" marT="66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0" marR="660" marT="6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9 633 360,7</a:t>
                      </a:r>
                    </a:p>
                  </a:txBody>
                  <a:tcPr marL="660" marR="660" marT="6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- 590,2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0" marR="660" marT="6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- 29 458,7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0" marR="660" marT="6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- 30 048,9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0" marR="660" marT="6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9 603 311,8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0" marR="660" marT="660" marB="0" anchor="ctr"/>
                </a:tc>
              </a:tr>
            </a:tbl>
          </a:graphicData>
        </a:graphic>
      </p:graphicFrame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1424608" y="188640"/>
            <a:ext cx="8064896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000" kern="0" dirty="0" smtClean="0">
                <a:solidFill>
                  <a:schemeClr val="tx2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Параметры бюджета Старооскольского городского округа на 2023 год по разделам</a:t>
            </a:r>
          </a:p>
        </p:txBody>
      </p:sp>
    </p:spTree>
    <p:extLst>
      <p:ext uri="{BB962C8B-B14F-4D97-AF65-F5344CB8AC3E}">
        <p14:creationId xmlns:p14="http://schemas.microsoft.com/office/powerpoint/2010/main" val="9953489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8885999"/>
              </p:ext>
            </p:extLst>
          </p:nvPr>
        </p:nvGraphicFramePr>
        <p:xfrm>
          <a:off x="1424608" y="1124458"/>
          <a:ext cx="8064894" cy="5302261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99912"/>
                <a:gridCol w="4125705"/>
                <a:gridCol w="1179759"/>
                <a:gridCol w="1179759"/>
                <a:gridCol w="1179759"/>
              </a:tblGrid>
              <a:tr h="19097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 п/п</a:t>
                      </a:r>
                      <a:endParaRPr lang="ru-RU" sz="1100" b="1" dirty="0">
                        <a:effectLst/>
                        <a:latin typeface="Times New Roman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33418" marR="3341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муниципальной программы</a:t>
                      </a:r>
                      <a:endParaRPr lang="ru-RU" sz="1100" b="1" dirty="0">
                        <a:effectLst/>
                        <a:latin typeface="Times New Roman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33418" marR="3341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2021 год</a:t>
                      </a:r>
                      <a:endParaRPr lang="ru-RU" sz="1100" b="1" dirty="0">
                        <a:effectLst/>
                        <a:latin typeface="Times New Roman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33418" marR="3341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2022 год</a:t>
                      </a:r>
                      <a:endParaRPr lang="ru-RU" sz="1100" b="1" dirty="0">
                        <a:effectLst/>
                        <a:latin typeface="Times New Roman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33418" marR="3341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2023 год</a:t>
                      </a:r>
                      <a:endParaRPr lang="ru-RU" sz="1100" b="1" dirty="0">
                        <a:effectLst/>
                        <a:latin typeface="Times New Roman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33418" marR="33418" marT="0" marB="0"/>
                </a:tc>
              </a:tr>
              <a:tr h="38195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100" dirty="0">
                        <a:effectLst/>
                        <a:latin typeface="Times New Roman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33418" marR="33418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Обеспечение безопасности жизнедеятельности населения Старооскольского городского округа</a:t>
                      </a:r>
                      <a:endParaRPr lang="ru-RU" sz="1100" dirty="0">
                        <a:effectLst/>
                        <a:latin typeface="Times New Roman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33418" marR="3341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- 441,0</a:t>
                      </a:r>
                      <a:endParaRPr lang="ru-RU" sz="1100" dirty="0">
                        <a:effectLst/>
                        <a:latin typeface="Times New Roman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33418" marR="3341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- 430,0</a:t>
                      </a:r>
                      <a:endParaRPr lang="ru-RU" sz="1100" dirty="0">
                        <a:effectLst/>
                        <a:latin typeface="Times New Roman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33418" marR="3341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- 430,0</a:t>
                      </a:r>
                      <a:endParaRPr lang="ru-RU" sz="1100">
                        <a:effectLst/>
                        <a:latin typeface="Times New Roman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33418" marR="33418" marT="0" marB="0" anchor="ctr"/>
                </a:tc>
              </a:tr>
              <a:tr h="21915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100" dirty="0">
                        <a:effectLst/>
                        <a:latin typeface="Times New Roman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33418" marR="33418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Развитие образования Старооскольского городского округа </a:t>
                      </a:r>
                      <a:endParaRPr lang="ru-RU" sz="1100" dirty="0">
                        <a:effectLst/>
                        <a:latin typeface="Times New Roman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33418" marR="3341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133 639,5</a:t>
                      </a:r>
                      <a:endParaRPr lang="ru-RU" sz="1100" dirty="0">
                        <a:effectLst/>
                        <a:latin typeface="Times New Roman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33418" marR="3341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-5 256,6</a:t>
                      </a:r>
                      <a:endParaRPr lang="ru-RU" sz="1100" dirty="0">
                        <a:effectLst/>
                        <a:latin typeface="Times New Roman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33418" marR="3341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-28 762,3</a:t>
                      </a:r>
                      <a:endParaRPr lang="ru-RU" sz="1100">
                        <a:effectLst/>
                        <a:latin typeface="Times New Roman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33418" marR="33418" marT="0" marB="0" anchor="ctr"/>
                </a:tc>
              </a:tr>
              <a:tr h="38195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100">
                        <a:effectLst/>
                        <a:latin typeface="Times New Roman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33418" marR="33418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Молодость Белгородчины на территории Старооскольского городского округа</a:t>
                      </a:r>
                      <a:endParaRPr lang="ru-RU" sz="1100" dirty="0">
                        <a:effectLst/>
                        <a:latin typeface="Times New Roman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33418" marR="3341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14 307,0</a:t>
                      </a:r>
                      <a:endParaRPr lang="ru-RU" sz="1100" dirty="0">
                        <a:effectLst/>
                        <a:latin typeface="Times New Roman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33418" marR="3341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100" dirty="0">
                        <a:effectLst/>
                        <a:latin typeface="Times New Roman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33418" marR="3341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100" dirty="0">
                        <a:effectLst/>
                        <a:latin typeface="Times New Roman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33418" marR="33418" marT="0" marB="0" anchor="ctr"/>
                </a:tc>
              </a:tr>
              <a:tr h="38195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100">
                        <a:effectLst/>
                        <a:latin typeface="Times New Roman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33418" marR="33418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Развитие культуры и искусства Старооскольского городского округа </a:t>
                      </a:r>
                      <a:endParaRPr lang="ru-RU" sz="1100" dirty="0">
                        <a:effectLst/>
                        <a:latin typeface="Times New Roman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33418" marR="3341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16 726,2</a:t>
                      </a:r>
                      <a:endParaRPr lang="ru-RU" sz="1100" dirty="0">
                        <a:effectLst/>
                        <a:latin typeface="Times New Roman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33418" marR="3341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9 873,0</a:t>
                      </a:r>
                      <a:endParaRPr lang="ru-RU" sz="1100" dirty="0">
                        <a:effectLst/>
                        <a:latin typeface="Times New Roman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33418" marR="3341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100" dirty="0">
                        <a:effectLst/>
                        <a:latin typeface="Times New Roman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33418" marR="33418" marT="0" marB="0" anchor="ctr"/>
                </a:tc>
              </a:tr>
              <a:tr h="38195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100" dirty="0">
                        <a:effectLst/>
                        <a:latin typeface="Times New Roman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33418" marR="33418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Обеспечение населения Старооскольского городского округа жильем</a:t>
                      </a:r>
                      <a:endParaRPr lang="ru-RU" sz="1100" dirty="0">
                        <a:effectLst/>
                        <a:latin typeface="Times New Roman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33418" marR="3341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-14 682,0</a:t>
                      </a:r>
                      <a:endParaRPr lang="ru-RU" sz="1100" dirty="0">
                        <a:effectLst/>
                        <a:latin typeface="Times New Roman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33418" marR="3341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-1 591,0</a:t>
                      </a:r>
                      <a:endParaRPr lang="ru-RU" sz="1100" dirty="0">
                        <a:effectLst/>
                        <a:latin typeface="Times New Roman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33418" marR="3341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100" dirty="0">
                        <a:effectLst/>
                        <a:latin typeface="Times New Roman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33418" marR="33418" marT="0" marB="0" anchor="ctr"/>
                </a:tc>
              </a:tr>
              <a:tr h="38195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100">
                        <a:effectLst/>
                        <a:latin typeface="Times New Roman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33418" marR="33418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Социальная поддержка граждан в Старооскольском городском округе</a:t>
                      </a:r>
                      <a:endParaRPr lang="ru-RU" sz="1100" dirty="0">
                        <a:effectLst/>
                        <a:latin typeface="Times New Roman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33418" marR="3341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1 314,0</a:t>
                      </a:r>
                      <a:endParaRPr lang="ru-RU" sz="1100">
                        <a:effectLst/>
                        <a:latin typeface="Times New Roman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33418" marR="3341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100" dirty="0">
                        <a:effectLst/>
                        <a:latin typeface="Times New Roman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33418" marR="3341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100" dirty="0">
                        <a:effectLst/>
                        <a:latin typeface="Times New Roman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33418" marR="33418" marT="0" marB="0" anchor="ctr"/>
                </a:tc>
              </a:tr>
              <a:tr h="38195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1100">
                        <a:effectLst/>
                        <a:latin typeface="Times New Roman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33418" marR="33418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Развитие физической культуры и спорта в Старооскольском городском округе</a:t>
                      </a:r>
                      <a:endParaRPr lang="ru-RU" sz="1100" dirty="0">
                        <a:effectLst/>
                        <a:latin typeface="Times New Roman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33418" marR="3341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- 4 623,7</a:t>
                      </a:r>
                      <a:endParaRPr lang="ru-RU" sz="1100">
                        <a:effectLst/>
                        <a:latin typeface="Times New Roman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33418" marR="3341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943,0</a:t>
                      </a:r>
                      <a:endParaRPr lang="ru-RU" sz="1100" dirty="0">
                        <a:effectLst/>
                        <a:latin typeface="Times New Roman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33418" marR="3341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100" dirty="0">
                        <a:effectLst/>
                        <a:latin typeface="Times New Roman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33418" marR="33418" marT="0" marB="0" anchor="ctr"/>
                </a:tc>
              </a:tr>
              <a:tr h="38195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1100">
                        <a:effectLst/>
                        <a:latin typeface="Times New Roman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33418" marR="33418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Развитие сельского и лесного хозяйства в Старооскольском городском округе</a:t>
                      </a:r>
                      <a:endParaRPr lang="ru-RU" sz="1100" dirty="0">
                        <a:effectLst/>
                        <a:latin typeface="Times New Roman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33418" marR="3341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1 200,0</a:t>
                      </a:r>
                      <a:endParaRPr lang="ru-RU" sz="1100">
                        <a:effectLst/>
                        <a:latin typeface="Times New Roman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33418" marR="3341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100" dirty="0">
                        <a:effectLst/>
                        <a:latin typeface="Times New Roman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33418" marR="3341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100" dirty="0">
                        <a:effectLst/>
                        <a:latin typeface="Times New Roman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33418" marR="33418" marT="0" marB="0" anchor="ctr"/>
                </a:tc>
              </a:tr>
              <a:tr h="38195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1100">
                        <a:effectLst/>
                        <a:latin typeface="Times New Roman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33418" marR="33418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Развитие системы жизнеобеспечения Старооскольского городского округа </a:t>
                      </a:r>
                      <a:endParaRPr lang="ru-RU" sz="1100" dirty="0">
                        <a:effectLst/>
                        <a:latin typeface="Times New Roman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33418" marR="3341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203 583,5</a:t>
                      </a:r>
                      <a:endParaRPr lang="ru-RU" sz="1100">
                        <a:effectLst/>
                        <a:latin typeface="Times New Roman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33418" marR="3341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-15 943,0</a:t>
                      </a:r>
                      <a:endParaRPr lang="ru-RU" sz="1100" dirty="0">
                        <a:effectLst/>
                        <a:latin typeface="Times New Roman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33418" marR="3341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100" dirty="0">
                        <a:effectLst/>
                        <a:latin typeface="Times New Roman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33418" marR="33418" marT="0" marB="0" anchor="ctr"/>
                </a:tc>
              </a:tr>
              <a:tr h="35063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1100">
                        <a:effectLst/>
                        <a:latin typeface="Times New Roman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33418" marR="33418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Содержание дорожного хозяйства, организация транспортного обслуживания населения Старооскольского городского округа </a:t>
                      </a:r>
                      <a:endParaRPr lang="ru-RU" sz="1100" dirty="0">
                        <a:effectLst/>
                        <a:latin typeface="Times New Roman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33418" marR="3341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112 037,0</a:t>
                      </a:r>
                      <a:endParaRPr lang="ru-RU" sz="1100">
                        <a:effectLst/>
                        <a:latin typeface="Times New Roman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33418" marR="3341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60 569,8</a:t>
                      </a:r>
                      <a:endParaRPr lang="ru-RU" sz="1100">
                        <a:effectLst/>
                        <a:latin typeface="Times New Roman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33418" marR="3341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-590,2</a:t>
                      </a:r>
                      <a:endParaRPr lang="ru-RU" sz="1100" dirty="0">
                        <a:effectLst/>
                        <a:latin typeface="Times New Roman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33418" marR="33418" marT="0" marB="0" anchor="ctr"/>
                </a:tc>
              </a:tr>
              <a:tr h="38195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ru-RU" sz="1100">
                        <a:effectLst/>
                        <a:latin typeface="Times New Roman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33418" marR="33418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Совершенствование имущественно - земельных отношений в Старооскольском городском округе</a:t>
                      </a:r>
                      <a:endParaRPr lang="ru-RU" sz="1100" dirty="0">
                        <a:effectLst/>
                        <a:latin typeface="Times New Roman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33418" marR="3341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31 302,9</a:t>
                      </a:r>
                      <a:endParaRPr lang="ru-RU" sz="1100">
                        <a:effectLst/>
                        <a:latin typeface="Times New Roman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33418" marR="3341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100">
                        <a:effectLst/>
                        <a:latin typeface="Times New Roman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33418" marR="3341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100" dirty="0">
                        <a:effectLst/>
                        <a:latin typeface="Times New Roman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33418" marR="33418" marT="0" marB="0" anchor="ctr"/>
                </a:tc>
              </a:tr>
              <a:tr h="3835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sz="1100" dirty="0">
                        <a:effectLst/>
                        <a:latin typeface="Times New Roman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33418" marR="33418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Развитие деятельности по государственной регистрации актов гражданского состояния в Старооскольском городском округе</a:t>
                      </a:r>
                      <a:endParaRPr lang="ru-RU" sz="1100" dirty="0">
                        <a:effectLst/>
                        <a:latin typeface="Times New Roman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33418" marR="3341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683,5</a:t>
                      </a:r>
                      <a:endParaRPr lang="ru-RU" sz="1100">
                        <a:effectLst/>
                        <a:latin typeface="Times New Roman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33418" marR="3341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- 918,0</a:t>
                      </a:r>
                      <a:endParaRPr lang="ru-RU" sz="1100">
                        <a:effectLst/>
                        <a:latin typeface="Times New Roman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33418" marR="3341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- 705,0</a:t>
                      </a:r>
                      <a:endParaRPr lang="ru-RU" sz="1100" dirty="0">
                        <a:effectLst/>
                        <a:latin typeface="Times New Roman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33418" marR="33418" marT="0" marB="0" anchor="ctr"/>
                </a:tc>
              </a:tr>
              <a:tr h="19097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33418" marR="33418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Итого: программные расходы</a:t>
                      </a:r>
                      <a:endParaRPr lang="ru-RU" sz="1100" b="1" dirty="0">
                        <a:effectLst/>
                        <a:latin typeface="Times New Roman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33418" marR="3341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495 046,9</a:t>
                      </a:r>
                      <a:endParaRPr lang="ru-RU" sz="1100" b="1" dirty="0">
                        <a:effectLst/>
                        <a:latin typeface="Times New Roman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33418" marR="3341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47 247,2</a:t>
                      </a:r>
                      <a:endParaRPr lang="ru-RU" sz="1100" b="1" dirty="0">
                        <a:effectLst/>
                        <a:latin typeface="Times New Roman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33418" marR="3341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-30 487,5</a:t>
                      </a:r>
                      <a:endParaRPr lang="ru-RU" sz="1100" b="1" dirty="0">
                        <a:effectLst/>
                        <a:latin typeface="Times New Roman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33418" marR="33418" marT="0" marB="0" anchor="ctr"/>
                </a:tc>
              </a:tr>
              <a:tr h="19097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33418" marR="33418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Непрограммная часть</a:t>
                      </a:r>
                      <a:endParaRPr lang="ru-RU" sz="1100" dirty="0">
                        <a:effectLst/>
                        <a:latin typeface="Times New Roman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33418" marR="3341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2 094,0</a:t>
                      </a:r>
                      <a:endParaRPr lang="ru-RU" sz="1100">
                        <a:effectLst/>
                        <a:latin typeface="Times New Roman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33418" marR="3341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438,6</a:t>
                      </a:r>
                      <a:endParaRPr lang="ru-RU" sz="1100">
                        <a:effectLst/>
                        <a:latin typeface="Times New Roman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33418" marR="3341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438,6</a:t>
                      </a:r>
                      <a:endParaRPr lang="ru-RU" sz="1100" dirty="0">
                        <a:effectLst/>
                        <a:latin typeface="Times New Roman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33418" marR="33418" marT="0" marB="0" anchor="ctr"/>
                </a:tc>
              </a:tr>
              <a:tr h="194108"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 расходов</a:t>
                      </a:r>
                      <a:endParaRPr lang="ru-RU" sz="1100" b="1" dirty="0">
                        <a:effectLst/>
                        <a:latin typeface="Times New Roman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33418" marR="33418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497 140,9</a:t>
                      </a:r>
                      <a:endParaRPr lang="ru-RU" sz="1100" b="1" dirty="0">
                        <a:effectLst/>
                        <a:latin typeface="Times New Roman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33418" marR="3341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47 685,8</a:t>
                      </a:r>
                      <a:endParaRPr lang="ru-RU" sz="1100" b="1" dirty="0">
                        <a:effectLst/>
                        <a:latin typeface="Times New Roman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33418" marR="3341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-30 048,9</a:t>
                      </a:r>
                      <a:endParaRPr lang="ru-RU" sz="1100" b="1" dirty="0">
                        <a:effectLst/>
                        <a:latin typeface="Times New Roman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33418" marR="33418" marT="0" marB="0" anchor="ctr"/>
                </a:tc>
              </a:tr>
            </a:tbl>
          </a:graphicData>
        </a:graphic>
      </p:graphicFrame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1424608" y="188640"/>
            <a:ext cx="8064896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000" kern="0" dirty="0" smtClean="0">
                <a:solidFill>
                  <a:schemeClr val="tx2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Изменения бюджетных ассигнований на 2021 год и плановый период 2022 и 2023 годов в разрезе муниципальных программ</a:t>
            </a:r>
          </a:p>
        </p:txBody>
      </p:sp>
    </p:spTree>
    <p:extLst>
      <p:ext uri="{BB962C8B-B14F-4D97-AF65-F5344CB8AC3E}">
        <p14:creationId xmlns:p14="http://schemas.microsoft.com/office/powerpoint/2010/main" val="24121734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7310280"/>
              </p:ext>
            </p:extLst>
          </p:nvPr>
        </p:nvGraphicFramePr>
        <p:xfrm>
          <a:off x="1424608" y="1556792"/>
          <a:ext cx="8064897" cy="36004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300352"/>
                <a:gridCol w="1000926"/>
                <a:gridCol w="919771"/>
                <a:gridCol w="919771"/>
                <a:gridCol w="923151"/>
                <a:gridCol w="1000926"/>
              </a:tblGrid>
              <a:tr h="47448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ПОКАЗАТЕЛИ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Бюджетные ассигнования с учетом  проекта решения на 2021 год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Изменения, предусмотренные проектом решения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Бюджетные ассигнования с учетом  проекта решения на 2021 год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  <a:tr h="56898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Увеличение  (+)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Уменьшение  (-)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64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  <a:tr h="23927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 источников финансирования дефицита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355 997,0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110 217,8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-80 084,5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30 133,3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386 130,3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  <a:tr h="23927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Бюджетные кредиты, полученные от других бюджетов</a:t>
                      </a:r>
                      <a:endParaRPr lang="ru-RU" sz="11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-83 000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-83 000,0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  <a:tr h="32657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- получение бюджетных кредитов</a:t>
                      </a:r>
                      <a:endParaRPr lang="ru-RU" sz="11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298 090,0</a:t>
                      </a:r>
                      <a:endParaRPr lang="ru-RU" sz="11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298 090,0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  <a:tr h="21602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- погашение бюджетных кредитов</a:t>
                      </a:r>
                      <a:endParaRPr lang="ru-RU" sz="11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-381 090,0</a:t>
                      </a:r>
                      <a:endParaRPr lang="ru-RU" sz="11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-381 090,0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  <a:tr h="23927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Кредиты, полученные от кредитных организаций</a:t>
                      </a:r>
                      <a:endParaRPr lang="ru-RU" sz="11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418 918,1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-80 084,5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-80 084,5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338 833,6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  <a:tr h="40880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- получение кредитов от кредитных организаций</a:t>
                      </a:r>
                      <a:endParaRPr lang="ru-RU" sz="11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1 145 918,1</a:t>
                      </a:r>
                      <a:endParaRPr lang="ru-RU" sz="11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-80 084,5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-80 084,5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1 065 833,6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  <a:tr h="21602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- погашение кредитов от кредитных организаций</a:t>
                      </a:r>
                      <a:endParaRPr lang="ru-RU" sz="11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-727 000,0</a:t>
                      </a:r>
                      <a:endParaRPr lang="ru-RU" sz="11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-727 000,0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  <a:tr h="2880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Акции и иные формы участия в капитале</a:t>
                      </a:r>
                      <a:endParaRPr lang="ru-RU" sz="11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8 253,9</a:t>
                      </a:r>
                      <a:endParaRPr lang="ru-RU" sz="11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8 253,9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  <a:tr h="21602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Изменение остатков средств бюджетов</a:t>
                      </a:r>
                      <a:endParaRPr lang="ru-RU" sz="11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11 825,0</a:t>
                      </a:r>
                      <a:endParaRPr lang="ru-RU" sz="11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110 217,8</a:t>
                      </a:r>
                      <a:endParaRPr lang="ru-RU" sz="11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1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110 217,8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122 042,8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1424608" y="188640"/>
            <a:ext cx="8064896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000" kern="0" dirty="0" smtClean="0">
                <a:solidFill>
                  <a:schemeClr val="tx2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Свод изменений к проекту решения о внесении изменений в бюджет Старооскольского городского округа на 2021 год по источникам финансирования дефицита бюджета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8621832" y="1268760"/>
            <a:ext cx="939680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 fontAlgn="t"/>
            <a:r>
              <a:rPr lang="ru-RU" sz="11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тыс. рублей</a:t>
            </a:r>
            <a:endParaRPr lang="ru-RU" sz="11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1943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7310280"/>
              </p:ext>
            </p:extLst>
          </p:nvPr>
        </p:nvGraphicFramePr>
        <p:xfrm>
          <a:off x="1424608" y="1556792"/>
          <a:ext cx="8064897" cy="36004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300352"/>
                <a:gridCol w="1000926"/>
                <a:gridCol w="919771"/>
                <a:gridCol w="919771"/>
                <a:gridCol w="923151"/>
                <a:gridCol w="1000926"/>
              </a:tblGrid>
              <a:tr h="47448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ПОКАЗАТЕЛИ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Бюджетные ассигнования с учетом  проекта решения на </a:t>
                      </a:r>
                      <a:r>
                        <a:rPr lang="ru-RU" sz="11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2022 </a:t>
                      </a:r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Изменения, предусмотренные проектом решения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Бюджетные ассигнования с учетом  проекта решения на </a:t>
                      </a:r>
                      <a:r>
                        <a:rPr lang="ru-RU" sz="11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2022 </a:t>
                      </a:r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  <a:tr h="56898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Увеличение  (+)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Уменьшение  (-)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64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  <a:tr h="23927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 источников финансирования дефицита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176 409,0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65 569,8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65 569,8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241 978,8</a:t>
                      </a:r>
                    </a:p>
                  </a:txBody>
                  <a:tcPr marL="0" marR="0" marT="0" marB="0" anchor="ctr"/>
                </a:tc>
              </a:tr>
              <a:tr h="23927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Бюджетные кредиты, полученные от других бюджетов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-166 000,0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-166 000,0</a:t>
                      </a:r>
                    </a:p>
                  </a:txBody>
                  <a:tcPr marL="0" marR="0" marT="0" marB="0" anchor="ctr"/>
                </a:tc>
              </a:tr>
              <a:tr h="32657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 получение бюджетных кредитов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0" marR="0" marT="0" marB="0" anchor="ctr"/>
                </a:tc>
              </a:tr>
              <a:tr h="21602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 погашение бюджетных кредитов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-166 000,0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-166 000,0</a:t>
                      </a:r>
                    </a:p>
                  </a:txBody>
                  <a:tcPr marL="0" marR="0" marT="0" marB="0" anchor="ctr"/>
                </a:tc>
              </a:tr>
              <a:tr h="23927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Кредиты, полученные от кредитных организаций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322 330,1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65 569,8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65 569,8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387 899,9</a:t>
                      </a:r>
                    </a:p>
                  </a:txBody>
                  <a:tcPr marL="0" marR="0" marT="0" marB="0" anchor="ctr"/>
                </a:tc>
              </a:tr>
              <a:tr h="40880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 получение кредитов от кредитных организаций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1 049 330,1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65 569,8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65 569,8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1 114 899,9</a:t>
                      </a:r>
                    </a:p>
                  </a:txBody>
                  <a:tcPr marL="0" marR="0" marT="0" marB="0" anchor="ctr"/>
                </a:tc>
              </a:tr>
              <a:tr h="21602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 погашение кредитов от кредитных организаций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 panose="02020603050405020304" pitchFamily="18" charset="0"/>
                        </a:rPr>
                        <a:t>-727 000,0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-727 000,0</a:t>
                      </a:r>
                    </a:p>
                  </a:txBody>
                  <a:tcPr marL="0" marR="0" marT="0" marB="0" anchor="ctr"/>
                </a:tc>
              </a:tr>
              <a:tr h="2880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Акции и иные формы участия в капитале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 panose="02020603050405020304" pitchFamily="18" charset="0"/>
                        </a:rPr>
                        <a:t>8 253,9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8 253,9</a:t>
                      </a:r>
                    </a:p>
                  </a:txBody>
                  <a:tcPr marL="0" marR="0" marT="0" marB="0" anchor="ctr"/>
                </a:tc>
              </a:tr>
              <a:tr h="21602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Изменение остатков средств бюджетов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 panose="02020603050405020304" pitchFamily="18" charset="0"/>
                        </a:rPr>
                        <a:t>11 825,0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11 825,0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1424608" y="188640"/>
            <a:ext cx="8064896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000" kern="0" dirty="0" smtClean="0">
                <a:solidFill>
                  <a:schemeClr val="tx2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Свод изменений к проекту решения о внесении изменений в бюджет Старооскольского городского округа на 2022 год по источникам финансирования дефицита бюджета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8621832" y="1268760"/>
            <a:ext cx="939680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 fontAlgn="t"/>
            <a:r>
              <a:rPr lang="ru-RU" sz="11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тыс. рублей</a:t>
            </a:r>
            <a:endParaRPr lang="ru-RU" sz="11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1943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2975327"/>
              </p:ext>
            </p:extLst>
          </p:nvPr>
        </p:nvGraphicFramePr>
        <p:xfrm>
          <a:off x="1424608" y="1556792"/>
          <a:ext cx="8064897" cy="36004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300352"/>
                <a:gridCol w="1000926"/>
                <a:gridCol w="919771"/>
                <a:gridCol w="919771"/>
                <a:gridCol w="923151"/>
                <a:gridCol w="1000926"/>
              </a:tblGrid>
              <a:tr h="47448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ПОКАЗАТЕЛИ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Бюджетные ассигнования с учетом  проекта решения на </a:t>
                      </a:r>
                      <a:r>
                        <a:rPr lang="ru-RU" sz="11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2023 </a:t>
                      </a:r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Изменения, предусмотренные проектом решения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Бюджетные ассигнования с учетом  проекта решения на </a:t>
                      </a:r>
                      <a:r>
                        <a:rPr lang="ru-RU" sz="11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2023 </a:t>
                      </a:r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  <a:tr h="56898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Увеличение  (+)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Уменьшение  (-)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64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  <a:tr h="23927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 источников финансирования дефицита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222 138,0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590,2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-590,2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221 547,8</a:t>
                      </a:r>
                    </a:p>
                  </a:txBody>
                  <a:tcPr marL="0" marR="0" marT="0" marB="0" anchor="ctr"/>
                </a:tc>
              </a:tr>
              <a:tr h="23927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Бюджетные кредиты, полученные от других бюджетов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0" marR="0" marT="0" marB="0" anchor="ctr"/>
                </a:tc>
              </a:tr>
              <a:tr h="32657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 получение бюджетных кредитов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0" marR="0" marT="0" marB="0" anchor="ctr"/>
                </a:tc>
              </a:tr>
              <a:tr h="21602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 погашение бюджетных кредитов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0" marR="0" marT="0" marB="0" anchor="ctr"/>
                </a:tc>
              </a:tr>
              <a:tr h="23927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Кредиты, полученные от кредитных организаций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202 059,1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-590,2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-590,2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201 468,9</a:t>
                      </a:r>
                    </a:p>
                  </a:txBody>
                  <a:tcPr marL="0" marR="0" marT="0" marB="0" anchor="ctr"/>
                </a:tc>
              </a:tr>
              <a:tr h="40880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 получение кредитов от кредитных организаций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929 059,1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-590,2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-590,2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928 468,9</a:t>
                      </a:r>
                    </a:p>
                  </a:txBody>
                  <a:tcPr marL="0" marR="0" marT="0" marB="0" anchor="ctr"/>
                </a:tc>
              </a:tr>
              <a:tr h="21602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 погашение кредитов от кредитных организаций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-727 000,0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-727 000,0</a:t>
                      </a:r>
                    </a:p>
                  </a:txBody>
                  <a:tcPr marL="0" marR="0" marT="0" marB="0" anchor="ctr"/>
                </a:tc>
              </a:tr>
              <a:tr h="2880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Акции и иные формы участия в капитале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 panose="02020603050405020304" pitchFamily="18" charset="0"/>
                        </a:rPr>
                        <a:t>8 253,9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8 253,9</a:t>
                      </a:r>
                    </a:p>
                  </a:txBody>
                  <a:tcPr marL="0" marR="0" marT="0" marB="0" anchor="ctr"/>
                </a:tc>
              </a:tr>
              <a:tr h="21602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Изменение остатков средств бюджетов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 panose="02020603050405020304" pitchFamily="18" charset="0"/>
                        </a:rPr>
                        <a:t>11 825,0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11 825,0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1424608" y="188640"/>
            <a:ext cx="8064896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000" kern="0" dirty="0" smtClean="0">
                <a:solidFill>
                  <a:schemeClr val="tx2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Свод изменений к проекту решения о внесении изменений в бюджет Старооскольского городского округа на 2023 год по источникам финансирования дефицита бюджета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8621832" y="1268760"/>
            <a:ext cx="939680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 fontAlgn="t"/>
            <a:r>
              <a:rPr lang="ru-RU" sz="11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тыс. рублей</a:t>
            </a:r>
            <a:endParaRPr lang="ru-RU" sz="11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1943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1496617" y="404665"/>
            <a:ext cx="7848872" cy="792088"/>
          </a:xfrm>
          <a:prstGeom prst="rect">
            <a:avLst/>
          </a:prstGeom>
          <a:gradFill flip="none" rotWithShape="1">
            <a:gsLst>
              <a:gs pos="0">
                <a:srgbClr val="6580C8"/>
              </a:gs>
              <a:gs pos="38000">
                <a:srgbClr val="C2C6F0"/>
              </a:gs>
              <a:gs pos="100000">
                <a:srgbClr val="ECEEF8"/>
              </a:gs>
            </a:gsLst>
            <a:lin ang="10800000" scaled="1"/>
            <a:tileRect/>
          </a:gradFill>
        </p:spPr>
        <p:txBody>
          <a:bodyPr anchor="b">
            <a:noAutofit/>
          </a:bodyPr>
          <a:lstStyle>
            <a:defPPr>
              <a:defRPr lang="ru-RU"/>
            </a:defPPr>
            <a:lvl1pPr algn="ctr" fontAlgn="auto">
              <a:spcBef>
                <a:spcPts val="0"/>
              </a:spcBef>
              <a:spcAft>
                <a:spcPts val="0"/>
              </a:spcAft>
              <a:defRPr sz="2000" b="1" kern="0">
                <a:solidFill>
                  <a:schemeClr val="tx1">
                    <a:alpha val="100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ru-RU" altLang="ru-RU" sz="2275" dirty="0"/>
              <a:t>Структура расходов бюджета в разрезе муниципальных программ в 2021 году</a:t>
            </a:r>
            <a:endParaRPr lang="ru-RU" altLang="ru-RU" sz="2275" dirty="0">
              <a:solidFill>
                <a:schemeClr val="bg1"/>
              </a:solidFill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9563443" y="577672"/>
            <a:ext cx="320150" cy="329551"/>
          </a:xfrm>
        </p:spPr>
        <p:txBody>
          <a:bodyPr/>
          <a:lstStyle/>
          <a:p>
            <a:r>
              <a:rPr lang="ru-RU" sz="1138" dirty="0"/>
              <a:t>1</a:t>
            </a:r>
            <a:r>
              <a:rPr lang="en-US" sz="1138" dirty="0"/>
              <a:t>0</a:t>
            </a:r>
            <a:endParaRPr lang="ru-RU" sz="1138" dirty="0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1839686" y="1686605"/>
            <a:ext cx="6456589" cy="636815"/>
          </a:xfrm>
          <a:prstGeom prst="roundRect">
            <a:avLst/>
          </a:prstGeom>
          <a:pattFill prst="dkDnDiag">
            <a:fgClr>
              <a:schemeClr val="accent4">
                <a:lumMod val="60000"/>
                <a:lumOff val="40000"/>
              </a:schemeClr>
            </a:fgClr>
            <a:bgClr>
              <a:schemeClr val="bg1"/>
            </a:bgClr>
          </a:patt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/>
            <a:contourClr>
              <a:srgbClr val="FFFFFF"/>
            </a:contourClr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1625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17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1625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муниципальных программ</a:t>
            </a:r>
          </a:p>
        </p:txBody>
      </p:sp>
      <p:graphicFrame>
        <p:nvGraphicFramePr>
          <p:cNvPr id="17" name="Диаграмма 1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71391242"/>
              </p:ext>
            </p:extLst>
          </p:nvPr>
        </p:nvGraphicFramePr>
        <p:xfrm>
          <a:off x="1640632" y="2564905"/>
          <a:ext cx="7704858" cy="33123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782339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7340318"/>
              </p:ext>
            </p:extLst>
          </p:nvPr>
        </p:nvGraphicFramePr>
        <p:xfrm>
          <a:off x="1424608" y="978090"/>
          <a:ext cx="8064896" cy="5313519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76313"/>
                <a:gridCol w="4808263"/>
                <a:gridCol w="1008112"/>
                <a:gridCol w="1008112"/>
                <a:gridCol w="864096"/>
              </a:tblGrid>
              <a:tr h="583909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u="none" strike="noStrike" kern="1200" dirty="0">
                          <a:effectLst/>
                        </a:rPr>
                        <a:t>№ п/п</a:t>
                      </a:r>
                      <a:endParaRPr lang="ru-RU" sz="1100" b="1" i="0" u="none" strike="noStrike" kern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2722" marR="2722" marT="2722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u="none" strike="noStrike" kern="1200" dirty="0">
                          <a:effectLst/>
                        </a:rPr>
                        <a:t>Наименование муниципальной программы</a:t>
                      </a:r>
                      <a:endParaRPr lang="ru-RU" sz="1100" b="1" i="0" u="none" strike="noStrike" kern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2722" marR="2722" marT="2722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u="none" strike="noStrike" kern="1200" dirty="0" smtClean="0">
                          <a:effectLst/>
                        </a:rPr>
                        <a:t>Изменения </a:t>
                      </a:r>
                      <a:r>
                        <a:rPr lang="ru-RU" sz="1100" u="none" strike="noStrike" kern="1200" dirty="0">
                          <a:effectLst/>
                        </a:rPr>
                        <a:t>на 2021 год, </a:t>
                      </a:r>
                      <a:r>
                        <a:rPr lang="ru-RU" sz="1100" u="none" strike="noStrike" kern="1200" dirty="0" err="1">
                          <a:effectLst/>
                        </a:rPr>
                        <a:t>млн.руб</a:t>
                      </a:r>
                      <a:r>
                        <a:rPr lang="ru-RU" sz="1100" u="none" strike="noStrike" kern="1200" dirty="0">
                          <a:effectLst/>
                        </a:rPr>
                        <a:t>.</a:t>
                      </a:r>
                      <a:endParaRPr lang="ru-RU" sz="1100" b="1" i="0" u="none" strike="noStrike" kern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2722" marR="2722" marT="2722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u="none" strike="noStrike" kern="1200" dirty="0" smtClean="0">
                          <a:effectLst/>
                        </a:rPr>
                        <a:t>Изменения </a:t>
                      </a:r>
                      <a:r>
                        <a:rPr lang="ru-RU" sz="1100" u="none" strike="noStrike" kern="1200" dirty="0">
                          <a:effectLst/>
                        </a:rPr>
                        <a:t>на 2022 год, </a:t>
                      </a:r>
                      <a:r>
                        <a:rPr lang="ru-RU" sz="1100" u="none" strike="noStrike" kern="1200" dirty="0" err="1">
                          <a:effectLst/>
                        </a:rPr>
                        <a:t>млн.руб</a:t>
                      </a:r>
                      <a:r>
                        <a:rPr lang="ru-RU" sz="1100" u="none" strike="noStrike" kern="1200" dirty="0">
                          <a:effectLst/>
                        </a:rPr>
                        <a:t>.</a:t>
                      </a:r>
                      <a:endParaRPr lang="ru-RU" sz="1100" b="1" i="0" u="none" strike="noStrike" kern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2722" marR="2722" marT="2722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u="none" strike="noStrike" kern="1200" dirty="0" smtClean="0">
                          <a:effectLst/>
                        </a:rPr>
                        <a:t>Изменения </a:t>
                      </a:r>
                      <a:r>
                        <a:rPr lang="ru-RU" sz="1100" u="none" strike="noStrike" kern="1200" dirty="0">
                          <a:effectLst/>
                        </a:rPr>
                        <a:t>на 2023 год, </a:t>
                      </a:r>
                      <a:r>
                        <a:rPr lang="ru-RU" sz="1100" u="none" strike="noStrike" kern="1200" dirty="0" err="1">
                          <a:effectLst/>
                        </a:rPr>
                        <a:t>млн.руб</a:t>
                      </a:r>
                      <a:r>
                        <a:rPr lang="ru-RU" sz="1100" u="none" strike="noStrike" kern="1200" dirty="0">
                          <a:effectLst/>
                        </a:rPr>
                        <a:t>.</a:t>
                      </a:r>
                      <a:endParaRPr lang="ru-RU" sz="1100" b="1" i="0" u="none" strike="noStrike" kern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2722" marR="2722" marT="2722" marB="0" anchor="ctr"/>
                </a:tc>
              </a:tr>
              <a:tr h="390321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u="none" strike="noStrike" kern="1200" dirty="0">
                          <a:effectLst/>
                        </a:rPr>
                        <a:t>1</a:t>
                      </a:r>
                      <a:endParaRPr lang="ru-RU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2722" marR="2722" marT="2722" marB="0" anchor="ctr"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100" u="none" strike="noStrike" kern="1200" dirty="0">
                          <a:effectLst/>
                        </a:rPr>
                        <a:t>Обеспечение безопасности жизнедеятельности населения </a:t>
                      </a:r>
                      <a:r>
                        <a:rPr lang="ru-RU" sz="1100" u="none" strike="noStrike" kern="1200" dirty="0" err="1">
                          <a:effectLst/>
                        </a:rPr>
                        <a:t>Старооскольского</a:t>
                      </a:r>
                      <a:r>
                        <a:rPr lang="ru-RU" sz="1100" u="none" strike="noStrike" kern="1200" dirty="0">
                          <a:effectLst/>
                        </a:rPr>
                        <a:t> городского округа</a:t>
                      </a:r>
                      <a:endParaRPr lang="ru-RU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2722" marR="2722" marT="2722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100" u="none" strike="noStrike" kern="1200" dirty="0">
                          <a:effectLst/>
                        </a:rPr>
                        <a:t>- 441,0</a:t>
                      </a:r>
                      <a:endParaRPr lang="ru-RU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100" u="none" strike="noStrike" kern="1200" dirty="0">
                          <a:effectLst/>
                        </a:rPr>
                        <a:t>- 430,0</a:t>
                      </a:r>
                      <a:endParaRPr lang="ru-RU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100" u="none" strike="noStrike" kern="1200">
                          <a:effectLst/>
                        </a:rPr>
                        <a:t>- 430,0</a:t>
                      </a:r>
                      <a:endParaRPr lang="ru-RU" sz="1100" b="0" i="0" u="none" strike="noStrike" kern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280967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u="none" strike="noStrike" kern="1200">
                          <a:effectLst/>
                        </a:rPr>
                        <a:t>2</a:t>
                      </a:r>
                      <a:endParaRPr lang="ru-RU" sz="1100" b="0" i="0" u="none" strike="noStrike" kern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2722" marR="2722" marT="2722" marB="0" anchor="ctr"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100" u="none" strike="noStrike" kern="1200" dirty="0">
                          <a:effectLst/>
                        </a:rPr>
                        <a:t>Развитие образования </a:t>
                      </a:r>
                      <a:r>
                        <a:rPr lang="ru-RU" sz="1100" u="none" strike="noStrike" kern="1200" dirty="0" err="1">
                          <a:effectLst/>
                        </a:rPr>
                        <a:t>Старооскольского</a:t>
                      </a:r>
                      <a:r>
                        <a:rPr lang="ru-RU" sz="1100" u="none" strike="noStrike" kern="1200" dirty="0">
                          <a:effectLst/>
                        </a:rPr>
                        <a:t> городского округа </a:t>
                      </a:r>
                      <a:endParaRPr lang="ru-RU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2722" marR="2722" marT="2722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100" u="none" strike="noStrike" kern="1200" dirty="0">
                          <a:effectLst/>
                        </a:rPr>
                        <a:t>133 639,5</a:t>
                      </a:r>
                      <a:endParaRPr lang="ru-RU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100" u="none" strike="noStrike" kern="1200" dirty="0">
                          <a:effectLst/>
                        </a:rPr>
                        <a:t>-9 189,6</a:t>
                      </a:r>
                      <a:endParaRPr lang="ru-RU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100" u="none" strike="noStrike" kern="1200" dirty="0">
                          <a:effectLst/>
                        </a:rPr>
                        <a:t>-38 046,3</a:t>
                      </a:r>
                      <a:endParaRPr lang="ru-RU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261472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u="none" strike="noStrike" kern="1200">
                          <a:effectLst/>
                        </a:rPr>
                        <a:t>3</a:t>
                      </a:r>
                      <a:endParaRPr lang="ru-RU" sz="1100" b="0" i="0" u="none" strike="noStrike" kern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2722" marR="2722" marT="2722" marB="0" anchor="ctr"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100" u="none" strike="noStrike" kern="1200" dirty="0">
                          <a:effectLst/>
                        </a:rPr>
                        <a:t>Молодость </a:t>
                      </a:r>
                      <a:r>
                        <a:rPr lang="ru-RU" sz="1100" u="none" strike="noStrike" kern="1200" dirty="0" err="1">
                          <a:effectLst/>
                        </a:rPr>
                        <a:t>Белгородчины</a:t>
                      </a:r>
                      <a:r>
                        <a:rPr lang="ru-RU" sz="1100" u="none" strike="noStrike" kern="1200" dirty="0">
                          <a:effectLst/>
                        </a:rPr>
                        <a:t> на территории </a:t>
                      </a:r>
                      <a:r>
                        <a:rPr lang="ru-RU" sz="1100" u="none" strike="noStrike" kern="1200" dirty="0" err="1">
                          <a:effectLst/>
                        </a:rPr>
                        <a:t>Старооскольского</a:t>
                      </a:r>
                      <a:r>
                        <a:rPr lang="ru-RU" sz="1100" u="none" strike="noStrike" kern="1200" dirty="0">
                          <a:effectLst/>
                        </a:rPr>
                        <a:t> городского округа</a:t>
                      </a:r>
                      <a:endParaRPr lang="ru-RU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2722" marR="2722" marT="2722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100" u="none" strike="noStrike" kern="1200" dirty="0">
                          <a:effectLst/>
                        </a:rPr>
                        <a:t>14 307,0</a:t>
                      </a:r>
                      <a:endParaRPr lang="ru-RU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100" u="none" strike="noStrike" kern="1200" dirty="0">
                          <a:effectLst/>
                        </a:rPr>
                        <a:t>0,0</a:t>
                      </a:r>
                      <a:endParaRPr lang="ru-RU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100" u="none" strike="noStrike" kern="1200" dirty="0">
                          <a:effectLst/>
                        </a:rPr>
                        <a:t>0,0</a:t>
                      </a:r>
                      <a:endParaRPr lang="ru-RU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315765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u="none" strike="noStrike" kern="1200">
                          <a:effectLst/>
                        </a:rPr>
                        <a:t>4</a:t>
                      </a:r>
                      <a:endParaRPr lang="ru-RU" sz="1100" b="0" i="0" u="none" strike="noStrike" kern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2722" marR="2722" marT="2722" marB="0" anchor="ctr"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100" u="none" strike="noStrike" kern="1200" dirty="0">
                          <a:effectLst/>
                        </a:rPr>
                        <a:t>Развитие культуры и искусства </a:t>
                      </a:r>
                      <a:r>
                        <a:rPr lang="ru-RU" sz="1100" u="none" strike="noStrike" kern="1200" dirty="0" err="1">
                          <a:effectLst/>
                        </a:rPr>
                        <a:t>Старооскольского</a:t>
                      </a:r>
                      <a:r>
                        <a:rPr lang="ru-RU" sz="1100" u="none" strike="noStrike" kern="1200" dirty="0">
                          <a:effectLst/>
                        </a:rPr>
                        <a:t> городского округа </a:t>
                      </a:r>
                      <a:endParaRPr lang="ru-RU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2722" marR="2722" marT="2722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100" u="none" strike="noStrike" kern="1200" dirty="0">
                          <a:effectLst/>
                        </a:rPr>
                        <a:t>16 726,2</a:t>
                      </a:r>
                      <a:endParaRPr lang="ru-RU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100" u="none" strike="noStrike" kern="1200" dirty="0">
                          <a:effectLst/>
                        </a:rPr>
                        <a:t>9 873,0</a:t>
                      </a:r>
                      <a:endParaRPr lang="ru-RU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100" u="none" strike="noStrike" kern="1200" dirty="0">
                          <a:effectLst/>
                        </a:rPr>
                        <a:t>0,0</a:t>
                      </a:r>
                      <a:endParaRPr lang="ru-RU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219470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u="none" strike="noStrike" kern="1200">
                          <a:effectLst/>
                        </a:rPr>
                        <a:t>5</a:t>
                      </a:r>
                      <a:endParaRPr lang="ru-RU" sz="1100" b="0" i="0" u="none" strike="noStrike" kern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2722" marR="2722" marT="2722" marB="0" anchor="ctr"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100" u="none" strike="noStrike" kern="1200" dirty="0">
                          <a:effectLst/>
                        </a:rPr>
                        <a:t>Обеспечение населения </a:t>
                      </a:r>
                      <a:r>
                        <a:rPr lang="ru-RU" sz="1100" u="none" strike="noStrike" kern="1200" dirty="0" err="1">
                          <a:effectLst/>
                        </a:rPr>
                        <a:t>Старооскольского</a:t>
                      </a:r>
                      <a:r>
                        <a:rPr lang="ru-RU" sz="1100" u="none" strike="noStrike" kern="1200" dirty="0">
                          <a:effectLst/>
                        </a:rPr>
                        <a:t> городского округа жильем</a:t>
                      </a:r>
                      <a:endParaRPr lang="ru-RU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2722" marR="2722" marT="2722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100" u="none" strike="noStrike" kern="1200" dirty="0">
                          <a:effectLst/>
                        </a:rPr>
                        <a:t>-14 682,0</a:t>
                      </a:r>
                      <a:endParaRPr lang="ru-RU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100" u="none" strike="noStrike" kern="1200" dirty="0">
                          <a:effectLst/>
                        </a:rPr>
                        <a:t>-1 591,0</a:t>
                      </a:r>
                      <a:endParaRPr lang="ru-RU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100" u="none" strike="noStrike" kern="1200" dirty="0">
                          <a:effectLst/>
                        </a:rPr>
                        <a:t>0,0</a:t>
                      </a:r>
                      <a:endParaRPr lang="ru-RU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199975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u="none" strike="noStrike" kern="1200">
                          <a:effectLst/>
                        </a:rPr>
                        <a:t>6</a:t>
                      </a:r>
                      <a:endParaRPr lang="ru-RU" sz="1100" b="0" i="0" u="none" strike="noStrike" kern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2722" marR="2722" marT="2722" marB="0" anchor="ctr"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100" u="none" strike="noStrike" kern="1200" dirty="0">
                          <a:effectLst/>
                        </a:rPr>
                        <a:t>Социальная поддержка граждан в </a:t>
                      </a:r>
                      <a:r>
                        <a:rPr lang="ru-RU" sz="1100" u="none" strike="noStrike" kern="1200" dirty="0" err="1">
                          <a:effectLst/>
                        </a:rPr>
                        <a:t>Старооскольском</a:t>
                      </a:r>
                      <a:r>
                        <a:rPr lang="ru-RU" sz="1100" u="none" strike="noStrike" kern="1200" dirty="0">
                          <a:effectLst/>
                        </a:rPr>
                        <a:t> городском округе</a:t>
                      </a:r>
                      <a:endParaRPr lang="ru-RU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2722" marR="2722" marT="2722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100" u="none" strike="noStrike" kern="1200" dirty="0">
                          <a:effectLst/>
                        </a:rPr>
                        <a:t>1 314,0</a:t>
                      </a:r>
                      <a:endParaRPr lang="ru-RU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100" u="none" strike="noStrike" kern="1200" dirty="0">
                          <a:effectLst/>
                        </a:rPr>
                        <a:t>0,0</a:t>
                      </a:r>
                      <a:endParaRPr lang="ru-RU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100" u="none" strike="noStrike" kern="1200" dirty="0">
                          <a:effectLst/>
                        </a:rPr>
                        <a:t>0,0</a:t>
                      </a:r>
                      <a:endParaRPr lang="ru-RU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244275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u="none" strike="noStrike" kern="1200">
                          <a:effectLst/>
                        </a:rPr>
                        <a:t>7</a:t>
                      </a:r>
                      <a:endParaRPr lang="ru-RU" sz="1100" b="0" i="0" u="none" strike="noStrike" kern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2722" marR="2722" marT="2722" marB="0" anchor="ctr"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100" u="none" strike="noStrike" kern="1200" dirty="0">
                          <a:effectLst/>
                        </a:rPr>
                        <a:t>Развитие физической культуры и спорта в </a:t>
                      </a:r>
                      <a:r>
                        <a:rPr lang="ru-RU" sz="1100" u="none" strike="noStrike" kern="1200" dirty="0" err="1">
                          <a:effectLst/>
                        </a:rPr>
                        <a:t>Старооскольском</a:t>
                      </a:r>
                      <a:r>
                        <a:rPr lang="ru-RU" sz="1100" u="none" strike="noStrike" kern="1200" dirty="0">
                          <a:effectLst/>
                        </a:rPr>
                        <a:t> городском округе</a:t>
                      </a:r>
                      <a:endParaRPr lang="ru-RU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2722" marR="2722" marT="2722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100" u="none" strike="noStrike" kern="1200" dirty="0">
                          <a:effectLst/>
                        </a:rPr>
                        <a:t>- 4 623,7</a:t>
                      </a:r>
                      <a:endParaRPr lang="ru-RU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100" u="none" strike="noStrike" kern="1200" dirty="0">
                          <a:effectLst/>
                        </a:rPr>
                        <a:t>943,0</a:t>
                      </a:r>
                      <a:endParaRPr lang="ru-RU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100" u="none" strike="noStrike" kern="1200" dirty="0">
                          <a:effectLst/>
                        </a:rPr>
                        <a:t>0,0</a:t>
                      </a:r>
                      <a:endParaRPr lang="ru-RU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304922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u="none" strike="noStrike" kern="1200" dirty="0" smtClean="0">
                          <a:effectLst/>
                        </a:rPr>
                        <a:t>8</a:t>
                      </a:r>
                      <a:endParaRPr lang="ru-RU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2722" marR="2722" marT="2722" marB="0" anchor="ctr"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100" u="none" strike="noStrike" kern="1200" dirty="0" smtClean="0">
                          <a:effectLst/>
                        </a:rPr>
                        <a:t>Развитие сельского и лесного хозяйства в Старооскольском городском округе</a:t>
                      </a:r>
                      <a:endParaRPr lang="ru-RU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2800" marR="2800" marT="280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100" u="none" strike="noStrike" kern="1200" dirty="0">
                          <a:effectLst/>
                        </a:rPr>
                        <a:t>1 200,0</a:t>
                      </a:r>
                      <a:endParaRPr lang="ru-RU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100" u="none" strike="noStrike" kern="1200" dirty="0">
                          <a:effectLst/>
                        </a:rPr>
                        <a:t>0,0</a:t>
                      </a:r>
                      <a:endParaRPr lang="ru-RU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100" u="none" strike="noStrike" kern="1200" dirty="0">
                          <a:effectLst/>
                        </a:rPr>
                        <a:t>0,0</a:t>
                      </a:r>
                      <a:endParaRPr lang="ru-RU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199171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u="none" strike="noStrike" kern="1200" dirty="0" smtClean="0">
                          <a:effectLst/>
                        </a:rPr>
                        <a:t>9</a:t>
                      </a:r>
                      <a:endParaRPr lang="ru-RU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2722" marR="2722" marT="2722" marB="0" anchor="ctr"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100" u="none" strike="noStrike" kern="1200" dirty="0">
                          <a:effectLst/>
                        </a:rPr>
                        <a:t>Развитие системы жизнеобеспечения </a:t>
                      </a:r>
                      <a:r>
                        <a:rPr lang="ru-RU" sz="1100" u="none" strike="noStrike" kern="1200" dirty="0" err="1">
                          <a:effectLst/>
                        </a:rPr>
                        <a:t>Старооскольского</a:t>
                      </a:r>
                      <a:r>
                        <a:rPr lang="ru-RU" sz="1100" u="none" strike="noStrike" kern="1200" dirty="0">
                          <a:effectLst/>
                        </a:rPr>
                        <a:t> городского округа </a:t>
                      </a:r>
                      <a:endParaRPr lang="ru-RU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2800" marR="2800" marT="280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100" u="none" strike="noStrike" kern="1200">
                          <a:effectLst/>
                        </a:rPr>
                        <a:t>203 583,5</a:t>
                      </a:r>
                      <a:endParaRPr lang="ru-RU" sz="1100" b="0" i="0" u="none" strike="noStrike" kern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100" u="none" strike="noStrike" kern="1200" dirty="0">
                          <a:effectLst/>
                        </a:rPr>
                        <a:t>-15 943,0</a:t>
                      </a:r>
                      <a:endParaRPr lang="ru-RU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100" u="none" strike="noStrike" kern="1200" dirty="0">
                          <a:effectLst/>
                        </a:rPr>
                        <a:t>0,0</a:t>
                      </a:r>
                      <a:endParaRPr lang="ru-RU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415770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u="none" strike="noStrike" kern="1200" dirty="0" smtClean="0">
                          <a:effectLst/>
                        </a:rPr>
                        <a:t>10</a:t>
                      </a:r>
                      <a:endParaRPr lang="ru-RU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2722" marR="2722" marT="2722" marB="0" anchor="ctr"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100" u="none" strike="noStrike" kern="1200" dirty="0">
                          <a:effectLst/>
                        </a:rPr>
                        <a:t>Содержание дорожного хозяйства, организация транспортного обслуживания населения </a:t>
                      </a:r>
                      <a:r>
                        <a:rPr lang="ru-RU" sz="1100" u="none" strike="noStrike" kern="1200" dirty="0" err="1">
                          <a:effectLst/>
                        </a:rPr>
                        <a:t>Старооскольского</a:t>
                      </a:r>
                      <a:r>
                        <a:rPr lang="ru-RU" sz="1100" u="none" strike="noStrike" kern="1200" dirty="0">
                          <a:effectLst/>
                        </a:rPr>
                        <a:t> городского округа </a:t>
                      </a:r>
                      <a:endParaRPr lang="ru-RU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2800" marR="2800" marT="280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100" u="none" strike="noStrike" kern="1200">
                          <a:effectLst/>
                        </a:rPr>
                        <a:t>112 037,0</a:t>
                      </a:r>
                      <a:endParaRPr lang="ru-RU" sz="1100" b="0" i="0" u="none" strike="noStrike" kern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100" u="none" strike="noStrike" kern="1200" dirty="0">
                          <a:effectLst/>
                        </a:rPr>
                        <a:t>60 569,8</a:t>
                      </a:r>
                      <a:endParaRPr lang="ru-RU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100" u="none" strike="noStrike" kern="1200" dirty="0">
                          <a:effectLst/>
                        </a:rPr>
                        <a:t>-590,2</a:t>
                      </a:r>
                      <a:endParaRPr lang="ru-RU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390411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u="none" strike="noStrike" kern="1200" dirty="0" smtClean="0">
                          <a:effectLst/>
                        </a:rPr>
                        <a:t>11</a:t>
                      </a:r>
                      <a:endParaRPr lang="ru-RU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2722" marR="2722" marT="2722" marB="0" anchor="ctr"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100" u="none" strike="noStrike" kern="1200" dirty="0" smtClean="0">
                          <a:effectLst/>
                        </a:rPr>
                        <a:t>Совершенствование имущественно - земельных отношений в Старооскольском городском округе</a:t>
                      </a:r>
                      <a:endParaRPr lang="ru-RU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2800" marR="2800" marT="280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100" u="none" strike="noStrike" kern="1200">
                          <a:effectLst/>
                        </a:rPr>
                        <a:t>31 302,9</a:t>
                      </a:r>
                      <a:endParaRPr lang="ru-RU" sz="1100" b="0" i="0" u="none" strike="noStrike" kern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100" u="none" strike="noStrike" kern="1200" dirty="0">
                          <a:effectLst/>
                        </a:rPr>
                        <a:t>0,0</a:t>
                      </a:r>
                      <a:endParaRPr lang="ru-RU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100" u="none" strike="noStrike" kern="1200" dirty="0">
                          <a:effectLst/>
                        </a:rPr>
                        <a:t>0,0</a:t>
                      </a:r>
                      <a:endParaRPr lang="ru-RU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390411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u="none" strike="noStrike" kern="1200" dirty="0" smtClean="0">
                          <a:effectLst/>
                        </a:rPr>
                        <a:t>12</a:t>
                      </a:r>
                      <a:endParaRPr lang="ru-RU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2722" marR="2722" marT="2722" marB="0" anchor="ctr"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100" u="none" strike="noStrike" kern="1200" dirty="0">
                          <a:effectLst/>
                        </a:rPr>
                        <a:t>Развитие деятельности по государственной регистрации актов гражданского состояния в </a:t>
                      </a:r>
                      <a:r>
                        <a:rPr lang="ru-RU" sz="1100" u="none" strike="noStrike" kern="1200" dirty="0" err="1">
                          <a:effectLst/>
                        </a:rPr>
                        <a:t>Старооскольском</a:t>
                      </a:r>
                      <a:r>
                        <a:rPr lang="ru-RU" sz="1100" u="none" strike="noStrike" kern="1200" dirty="0">
                          <a:effectLst/>
                        </a:rPr>
                        <a:t> городском округе</a:t>
                      </a:r>
                      <a:endParaRPr lang="ru-RU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2800" marR="2800" marT="280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100" u="none" strike="noStrike" kern="1200" dirty="0">
                          <a:effectLst/>
                        </a:rPr>
                        <a:t>683,5</a:t>
                      </a:r>
                      <a:endParaRPr lang="ru-RU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100" u="none" strike="noStrike" kern="1200" dirty="0">
                          <a:effectLst/>
                        </a:rPr>
                        <a:t>- 918,0</a:t>
                      </a:r>
                      <a:endParaRPr lang="ru-RU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100" u="none" strike="noStrike" kern="1200" dirty="0">
                          <a:effectLst/>
                        </a:rPr>
                        <a:t>- 705,0</a:t>
                      </a:r>
                      <a:endParaRPr lang="ru-RU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193589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100" u="none" strike="noStrike" kern="1200">
                          <a:effectLst/>
                        </a:rPr>
                        <a:t> </a:t>
                      </a:r>
                      <a:endParaRPr lang="ru-RU" sz="1100" b="0" i="0" u="none" strike="noStrike" kern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100" u="none" strike="noStrike" kern="1200" dirty="0">
                          <a:effectLst/>
                        </a:rPr>
                        <a:t>Итого: программные расходы</a:t>
                      </a:r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100" u="none" strike="noStrike" kern="1200" dirty="0">
                          <a:effectLst/>
                        </a:rPr>
                        <a:t>495 046,9</a:t>
                      </a:r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100" u="none" strike="noStrike" kern="1200" dirty="0">
                          <a:effectLst/>
                        </a:rPr>
                        <a:t>43 314,2</a:t>
                      </a:r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100" u="none" strike="noStrike" kern="1200" dirty="0">
                          <a:effectLst/>
                        </a:rPr>
                        <a:t>-39 771,5</a:t>
                      </a:r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193589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100" u="none" strike="noStrike" kern="1200">
                          <a:effectLst/>
                        </a:rPr>
                        <a:t> </a:t>
                      </a:r>
                      <a:endParaRPr lang="ru-RU" sz="1100" b="0" i="0" u="none" strike="noStrike" kern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100" u="none" strike="noStrike" kern="1200" dirty="0">
                          <a:effectLst/>
                        </a:rPr>
                        <a:t>Непрограммная часть</a:t>
                      </a:r>
                      <a:endParaRPr lang="ru-RU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100" u="none" strike="noStrike" kern="1200">
                          <a:effectLst/>
                        </a:rPr>
                        <a:t>2 094,0</a:t>
                      </a:r>
                      <a:endParaRPr lang="ru-RU" sz="1100" b="0" i="0" u="none" strike="noStrike" kern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100" u="none" strike="noStrike" kern="1200">
                          <a:effectLst/>
                        </a:rPr>
                        <a:t>438,6</a:t>
                      </a:r>
                      <a:endParaRPr lang="ru-RU" sz="1100" b="0" i="0" u="none" strike="noStrike" kern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100" u="none" strike="noStrike" kern="1200" dirty="0">
                          <a:effectLst/>
                        </a:rPr>
                        <a:t>438,6</a:t>
                      </a:r>
                      <a:endParaRPr lang="ru-RU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193589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100" u="none" strike="noStrike" kern="1200" dirty="0">
                          <a:effectLst/>
                        </a:rPr>
                        <a:t> </a:t>
                      </a:r>
                      <a:endParaRPr lang="ru-RU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100" u="none" strike="noStrike" kern="1200" dirty="0">
                          <a:effectLst/>
                        </a:rPr>
                        <a:t>Условно утвержденные расходы</a:t>
                      </a:r>
                      <a:endParaRPr lang="ru-RU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100" u="none" strike="noStrike" kern="1200" dirty="0">
                          <a:effectLst/>
                        </a:rPr>
                        <a:t> </a:t>
                      </a:r>
                      <a:endParaRPr lang="ru-RU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100" u="none" strike="noStrike" kern="1200" dirty="0">
                          <a:effectLst/>
                        </a:rPr>
                        <a:t>3 933,0</a:t>
                      </a:r>
                      <a:endParaRPr lang="ru-RU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100" u="none" strike="noStrike" kern="1200" dirty="0">
                          <a:effectLst/>
                        </a:rPr>
                        <a:t>9 284,0</a:t>
                      </a:r>
                      <a:endParaRPr lang="ru-RU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193589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Aft>
                          <a:spcPts val="0"/>
                        </a:spcAft>
                      </a:pPr>
                      <a:endParaRPr lang="ru-RU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100" u="none" strike="noStrike" kern="1200" dirty="0">
                          <a:effectLst/>
                        </a:rPr>
                        <a:t>Всего расходов</a:t>
                      </a:r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100" u="none" strike="noStrike" kern="1200" dirty="0">
                          <a:effectLst/>
                        </a:rPr>
                        <a:t>497 140,9</a:t>
                      </a:r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100" u="none" strike="noStrike" kern="1200" dirty="0">
                          <a:effectLst/>
                        </a:rPr>
                        <a:t>47 685,8</a:t>
                      </a:r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100" u="none" strike="noStrike" kern="1200" dirty="0">
                          <a:effectLst/>
                        </a:rPr>
                        <a:t>-30 048,9</a:t>
                      </a:r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Заголовок 1"/>
          <p:cNvSpPr txBox="1">
            <a:spLocks/>
          </p:cNvSpPr>
          <p:nvPr/>
        </p:nvSpPr>
        <p:spPr>
          <a:xfrm>
            <a:off x="1928664" y="476672"/>
            <a:ext cx="7200800" cy="360040"/>
          </a:xfrm>
          <a:prstGeom prst="rect">
            <a:avLst/>
          </a:prstGeom>
          <a:gradFill flip="none" rotWithShape="1">
            <a:gsLst>
              <a:gs pos="0">
                <a:srgbClr val="6580C8"/>
              </a:gs>
              <a:gs pos="38000">
                <a:srgbClr val="C2C6F0"/>
              </a:gs>
              <a:gs pos="100000">
                <a:srgbClr val="ECEEF8"/>
              </a:gs>
            </a:gsLst>
            <a:lin ang="10800000" scaled="1"/>
            <a:tileRect/>
          </a:gradFill>
        </p:spPr>
        <p:txBody>
          <a:bodyPr anchor="b">
            <a:noAutofit/>
          </a:bodyPr>
          <a:lstStyle>
            <a:defPPr>
              <a:defRPr lang="ru-RU"/>
            </a:defPPr>
            <a:lvl1pPr algn="ctr" fontAlgn="auto">
              <a:spcBef>
                <a:spcPts val="0"/>
              </a:spcBef>
              <a:spcAft>
                <a:spcPts val="0"/>
              </a:spcAft>
              <a:defRPr sz="2000" b="1" kern="0">
                <a:solidFill>
                  <a:schemeClr val="tx1">
                    <a:alpha val="100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400" b="0" dirty="0">
                <a:solidFill>
                  <a:schemeClr val="tx2"/>
                </a:solidFill>
                <a:ea typeface="+mj-ea"/>
              </a:rPr>
              <a:t>Изменения бюджетных ассигнований на 2021 год и плановый период 2022 и 2023 годов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400" b="0" dirty="0">
                <a:solidFill>
                  <a:schemeClr val="tx2"/>
                </a:solidFill>
                <a:ea typeface="+mj-ea"/>
              </a:rPr>
              <a:t>в разрезе муниципальных программ и непрограммных расходов</a:t>
            </a:r>
            <a:endParaRPr lang="ru-RU" altLang="ru-RU" sz="1400" b="0" dirty="0">
              <a:solidFill>
                <a:schemeClr val="tx2"/>
              </a:solidFill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285767926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1399509" y="332657"/>
            <a:ext cx="8017988" cy="682815"/>
          </a:xfrm>
          <a:prstGeom prst="rect">
            <a:avLst/>
          </a:prstGeom>
          <a:gradFill flip="none" rotWithShape="1">
            <a:gsLst>
              <a:gs pos="0">
                <a:srgbClr val="6580C8"/>
              </a:gs>
              <a:gs pos="38000">
                <a:srgbClr val="C2C6F0"/>
              </a:gs>
              <a:gs pos="100000">
                <a:srgbClr val="ECEEF8"/>
              </a:gs>
            </a:gsLst>
            <a:lin ang="10800000" scaled="1"/>
            <a:tileRect/>
          </a:gradFill>
        </p:spPr>
        <p:txBody>
          <a:bodyPr anchor="b">
            <a:noAutofit/>
          </a:bodyPr>
          <a:lstStyle>
            <a:defPPr>
              <a:defRPr lang="ru-RU"/>
            </a:defPPr>
            <a:lvl1pPr algn="ctr" fontAlgn="auto">
              <a:spcBef>
                <a:spcPts val="0"/>
              </a:spcBef>
              <a:spcAft>
                <a:spcPts val="0"/>
              </a:spcAft>
              <a:defRPr sz="2000" b="1" kern="0">
                <a:solidFill>
                  <a:schemeClr val="tx1">
                    <a:alpha val="100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ru-RU" altLang="ru-RU" sz="2275" dirty="0"/>
              <a:t>Структура бюджетных расходов в 2021 году</a:t>
            </a:r>
            <a:endParaRPr lang="ru-RU" altLang="ru-RU" sz="2275" dirty="0">
              <a:solidFill>
                <a:schemeClr val="bg1"/>
              </a:solidFill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9563443" y="577672"/>
            <a:ext cx="320150" cy="329551"/>
          </a:xfrm>
        </p:spPr>
        <p:txBody>
          <a:bodyPr/>
          <a:lstStyle/>
          <a:p>
            <a:endParaRPr lang="ru-RU" sz="1138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000672" y="1203563"/>
            <a:ext cx="7200800" cy="950079"/>
          </a:xfrm>
          <a:prstGeom prst="roundRect">
            <a:avLst/>
          </a:prstGeom>
          <a:solidFill>
            <a:schemeClr val="accent1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/>
            <a:contourClr>
              <a:srgbClr val="FFFFFF"/>
            </a:contourClr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1625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Отрасли социальной сферы:                                                                         </a:t>
            </a:r>
            <a:r>
              <a:rPr lang="ru-RU" altLang="ru-RU" sz="1463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Образования, социальная поддержка</a:t>
            </a:r>
            <a:r>
              <a:rPr lang="ru-RU" altLang="ru-RU" sz="1219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                                </a:t>
            </a:r>
            <a:r>
              <a:rPr lang="ru-RU" altLang="ru-RU" sz="2438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73,6</a:t>
            </a:r>
            <a:r>
              <a:rPr lang="ru-RU" altLang="ru-RU" sz="2194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%</a:t>
            </a:r>
            <a:r>
              <a:rPr lang="ru-RU" altLang="ru-RU" sz="1706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219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ru-RU" altLang="ru-RU" sz="1463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культура, физическая культура и спорт</a:t>
            </a:r>
          </a:p>
        </p:txBody>
      </p:sp>
      <p:sp>
        <p:nvSpPr>
          <p:cNvPr id="7" name="object 56"/>
          <p:cNvSpPr>
            <a:spLocks noChangeArrowheads="1"/>
          </p:cNvSpPr>
          <p:nvPr/>
        </p:nvSpPr>
        <p:spPr bwMode="auto">
          <a:xfrm>
            <a:off x="7908749" y="1266328"/>
            <a:ext cx="920948" cy="750689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sz="1463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313039" y="4221088"/>
            <a:ext cx="3672409" cy="1091821"/>
          </a:xfrm>
          <a:prstGeom prst="roundRect">
            <a:avLst/>
          </a:prstGeom>
          <a:solidFill>
            <a:schemeClr val="accent1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/>
            <a:contourClr>
              <a:srgbClr val="FFFFFF"/>
            </a:contourClr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1706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Другие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ru-RU" altLang="ru-RU" sz="1706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                    </a:t>
            </a:r>
            <a:r>
              <a:rPr lang="ru-RU" altLang="ru-RU" sz="2438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1,4 </a:t>
            </a:r>
            <a:r>
              <a:rPr lang="ru-RU" altLang="ru-RU" sz="1706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%      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496616" y="2420888"/>
            <a:ext cx="3456384" cy="1224137"/>
          </a:xfrm>
          <a:prstGeom prst="roundRect">
            <a:avLst/>
          </a:prstGeom>
          <a:pattFill prst="pct25">
            <a:fgClr>
              <a:srgbClr val="33CCCC"/>
            </a:fgClr>
            <a:bgClr>
              <a:schemeClr val="bg1"/>
            </a:bgClr>
          </a:patt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/>
            <a:contourClr>
              <a:srgbClr val="FFFFFF"/>
            </a:contourClr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1706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Национальная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ru-RU" altLang="ru-RU" sz="1706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экономика                     </a:t>
            </a:r>
            <a:r>
              <a:rPr lang="ru-RU" altLang="ru-RU" sz="2438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12,3</a:t>
            </a:r>
            <a:r>
              <a:rPr lang="ru-RU" altLang="ru-RU" sz="1706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%</a:t>
            </a:r>
            <a:endParaRPr lang="ru-RU" altLang="ru-RU" sz="1706" dirty="0">
              <a:solidFill>
                <a:srgbClr val="000000"/>
              </a:solidFill>
            </a:endParaRPr>
          </a:p>
        </p:txBody>
      </p:sp>
      <p:sp>
        <p:nvSpPr>
          <p:cNvPr id="11" name="object 45"/>
          <p:cNvSpPr>
            <a:spLocks noChangeArrowheads="1"/>
          </p:cNvSpPr>
          <p:nvPr/>
        </p:nvSpPr>
        <p:spPr bwMode="auto">
          <a:xfrm>
            <a:off x="3686558" y="2997945"/>
            <a:ext cx="657820" cy="464344"/>
          </a:xfrm>
          <a:prstGeom prst="rect">
            <a:avLst/>
          </a:prstGeom>
          <a:blipFill dpi="0" rotWithShape="1">
            <a:blip r:embed="rId4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sz="1463"/>
          </a:p>
        </p:txBody>
      </p:sp>
      <p:sp>
        <p:nvSpPr>
          <p:cNvPr id="12" name="object 55"/>
          <p:cNvSpPr>
            <a:spLocks noChangeArrowheads="1"/>
          </p:cNvSpPr>
          <p:nvPr/>
        </p:nvSpPr>
        <p:spPr bwMode="auto">
          <a:xfrm>
            <a:off x="8404576" y="4511609"/>
            <a:ext cx="564952" cy="510778"/>
          </a:xfrm>
          <a:prstGeom prst="rect">
            <a:avLst/>
          </a:prstGeom>
          <a:blipFill dpi="0" rotWithShape="1">
            <a:blip r:embed="rId5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sz="1463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5831240" y="2517428"/>
            <a:ext cx="3732202" cy="1238824"/>
          </a:xfrm>
          <a:prstGeom prst="roundRect">
            <a:avLst/>
          </a:prstGeom>
          <a:pattFill prst="pct25">
            <a:fgClr>
              <a:srgbClr val="33CCCC"/>
            </a:fgClr>
            <a:bgClr>
              <a:schemeClr val="bg1"/>
            </a:bgClr>
          </a:patt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/>
            <a:contourClr>
              <a:srgbClr val="FFFFFF"/>
            </a:contourClr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1706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Жилищно-коммунальное хозяйство     </a:t>
            </a:r>
            <a:r>
              <a:rPr lang="ru-RU" altLang="ru-RU" sz="2438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9,9 </a:t>
            </a:r>
            <a:r>
              <a:rPr lang="ru-RU" altLang="ru-RU" sz="1706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%</a:t>
            </a:r>
            <a:endParaRPr lang="ru-RU" altLang="ru-RU" sz="1706" dirty="0">
              <a:solidFill>
                <a:srgbClr val="000000"/>
              </a:solidFill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1640632" y="4156735"/>
            <a:ext cx="3096344" cy="1156174"/>
          </a:xfrm>
          <a:prstGeom prst="roundRect">
            <a:avLst/>
          </a:prstGeom>
          <a:solidFill>
            <a:schemeClr val="accent1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/>
            <a:contourClr>
              <a:srgbClr val="FFFFFF"/>
            </a:contourClr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1706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Общегосударственные вопросы        </a:t>
            </a:r>
            <a:r>
              <a:rPr lang="ru-RU" altLang="ru-RU" sz="2438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2,8</a:t>
            </a:r>
            <a:r>
              <a:rPr lang="ru-RU" altLang="ru-RU" sz="1706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%</a:t>
            </a:r>
          </a:p>
        </p:txBody>
      </p:sp>
    </p:spTree>
    <p:extLst>
      <p:ext uri="{BB962C8B-B14F-4D97-AF65-F5344CB8AC3E}">
        <p14:creationId xmlns:p14="http://schemas.microsoft.com/office/powerpoint/2010/main" val="2562975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3" name="TextShape 1"/>
          <p:cNvSpPr txBox="1"/>
          <p:nvPr/>
        </p:nvSpPr>
        <p:spPr>
          <a:xfrm>
            <a:off x="495360" y="476672"/>
            <a:ext cx="9066152" cy="6814408"/>
          </a:xfrm>
          <a:prstGeom prst="rect">
            <a:avLst/>
          </a:prstGeom>
          <a:noFill/>
          <a:ln w="9360">
            <a:noFill/>
          </a:ln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  <a:spcBef>
                <a:spcPts val="1001"/>
              </a:spcBef>
            </a:pPr>
            <a:endParaRPr lang="en-US" sz="1800" b="0" strike="noStrike" spc="-1" dirty="0">
              <a:solidFill>
                <a:srgbClr val="404040"/>
              </a:solidFill>
              <a:latin typeface="Century Gothic"/>
            </a:endParaRPr>
          </a:p>
          <a:p>
            <a:pPr algn="ctr">
              <a:lnSpc>
                <a:spcPct val="100000"/>
              </a:lnSpc>
              <a:spcBef>
                <a:spcPts val="1001"/>
              </a:spcBef>
            </a:pPr>
            <a:endParaRPr lang="en-US" sz="6000" b="0" strike="noStrike" spc="-1" dirty="0">
              <a:solidFill>
                <a:srgbClr val="404040"/>
              </a:solidFill>
              <a:latin typeface="Century Gothic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1462497"/>
              </p:ext>
            </p:extLst>
          </p:nvPr>
        </p:nvGraphicFramePr>
        <p:xfrm>
          <a:off x="1461503" y="1222449"/>
          <a:ext cx="8028001" cy="4654823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5005240"/>
                <a:gridCol w="1070004"/>
                <a:gridCol w="891669"/>
                <a:gridCol w="1061088"/>
              </a:tblGrid>
              <a:tr h="81069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показателя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8" marR="6358" marT="63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Сумма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8" marR="6358" marT="63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Сумма изменений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8" marR="6358" marT="63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Сумма по проекту решения, тыс</a:t>
                      </a:r>
                      <a:r>
                        <a:rPr lang="ru-RU" sz="11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руб</a:t>
                      </a:r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8" marR="6358" marT="6358" marB="0" anchor="ctr"/>
                </a:tc>
              </a:tr>
              <a:tr h="34142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Доходы, всего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8" marR="6358" marT="63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9 551 532,3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8" marR="6358" marT="63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467 007,6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8" marR="6358" marT="63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10 018 539,9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8" marR="6358" marT="6358" marB="0" anchor="ctr"/>
                </a:tc>
              </a:tr>
              <a:tr h="13178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том числе: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8" marR="6358" marT="63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8" marR="6358" marT="63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8" marR="6358" marT="63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8" marR="6358" marT="6358" marB="0" anchor="ctr"/>
                </a:tc>
              </a:tr>
              <a:tr h="2693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собственные налоговые и неналоговые доходы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8" marR="6358" marT="63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3 577 090,0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8" marR="6358" marT="63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159 258,0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8" marR="6358" marT="63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3 736 348,0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8" marR="6358" marT="6358" marB="0" anchor="ctr"/>
                </a:tc>
              </a:tr>
              <a:tr h="4829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безвозмездные поступления от других бюджетов бюджетной системы Российской Федерации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8" marR="6358" marT="63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5 882 708,3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8" marR="6358" marT="63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306 147,6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8" marR="6358" marT="63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6 188 855,9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8" marR="6358" marT="6358" marB="0" anchor="ctr"/>
                </a:tc>
              </a:tr>
              <a:tr h="29786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прочие безвозмездные поступления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8" marR="6358" marT="63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91 734,0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8" marR="6358" marT="63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1 602,0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8" marR="6358" marT="63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93 336,0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8" marR="6358" marT="6358" marB="0" anchor="ctr"/>
                </a:tc>
              </a:tr>
              <a:tr h="31427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Расходы, всего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8" marR="6358" marT="63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9 907 529,3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8" marR="6358" marT="63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497 140,9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8" marR="6358" marT="63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10 404 670,2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8" marR="6358" marT="6358" marB="0" anchor="ctr"/>
                </a:tc>
              </a:tr>
              <a:tr h="2096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том числе: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8" marR="6358" marT="63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8" marR="6358" marT="63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8" marR="6358" marT="63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8" marR="6358" marT="6358" marB="0" anchor="ctr"/>
                </a:tc>
              </a:tr>
              <a:tr h="26817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 счет собственных доходных источников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8" marR="6358" marT="63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3 933 087,0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8" marR="6358" marT="63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159 258,0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8" marR="6358" marT="63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4 092 345,0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8" marR="6358" marT="6358" marB="0" anchor="ctr"/>
                </a:tc>
              </a:tr>
              <a:tr h="52009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 счет безвозмездных поступлений от других бюджетов бюджетной системы Российской Федерации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8" marR="6358" marT="63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5 882 708,3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8" marR="6358" marT="63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306 147,6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8" marR="6358" marT="635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6 </a:t>
                      </a:r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188 855,9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14444" marR="6358" marT="6358" marB="0" anchor="ctr"/>
                </a:tc>
              </a:tr>
              <a:tr h="27199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прочие безвозмездные поступления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8" marR="6358" marT="63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91 734,0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8" marR="6358" marT="63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1 602,0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8" marR="6358" marT="63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93 336,0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8" marR="6358" marT="6358" marB="0" anchor="ctr"/>
                </a:tc>
              </a:tr>
              <a:tr h="3600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 счет остатка на 01.01.2021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8" marR="6358" marT="63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8" marR="6358" marT="63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30 133,3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8" marR="6358" marT="63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30 133,3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8" marR="6358" marT="6358" marB="0" anchor="ctr"/>
                </a:tc>
              </a:tr>
              <a:tr h="33434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Дефицит (-); профицит (+)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8" marR="6358" marT="63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-355 997,0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8" marR="6358" marT="63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-30 133,3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8" marR="6358" marT="63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-386 130,3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8" marR="6358" marT="6358" marB="0" anchor="ctr"/>
                </a:tc>
              </a:tr>
            </a:tbl>
          </a:graphicData>
        </a:graphic>
      </p:graphicFrame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424608" y="188640"/>
            <a:ext cx="8064896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Прогноз основных характеристик бюджета Старооскольского городского округа на 2021 год (март)</a:t>
            </a:r>
            <a:endParaRPr kumimoji="0" lang="ru-RU" sz="2000" b="0" i="0" u="none" strike="noStrike" kern="0" cap="none" spc="0" normalizeH="0" baseline="0" noProof="0" dirty="0" smtClean="0">
              <a:ln>
                <a:noFill/>
              </a:ln>
              <a:solidFill>
                <a:schemeClr val="accent6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1424608" y="260648"/>
            <a:ext cx="8219590" cy="864097"/>
          </a:xfrm>
          <a:prstGeom prst="rect">
            <a:avLst/>
          </a:prstGeom>
          <a:gradFill flip="none" rotWithShape="1">
            <a:gsLst>
              <a:gs pos="0">
                <a:srgbClr val="6580C8"/>
              </a:gs>
              <a:gs pos="38000">
                <a:srgbClr val="C2C6F0"/>
              </a:gs>
              <a:gs pos="100000">
                <a:srgbClr val="ECEEF8"/>
              </a:gs>
            </a:gsLst>
            <a:lin ang="10800000" scaled="1"/>
            <a:tileRect/>
          </a:gradFill>
        </p:spPr>
        <p:txBody>
          <a:bodyPr anchor="b">
            <a:noAutofit/>
          </a:bodyPr>
          <a:lstStyle>
            <a:defPPr>
              <a:defRPr lang="ru-RU"/>
            </a:defPPr>
            <a:lvl1pPr algn="ctr" fontAlgn="auto">
              <a:spcBef>
                <a:spcPts val="0"/>
              </a:spcBef>
              <a:spcAft>
                <a:spcPts val="0"/>
              </a:spcAft>
              <a:defRPr sz="2000" b="1" kern="0">
                <a:solidFill>
                  <a:schemeClr val="tx1">
                    <a:alpha val="100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r>
              <a:rPr lang="ru-RU" altLang="ru-RU" sz="1625" dirty="0">
                <a:solidFill>
                  <a:prstClr val="black"/>
                </a:solidFill>
              </a:rPr>
              <a:t>Структура расходов</a:t>
            </a:r>
          </a:p>
          <a:p>
            <a:pPr>
              <a:defRPr/>
            </a:pPr>
            <a:r>
              <a:rPr lang="ru-RU" altLang="ru-RU" sz="1625" dirty="0">
                <a:solidFill>
                  <a:prstClr val="black"/>
                </a:solidFill>
              </a:rPr>
              <a:t>бюджета Старооскольского городского округа на 2021 год разрезе отраслей бюджетной классификации </a:t>
            </a: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9582537" y="567353"/>
            <a:ext cx="400662" cy="329551"/>
          </a:xfrm>
        </p:spPr>
        <p:txBody>
          <a:bodyPr/>
          <a:lstStyle/>
          <a:p>
            <a:endParaRPr lang="ru-RU" sz="1138" dirty="0"/>
          </a:p>
        </p:txBody>
      </p:sp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46284520"/>
              </p:ext>
            </p:extLst>
          </p:nvPr>
        </p:nvGraphicFramePr>
        <p:xfrm>
          <a:off x="237772" y="1124745"/>
          <a:ext cx="9406426" cy="54005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983756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756034"/>
              </p:ext>
            </p:extLst>
          </p:nvPr>
        </p:nvGraphicFramePr>
        <p:xfrm>
          <a:off x="1424608" y="1177170"/>
          <a:ext cx="8064896" cy="470010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087800"/>
                <a:gridCol w="827087"/>
                <a:gridCol w="786333"/>
                <a:gridCol w="771388"/>
                <a:gridCol w="936104"/>
                <a:gridCol w="792088"/>
                <a:gridCol w="864096"/>
              </a:tblGrid>
              <a:tr h="299152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показателя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36" marR="6236" marT="6236" marB="0" anchor="ctr"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Сумма (тыс.рублей)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36" marR="6236" marT="6236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9107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2022 год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36" marR="6236" marT="6236" marB="0" anchor="ctr"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2023 год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36" marR="6236" marT="6236" marB="0" anchor="ctr"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5660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Сумма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36" marR="6236" marT="6236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Сумма изменений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36" marR="6236" marT="6236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Сумма по проекту решения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36" marR="6236" marT="6236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Сумма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36" marR="6236" marT="6236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Сумма изменений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36" marR="6236" marT="6236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Сумма по проекту решения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36" marR="6236" marT="6236" marB="0" anchor="ctr">
                    <a:solidFill>
                      <a:schemeClr val="accent2"/>
                    </a:solidFill>
                  </a:tcPr>
                </a:tc>
              </a:tr>
              <a:tr h="32132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Доходы, всего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36" marR="6236" marT="623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9 183 143,1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36" marR="6236" marT="623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-17 884,0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36" marR="6236" marT="623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9 165 259,1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36" marR="6236" marT="623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9 411 222,7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36" marR="6236" marT="623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-29 458,7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36" marR="6236" marT="623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9 381 764,0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36" marR="6236" marT="6236" marB="0" anchor="ctr"/>
                </a:tc>
              </a:tr>
              <a:tr h="582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из них: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36" marR="6236" marT="623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36" marR="6236" marT="623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36" marR="6236" marT="623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36" marR="6236" marT="623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36" marR="6236" marT="623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36" marR="6236" marT="623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36" marR="6236" marT="6236" marB="0" anchor="ctr"/>
                </a:tc>
              </a:tr>
              <a:tr h="25817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собственные налоговые и неналоговые доходы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36" marR="6236" marT="623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3 585 741,0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36" marR="6236" marT="623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36" marR="6236" marT="623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3 585 741,0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36" marR="6236" marT="623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3 689 470,0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36" marR="6236" marT="623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36" marR="6236" marT="623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3 689 470,0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36" marR="6236" marT="6236" marB="0" anchor="ctr"/>
                </a:tc>
              </a:tr>
              <a:tr h="43204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безвозмездные поступления от других бюджетов бюджетной системы Российской Федерации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36" marR="6236" marT="623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5 597 402,1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36" marR="6236" marT="623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-17 884,0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36" marR="6236" marT="623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5 579 518,1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36" marR="6236" marT="623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5 721 752,7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36" marR="6236" marT="623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-29 458,7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36" marR="6236" marT="623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5 692 294,0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36" marR="6236" marT="6236" marB="0" anchor="ctr"/>
                </a:tc>
              </a:tr>
              <a:tr h="29915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прочие безвозмездные поступления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36" marR="6236" marT="623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36" marR="6236" marT="623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36" marR="6236" marT="623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36" marR="6236" marT="623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36" marR="6236" marT="623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36" marR="6236" marT="623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36" marR="6236" marT="6236" marB="0" anchor="ctr"/>
                </a:tc>
              </a:tr>
              <a:tr h="27422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Расходы, всего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36" marR="6236" marT="623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9 359 552,1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36" marR="6236" marT="623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47 685,8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36" marR="6236" marT="623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9 407 237,9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36" marR="6236" marT="623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9 633 360,7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36" marR="6236" marT="623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-30 048,9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36" marR="6236" marT="623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9 603 311,8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36" marR="6236" marT="6236" marB="0" anchor="ctr"/>
                </a:tc>
              </a:tr>
              <a:tr h="20774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из них: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36" marR="6236" marT="623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36" marR="6236" marT="623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36" marR="6236" marT="623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36" marR="6236" marT="623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36" marR="6236" marT="623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36" marR="6236" marT="623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36" marR="6236" marT="6236" marB="0" anchor="ctr"/>
                </a:tc>
              </a:tr>
              <a:tr h="2825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 счет собственных доходных источников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36" marR="6236" marT="623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3 762 150,0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36" marR="6236" marT="623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65 569,8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36" marR="6236" marT="623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3 827 719,8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36" marR="6236" marT="623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3 911 608,0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36" marR="6236" marT="623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-590,2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36" marR="6236" marT="623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3 911 017,8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36" marR="6236" marT="6236" marB="0" anchor="ctr"/>
                </a:tc>
              </a:tr>
              <a:tr h="2825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том числе: условно утвержденные расходы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36" marR="6236" marT="623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91 760,0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36" marR="6236" marT="623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3 933,0</a:t>
                      </a:r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36" marR="6236" marT="623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95 693,0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36" marR="6236" marT="623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186 267,0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36" marR="6236" marT="623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9 284,0</a:t>
                      </a:r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36" marR="6236" marT="623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195 551,0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36" marR="6236" marT="6236" marB="0" anchor="ctr"/>
                </a:tc>
              </a:tr>
              <a:tr h="55660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 счет безвозмездных поступлений от других бюджетов бюджетной системы Российской Федерации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36" marR="6236" marT="623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5 597 402,1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36" marR="6236" marT="623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-17 884,0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36" marR="6236" marT="623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5 579 518,1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36" marR="6236" marT="623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5 721 752,7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36" marR="6236" marT="623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-29 458,7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36" marR="6236" marT="623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5 692 294,0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36" marR="6236" marT="6236" marB="0" anchor="ctr"/>
                </a:tc>
              </a:tr>
              <a:tr h="27422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прочие безвозмездные поступления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36" marR="6236" marT="623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36" marR="6236" marT="623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36" marR="6236" marT="623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36" marR="6236" marT="623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36" marR="6236" marT="623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36" marR="6236" marT="623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36" marR="6236" marT="6236" marB="0" anchor="ctr"/>
                </a:tc>
              </a:tr>
              <a:tr h="29084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Дефицит (-); профицит (+)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36" marR="6236" marT="623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-176 409,0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36" marR="6236" marT="623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-65 569,8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36" marR="6236" marT="623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-241 978,8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36" marR="6236" marT="623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-222 138,0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36" marR="6236" marT="623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590,2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36" marR="6236" marT="623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-221 547,8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36" marR="6236" marT="6236" marB="0" anchor="ctr"/>
                </a:tc>
              </a:tr>
            </a:tbl>
          </a:graphicData>
        </a:graphic>
      </p:graphicFrame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1424608" y="188640"/>
            <a:ext cx="8064896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000" kern="0" dirty="0" smtClean="0">
                <a:solidFill>
                  <a:schemeClr val="tx2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Прогноз основных характеристик бюджета Старооскольского городского округа на плановый период 2022 и 2023 годов </a:t>
            </a:r>
          </a:p>
        </p:txBody>
      </p:sp>
    </p:spTree>
    <p:extLst>
      <p:ext uri="{BB962C8B-B14F-4D97-AF65-F5344CB8AC3E}">
        <p14:creationId xmlns:p14="http://schemas.microsoft.com/office/powerpoint/2010/main" val="3846349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3530710"/>
              </p:ext>
            </p:extLst>
          </p:nvPr>
        </p:nvGraphicFramePr>
        <p:xfrm>
          <a:off x="1424608" y="1484784"/>
          <a:ext cx="8064896" cy="3930009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592288"/>
                <a:gridCol w="1124577"/>
                <a:gridCol w="1051943"/>
                <a:gridCol w="981814"/>
                <a:gridCol w="981814"/>
                <a:gridCol w="1332460"/>
              </a:tblGrid>
              <a:tr h="29473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ПОКАЗАТЕЛИ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2021 год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5999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 бюджета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Утвержденный бюджет на 2021 г.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Изменения, предусмотренные проектом решения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Бюджетные ассигнования с учетом  проекта решения на 2021 год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  <a:tr h="35000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Увеличение  (+)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Уменьшение  (-)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5166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11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  <a:tr h="25052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НАЛОГОВЫЕ И НЕНАЛОГОВЫЕ ДОХОДЫ</a:t>
                      </a:r>
                      <a:endParaRPr lang="ru-RU" sz="11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3 577 </a:t>
                      </a:r>
                      <a:r>
                        <a:rPr lang="ru-RU" sz="11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090,0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11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175 449,0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11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-16 191,0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159 258,0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3 736 348,0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  <a:tr h="32131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 на доходы физических лиц</a:t>
                      </a:r>
                      <a:endParaRPr lang="ru-RU" sz="11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1 096 </a:t>
                      </a:r>
                      <a:r>
                        <a:rPr lang="ru-RU" sz="11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165,0</a:t>
                      </a:r>
                      <a:endParaRPr lang="ru-RU" sz="11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123 724,0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123 724,0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1 219 889,0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  <a:tr h="25052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Акцизы</a:t>
                      </a:r>
                      <a:endParaRPr lang="ru-RU" sz="11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46 </a:t>
                      </a:r>
                      <a:r>
                        <a:rPr lang="ru-RU" sz="11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621,0</a:t>
                      </a:r>
                      <a:endParaRPr lang="ru-RU" sz="11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46 621,0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  <a:tr h="25052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 на вмененный доход</a:t>
                      </a:r>
                      <a:endParaRPr lang="ru-RU" sz="11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 </a:t>
                      </a:r>
                      <a:r>
                        <a:rPr lang="ru-RU" sz="11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223,0</a:t>
                      </a:r>
                      <a:endParaRPr lang="ru-RU" sz="11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26 223,0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  <a:tr h="25052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Единый сельскохозяйственный налог</a:t>
                      </a:r>
                      <a:endParaRPr lang="ru-RU" sz="11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</a:t>
                      </a:r>
                      <a:r>
                        <a:rPr lang="ru-RU" sz="11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672,0</a:t>
                      </a:r>
                      <a:endParaRPr lang="ru-RU" sz="11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4 672,0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  <a:tr h="25052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 на имущество физических лиц</a:t>
                      </a:r>
                      <a:endParaRPr lang="ru-RU" sz="11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220 </a:t>
                      </a:r>
                      <a:r>
                        <a:rPr lang="ru-RU" sz="11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981,0</a:t>
                      </a:r>
                      <a:endParaRPr lang="ru-RU" sz="11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220 981,0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  <a:tr h="25052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Земельный налог</a:t>
                      </a:r>
                      <a:endParaRPr lang="ru-RU" sz="11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1 549 </a:t>
                      </a:r>
                      <a:r>
                        <a:rPr lang="ru-RU" sz="11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215,0</a:t>
                      </a:r>
                      <a:endParaRPr lang="ru-RU" sz="11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1 549 215,0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  <a:tr h="25052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Прочие налоговые доходы</a:t>
                      </a:r>
                      <a:endParaRPr lang="ru-RU" sz="11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127 </a:t>
                      </a:r>
                      <a:r>
                        <a:rPr lang="ru-RU" sz="11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812,0</a:t>
                      </a:r>
                      <a:endParaRPr lang="ru-RU" sz="11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127 812,0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  <a:tr h="39789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Неналоговые доходы</a:t>
                      </a:r>
                      <a:endParaRPr lang="ru-RU" sz="11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505 </a:t>
                      </a:r>
                      <a:r>
                        <a:rPr lang="ru-RU" sz="11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401,0</a:t>
                      </a:r>
                      <a:endParaRPr lang="ru-RU" sz="11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51 725,0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-16 191,0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35 534,0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540 935,0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1424608" y="188640"/>
            <a:ext cx="8064896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000" kern="0" dirty="0" smtClean="0">
                <a:solidFill>
                  <a:schemeClr val="tx2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Свод изменений к проекту решения о внесении изменений в бюджет Старооскольского городского округа на 2021 год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8621832" y="1268760"/>
            <a:ext cx="939680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 fontAlgn="t"/>
            <a:r>
              <a:rPr lang="ru-RU" sz="11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тыс. рублей</a:t>
            </a:r>
            <a:endParaRPr lang="ru-RU" sz="11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2999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3530710"/>
              </p:ext>
            </p:extLst>
          </p:nvPr>
        </p:nvGraphicFramePr>
        <p:xfrm>
          <a:off x="1424608" y="1484784"/>
          <a:ext cx="8064896" cy="353211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592288"/>
                <a:gridCol w="1124577"/>
                <a:gridCol w="1051943"/>
                <a:gridCol w="981814"/>
                <a:gridCol w="981814"/>
                <a:gridCol w="1332460"/>
              </a:tblGrid>
              <a:tr h="29473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ПОКАЗАТЕЛИ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2022 </a:t>
                      </a:r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5999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 бюджета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Утвержденный бюджет на 2022 г.</a:t>
                      </a:r>
                    </a:p>
                  </a:txBody>
                  <a:tcPr marL="0" marR="0" marT="0" marB="0" anchor="ctr"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Изменения, предусмотренные проектом решения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Бюджетные ассигнования с учетом  проекта решения на 2022  год</a:t>
                      </a:r>
                    </a:p>
                  </a:txBody>
                  <a:tcPr marL="0" marR="0" marT="0" marB="0" anchor="ctr"/>
                </a:tc>
              </a:tr>
              <a:tr h="35000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Увеличение  (+)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Уменьшение  (-)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5166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11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  <a:tr h="25052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НАЛОГОВЫЕ И НЕНАЛОГОВЫЕ ДОХОДЫ</a:t>
                      </a:r>
                      <a:endParaRPr lang="ru-RU" sz="11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3 585 741,0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15 602,0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-15 602,0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3 585 741,0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  <a:tr h="32131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 на доходы физических лиц</a:t>
                      </a:r>
                      <a:endParaRPr lang="ru-RU" sz="11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1 150 403,0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1 150 403,0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  <a:tr h="25052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Акцизы</a:t>
                      </a:r>
                      <a:endParaRPr lang="ru-RU" sz="11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48 307,0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48 307,0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  <a:tr h="25052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Единый сельскохозяйственный налог</a:t>
                      </a:r>
                      <a:endParaRPr lang="ru-RU" sz="11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4 859,0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4 859,0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  <a:tr h="25052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 на имущество физических лиц</a:t>
                      </a:r>
                      <a:endParaRPr lang="ru-RU" sz="11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236 070,0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236 070,0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  <a:tr h="25052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Земельный налог</a:t>
                      </a:r>
                      <a:endParaRPr lang="ru-RU" sz="11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1 545 311,0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1 545 311,0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  <a:tr h="25052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Прочие налоговые доходы</a:t>
                      </a:r>
                      <a:endParaRPr lang="ru-RU" sz="11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132 925,0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132 925,0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  <a:tr h="25052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Неналоговые доходы</a:t>
                      </a:r>
                      <a:endParaRPr lang="ru-RU" sz="11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467 866,0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15 602,0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-15 602,0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467 866,0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1424608" y="188640"/>
            <a:ext cx="8064896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000" kern="0" dirty="0" smtClean="0">
                <a:solidFill>
                  <a:schemeClr val="tx2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Свод изменений к проекту решения о внесении изменений в бюджет Старооскольского городского округа на 2022 год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8621832" y="1268760"/>
            <a:ext cx="939680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 fontAlgn="t"/>
            <a:r>
              <a:rPr lang="ru-RU" sz="11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тыс. рублей</a:t>
            </a:r>
            <a:endParaRPr lang="ru-RU" sz="11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2999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3530710"/>
              </p:ext>
            </p:extLst>
          </p:nvPr>
        </p:nvGraphicFramePr>
        <p:xfrm>
          <a:off x="1424608" y="1484784"/>
          <a:ext cx="8064896" cy="353211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592288"/>
                <a:gridCol w="1124577"/>
                <a:gridCol w="1051943"/>
                <a:gridCol w="981814"/>
                <a:gridCol w="981814"/>
                <a:gridCol w="1332460"/>
              </a:tblGrid>
              <a:tr h="29473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ПОКАЗАТЕЛИ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2023 </a:t>
                      </a:r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5999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 бюджета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Утвержденный бюджет на 2023 г.</a:t>
                      </a:r>
                    </a:p>
                  </a:txBody>
                  <a:tcPr marL="0" marR="0" marT="0" marB="0" anchor="ctr"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Изменения, предусмотренные проектом решения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Бюджетные ассигнования с учетом  проекта решения на 2023  год</a:t>
                      </a:r>
                    </a:p>
                  </a:txBody>
                  <a:tcPr marL="0" marR="0" marT="0" marB="0" anchor="ctr"/>
                </a:tc>
              </a:tr>
              <a:tr h="35000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Увеличение  (+)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Уменьшение  (-)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5166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11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  <a:tr h="25052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НАЛОГОВЫЕ И НЕНАЛОГОВЫЕ ДОХОДЫ</a:t>
                      </a:r>
                      <a:endParaRPr lang="ru-RU" sz="11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3 689 470,0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15 038,0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-15 038,0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3 689 470,0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  <a:tr h="32131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 на доходы физических лиц</a:t>
                      </a:r>
                      <a:endParaRPr lang="ru-RU" sz="11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1 236 683,0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1 236 683,0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  <a:tr h="25052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Акцизы</a:t>
                      </a:r>
                      <a:endParaRPr lang="ru-RU" sz="11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48 343,0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48 343,0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  <a:tr h="25052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Единый сельскохозяйственный налог</a:t>
                      </a:r>
                      <a:endParaRPr lang="ru-RU" sz="11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5 053,0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5 053,0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  <a:tr h="25052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 на имущество физических лиц</a:t>
                      </a:r>
                      <a:endParaRPr lang="ru-RU" sz="11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245 513,0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245 513,0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  <a:tr h="25052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Земельный налог</a:t>
                      </a:r>
                      <a:endParaRPr lang="ru-RU" sz="11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1 550 311,0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1 550 311,0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  <a:tr h="25052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Прочие налоговые доходы</a:t>
                      </a:r>
                      <a:endParaRPr lang="ru-RU" sz="11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138 242,0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138 242,0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  <a:tr h="25052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Неналоговые доходы</a:t>
                      </a:r>
                      <a:endParaRPr lang="ru-RU" sz="11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465 325,0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15 038,0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-15 038,0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465 325,0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1424608" y="188640"/>
            <a:ext cx="8064896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000" kern="0" dirty="0" smtClean="0">
                <a:solidFill>
                  <a:schemeClr val="tx2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Свод изменений к проекту решения о внесении изменений в бюджет Старооскольского городского округа на 2023 год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8621832" y="1268760"/>
            <a:ext cx="939680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 fontAlgn="t"/>
            <a:r>
              <a:rPr lang="ru-RU" sz="11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тыс. рублей</a:t>
            </a:r>
            <a:endParaRPr lang="ru-RU" sz="11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2999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3530710"/>
              </p:ext>
            </p:extLst>
          </p:nvPr>
        </p:nvGraphicFramePr>
        <p:xfrm>
          <a:off x="1424608" y="1484784"/>
          <a:ext cx="8064896" cy="3630839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592288"/>
                <a:gridCol w="1124577"/>
                <a:gridCol w="1051943"/>
                <a:gridCol w="981814"/>
                <a:gridCol w="981814"/>
                <a:gridCol w="1332460"/>
              </a:tblGrid>
              <a:tr h="29473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ПОКАЗАТЕЛИ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2022 </a:t>
                      </a:r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5999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 бюджета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Утвержденный бюджет на 2022 г.</a:t>
                      </a:r>
                    </a:p>
                  </a:txBody>
                  <a:tcPr marL="0" marR="0" marT="0" marB="0" anchor="ctr"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Изменения, предусмотренные проектом решения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Бюджетные ассигнования с учетом  проекта решения на 2022  год</a:t>
                      </a:r>
                    </a:p>
                  </a:txBody>
                  <a:tcPr marL="0" marR="0" marT="0" marB="0" anchor="ctr"/>
                </a:tc>
              </a:tr>
              <a:tr h="35000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Увеличение  (+)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Уменьшение  (-)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5166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11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  <a:tr h="250524">
                <a:tc>
                  <a:txBody>
                    <a:bodyPr/>
                    <a:lstStyle/>
                    <a:p>
                      <a:pPr marL="0" algn="l" defTabSz="457200" rtl="0" eaLnBrk="1" fontAlgn="ctr" latinLnBrk="0" hangingPunct="1"/>
                      <a:r>
                        <a:rPr lang="ru-RU" sz="11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БЕЗВОЗМЕЗДНЫЕ ПОСТУПЛЕНИЯ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ru-RU" sz="11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5 597 402,1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ru-RU" sz="11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8,6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ru-RU" sz="11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-17 892,6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ru-RU" sz="11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-17 884,0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ru-RU" sz="11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5 579 518,1</a:t>
                      </a:r>
                    </a:p>
                  </a:txBody>
                  <a:tcPr marL="0" marR="0" marT="0" marB="0" anchor="ctr"/>
                </a:tc>
              </a:tr>
              <a:tr h="321313">
                <a:tc>
                  <a:txBody>
                    <a:bodyPr/>
                    <a:lstStyle/>
                    <a:p>
                      <a:pPr marL="0" algn="l" defTabSz="457200" rtl="0" eaLnBrk="1" fontAlgn="ctr" latinLnBrk="0" hangingPunct="1"/>
                      <a:r>
                        <a:rPr lang="ru-RU" sz="110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Безвозмездные поступления от других бюджетов бюджетной системы Российской Федерации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ru-RU" sz="110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5 597 </a:t>
                      </a:r>
                      <a:r>
                        <a:rPr lang="ru-RU" sz="11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402,0</a:t>
                      </a:r>
                      <a:endParaRPr lang="ru-RU" sz="110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ru-RU" sz="110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8,6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ru-RU" sz="110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-17 892,6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ru-RU" sz="1100" u="none" strike="noStrike" kern="12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-17 884,0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ru-RU" sz="1100" u="none" strike="noStrike" kern="12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5 579 518,1</a:t>
                      </a:r>
                    </a:p>
                  </a:txBody>
                  <a:tcPr marL="0" marR="0" marT="0" marB="0" anchor="ctr"/>
                </a:tc>
              </a:tr>
              <a:tr h="34417">
                <a:tc>
                  <a:txBody>
                    <a:bodyPr/>
                    <a:lstStyle/>
                    <a:p>
                      <a:pPr marL="0" marR="0" indent="0" algn="l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том числе:</a:t>
                      </a:r>
                      <a:endParaRPr lang="ru-RU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endParaRPr lang="ru-RU" sz="110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endParaRPr lang="ru-RU" sz="110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endParaRPr lang="ru-RU" sz="110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endParaRPr lang="ru-RU" sz="1100" u="none" strike="noStrike" kern="12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endParaRPr lang="ru-RU" sz="110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  <a:tr h="250524">
                <a:tc>
                  <a:txBody>
                    <a:bodyPr/>
                    <a:lstStyle/>
                    <a:p>
                      <a:pPr marL="0" algn="l" defTabSz="457200" rtl="0" eaLnBrk="1" fontAlgn="ctr" latinLnBrk="0" hangingPunct="1"/>
                      <a:r>
                        <a:rPr lang="ru-RU" sz="11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Дотации</a:t>
                      </a:r>
                      <a:endParaRPr lang="ru-RU" sz="110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ru-RU" sz="1100" u="none" strike="noStrike" kern="12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ru-RU" sz="110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ru-RU" sz="110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ru-RU" sz="110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ru-RU" sz="1100" u="none" strike="noStrike" kern="12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0,0</a:t>
                      </a:r>
                    </a:p>
                  </a:txBody>
                  <a:tcPr marL="0" marR="0" marT="0" marB="0" anchor="ctr"/>
                </a:tc>
              </a:tr>
              <a:tr h="250524">
                <a:tc>
                  <a:txBody>
                    <a:bodyPr/>
                    <a:lstStyle/>
                    <a:p>
                      <a:pPr marL="0" algn="l" defTabSz="457200" rtl="0" eaLnBrk="1" fontAlgn="ctr" latinLnBrk="0" hangingPunct="1"/>
                      <a:r>
                        <a:rPr lang="ru-RU" sz="11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Субсидии</a:t>
                      </a:r>
                      <a:endParaRPr lang="ru-RU" sz="110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ru-RU" sz="1100" u="none" strike="noStrike" kern="12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447 829,4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ru-RU" sz="110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ru-RU" sz="110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ru-RU" sz="110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ru-RU" sz="1100" u="none" strike="noStrike" kern="12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447 829,4</a:t>
                      </a:r>
                    </a:p>
                  </a:txBody>
                  <a:tcPr marL="0" marR="0" marT="0" marB="0" anchor="ctr"/>
                </a:tc>
              </a:tr>
              <a:tr h="250524">
                <a:tc>
                  <a:txBody>
                    <a:bodyPr/>
                    <a:lstStyle/>
                    <a:p>
                      <a:pPr marL="0" algn="l" defTabSz="457200" rtl="0" eaLnBrk="1" fontAlgn="ctr" latinLnBrk="0" hangingPunct="1"/>
                      <a:r>
                        <a:rPr lang="ru-RU" sz="110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Субвенции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ru-RU" sz="1100" u="none" strike="noStrike" kern="12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4 988 170,7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ru-RU" sz="1100" u="none" strike="noStrike" kern="12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8,6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ru-RU" sz="110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-17 892,6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ru-RU" sz="110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-17 884,0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ru-RU" sz="110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4 970 286,7</a:t>
                      </a:r>
                    </a:p>
                  </a:txBody>
                  <a:tcPr marL="0" marR="0" marT="0" marB="0" anchor="ctr"/>
                </a:tc>
              </a:tr>
              <a:tr h="250524">
                <a:tc>
                  <a:txBody>
                    <a:bodyPr/>
                    <a:lstStyle/>
                    <a:p>
                      <a:pPr marL="0" algn="l" defTabSz="457200" rtl="0" eaLnBrk="1" fontAlgn="ctr" latinLnBrk="0" hangingPunct="1"/>
                      <a:r>
                        <a:rPr lang="ru-RU" sz="110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Иные межбюджетные трансферты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ru-RU" sz="1100" u="none" strike="noStrike" kern="12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161 402,0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ru-RU" sz="1100" u="none" strike="noStrike" kern="12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ru-RU" sz="1100" u="none" strike="noStrike" kern="12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ru-RU" sz="11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0,0</a:t>
                      </a:r>
                      <a:endParaRPr lang="ru-RU" sz="110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ru-RU" sz="110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161 402,0</a:t>
                      </a:r>
                    </a:p>
                  </a:txBody>
                  <a:tcPr marL="0" marR="0" marT="0" marB="0" anchor="ctr"/>
                </a:tc>
              </a:tr>
              <a:tr h="250524">
                <a:tc>
                  <a:txBody>
                    <a:bodyPr/>
                    <a:lstStyle/>
                    <a:p>
                      <a:pPr marL="0" algn="l" defTabSz="457200" rtl="0" eaLnBrk="1" fontAlgn="ctr" latinLnBrk="0" hangingPunct="1"/>
                      <a:r>
                        <a:rPr lang="ru-RU" sz="110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ПРОЧИЕ БЕЗВОЗМЕЗДНЫЕ ПОСТУПЛЕНИЯ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ru-RU" sz="1100" u="none" strike="noStrike" kern="12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ru-RU" sz="110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ru-RU" sz="1100" u="none" strike="noStrike" kern="12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ru-RU" sz="11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0,0</a:t>
                      </a:r>
                      <a:endParaRPr lang="ru-RU" sz="110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ru-RU" sz="110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0,0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1424608" y="188640"/>
            <a:ext cx="8064896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000" kern="0" dirty="0" smtClean="0">
                <a:solidFill>
                  <a:schemeClr val="tx2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Свод изменений к проекту решения о внесении изменений в бюджет Старооскольского городского округа на 2022 год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8621832" y="1268760"/>
            <a:ext cx="939680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 fontAlgn="t"/>
            <a:r>
              <a:rPr lang="ru-RU" sz="11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тыс. рублей</a:t>
            </a:r>
            <a:endParaRPr lang="ru-RU" sz="11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2999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3530710"/>
              </p:ext>
            </p:extLst>
          </p:nvPr>
        </p:nvGraphicFramePr>
        <p:xfrm>
          <a:off x="1424608" y="1484784"/>
          <a:ext cx="8064896" cy="364163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592288"/>
                <a:gridCol w="1124577"/>
                <a:gridCol w="1051943"/>
                <a:gridCol w="981814"/>
                <a:gridCol w="981814"/>
                <a:gridCol w="1332460"/>
              </a:tblGrid>
              <a:tr h="29473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ПОКАЗАТЕЛИ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2021 год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5999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 бюджета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Утвержденный бюджет на 2021 г.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Изменения, предусмотренные проектом решения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Бюджетные ассигнования с учетом  проекта решения на 2021 год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  <a:tr h="35000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Увеличение  (+)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Уменьшение  (-)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5166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11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  <a:tr h="25052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БЕЗВОЗМЕЗДНЫЕ ПОСТУПЛЕНИЯ</a:t>
                      </a:r>
                      <a:endParaRPr lang="ru-RU" sz="11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5 974 442,3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331 611,0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-23 861,4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307 749,6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6 282 191,9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  <a:tr h="32131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Безвозмездные поступления от других бюджетов бюджетной системы Российской Федерации</a:t>
                      </a:r>
                      <a:endParaRPr lang="ru-RU" sz="11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5 882 708,3</a:t>
                      </a:r>
                      <a:endParaRPr lang="ru-RU" sz="11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330 009,0</a:t>
                      </a:r>
                      <a:endParaRPr lang="ru-RU" sz="11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-23 861,4</a:t>
                      </a:r>
                      <a:endParaRPr lang="ru-RU" sz="11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306 147,6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6 188 855,9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  <a:tr h="178433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том числе:</a:t>
                      </a:r>
                      <a:endParaRPr lang="ru-RU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  <a:tr h="25052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Дотации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144 426,4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185 585,0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1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185 585,0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330 011,4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  <a:tr h="25052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Субсидии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884 342,2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135 323,4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135 323,4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1 019 665,6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  <a:tr h="25052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Субвенции</a:t>
                      </a:r>
                      <a:endParaRPr lang="ru-RU" sz="11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4 678 011,7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9 100,6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-23 861,4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-14 760,8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4 663 250,9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  <a:tr h="25052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Иные межбюджетные трансферты</a:t>
                      </a:r>
                      <a:endParaRPr lang="ru-RU" sz="11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175 928,0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175 928,0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  <a:tr h="25052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ПРОЧИЕ БЕЗВОЗМЕЗДНЫЕ ПОСТУПЛЕНИЯ</a:t>
                      </a:r>
                      <a:endParaRPr lang="ru-RU" sz="11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91 734,0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1 602,0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1 602,0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93 336,0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1424608" y="188640"/>
            <a:ext cx="8064896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000" kern="0" dirty="0" smtClean="0">
                <a:solidFill>
                  <a:schemeClr val="tx2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Свод изменений к проекту решения о внесении изменений в бюджет Старооскольского городского округа на 2021 год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8621832" y="1268760"/>
            <a:ext cx="939680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 fontAlgn="t"/>
            <a:r>
              <a:rPr lang="ru-RU" sz="11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тыс. рублей</a:t>
            </a:r>
            <a:endParaRPr lang="ru-RU" sz="11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2999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3530710"/>
              </p:ext>
            </p:extLst>
          </p:nvPr>
        </p:nvGraphicFramePr>
        <p:xfrm>
          <a:off x="1424608" y="1484784"/>
          <a:ext cx="8064896" cy="364163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592288"/>
                <a:gridCol w="1124577"/>
                <a:gridCol w="1051943"/>
                <a:gridCol w="981814"/>
                <a:gridCol w="981814"/>
                <a:gridCol w="1332460"/>
              </a:tblGrid>
              <a:tr h="29473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ПОКАЗАТЕЛИ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2023 </a:t>
                      </a:r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5999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 бюджета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Утвержденный бюджет на 2023 г.</a:t>
                      </a:r>
                    </a:p>
                  </a:txBody>
                  <a:tcPr marL="0" marR="0" marT="0" marB="0" anchor="ctr"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Изменения, предусмотренные проектом решения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Бюджетные ассигнования с учетом  проекта решения на 2023  год</a:t>
                      </a:r>
                    </a:p>
                  </a:txBody>
                  <a:tcPr marL="0" marR="0" marT="0" marB="0" anchor="ctr"/>
                </a:tc>
              </a:tr>
              <a:tr h="35000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Увеличение  (+)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Уменьшение  (-)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5166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11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  <a:tr h="250524">
                <a:tc>
                  <a:txBody>
                    <a:bodyPr/>
                    <a:lstStyle/>
                    <a:p>
                      <a:pPr marL="0" algn="l" defTabSz="457200" rtl="0" eaLnBrk="1" fontAlgn="ctr" latinLnBrk="0" hangingPunct="1"/>
                      <a:r>
                        <a:rPr lang="ru-RU" sz="11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БЕЗВОЗМЕЗДНЫЕ ПОСТУПЛЕНИЯ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ru-RU" sz="11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5 721 752,7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ru-RU" sz="1100" b="1" u="none" strike="noStrike" kern="12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8,6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ru-RU" sz="11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-29 </a:t>
                      </a:r>
                      <a:r>
                        <a:rPr lang="ru-RU" sz="11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467,3</a:t>
                      </a:r>
                      <a:endParaRPr lang="ru-RU" sz="1100" b="1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ru-RU" sz="11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-29 458,7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ru-RU" sz="11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5 692 294,0</a:t>
                      </a:r>
                    </a:p>
                  </a:txBody>
                  <a:tcPr marL="0" marR="0" marT="0" marB="0" anchor="ctr"/>
                </a:tc>
              </a:tr>
              <a:tr h="321313">
                <a:tc>
                  <a:txBody>
                    <a:bodyPr/>
                    <a:lstStyle/>
                    <a:p>
                      <a:pPr marL="0" algn="l" defTabSz="457200" rtl="0" eaLnBrk="1" fontAlgn="ctr" latinLnBrk="0" hangingPunct="1"/>
                      <a:r>
                        <a:rPr lang="ru-RU" sz="110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Безвозмездные поступления от других бюджетов бюджетной системы Российской Федерации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ru-RU" sz="110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5 721 752,7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ru-RU" sz="110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8,6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ru-RU" sz="110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-29 467,3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ru-RU" sz="1100" u="none" strike="noStrike" kern="12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-29 458,7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ru-RU" sz="1100" u="none" strike="noStrike" kern="12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5 692 294,0</a:t>
                      </a:r>
                    </a:p>
                  </a:txBody>
                  <a:tcPr marL="0" marR="0" marT="0" marB="0" anchor="ctr"/>
                </a:tc>
              </a:tr>
              <a:tr h="178433">
                <a:tc>
                  <a:txBody>
                    <a:bodyPr/>
                    <a:lstStyle/>
                    <a:p>
                      <a:pPr marL="0" marR="0" indent="0" algn="l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том числе:</a:t>
                      </a:r>
                      <a:endParaRPr lang="ru-RU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endParaRPr lang="ru-RU" sz="110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endParaRPr lang="ru-RU" sz="110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endParaRPr lang="ru-RU" sz="110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endParaRPr lang="ru-RU" sz="1100" u="none" strike="noStrike" kern="12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endParaRPr lang="ru-RU" sz="110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  <a:tr h="250524">
                <a:tc>
                  <a:txBody>
                    <a:bodyPr/>
                    <a:lstStyle/>
                    <a:p>
                      <a:pPr marL="0" algn="l" defTabSz="457200" rtl="0" eaLnBrk="1" fontAlgn="ctr" latinLnBrk="0" hangingPunct="1"/>
                      <a:r>
                        <a:rPr lang="ru-RU" sz="11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Дотации</a:t>
                      </a:r>
                      <a:endParaRPr lang="ru-RU" sz="110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ru-RU" sz="1100" u="none" strike="noStrike" kern="12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ru-RU" sz="110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ru-RU" sz="110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ru-RU" sz="110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ru-RU" sz="1100" u="none" strike="noStrike" kern="12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0,0</a:t>
                      </a:r>
                    </a:p>
                  </a:txBody>
                  <a:tcPr marL="0" marR="0" marT="0" marB="0" anchor="ctr"/>
                </a:tc>
              </a:tr>
              <a:tr h="250524">
                <a:tc>
                  <a:txBody>
                    <a:bodyPr/>
                    <a:lstStyle/>
                    <a:p>
                      <a:pPr marL="0" algn="l" defTabSz="457200" rtl="0" eaLnBrk="1" fontAlgn="ctr" latinLnBrk="0" hangingPunct="1"/>
                      <a:r>
                        <a:rPr lang="ru-RU" sz="11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Субсидии</a:t>
                      </a:r>
                      <a:endParaRPr lang="ru-RU" sz="110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ru-RU" sz="1100" u="none" strike="noStrike" kern="12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482 354,6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ru-RU" sz="110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ru-RU" sz="110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ru-RU" sz="110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ru-RU" sz="1100" u="none" strike="noStrike" kern="12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482 354,6</a:t>
                      </a:r>
                    </a:p>
                  </a:txBody>
                  <a:tcPr marL="0" marR="0" marT="0" marB="0" anchor="ctr"/>
                </a:tc>
              </a:tr>
              <a:tr h="250524">
                <a:tc>
                  <a:txBody>
                    <a:bodyPr/>
                    <a:lstStyle/>
                    <a:p>
                      <a:pPr marL="0" algn="l" defTabSz="457200" rtl="0" eaLnBrk="1" fontAlgn="ctr" latinLnBrk="0" hangingPunct="1"/>
                      <a:r>
                        <a:rPr lang="ru-RU" sz="110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Субвенции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ru-RU" sz="1100" u="none" strike="noStrike" kern="12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5 110 360,1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ru-RU" sz="1100" u="none" strike="noStrike" kern="12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8,6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ru-RU" sz="110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-29 </a:t>
                      </a:r>
                      <a:r>
                        <a:rPr lang="ru-RU" sz="11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467,3</a:t>
                      </a:r>
                      <a:endParaRPr lang="ru-RU" sz="110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ru-RU" sz="110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-29 458,7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ru-RU" sz="110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5 080 901,4</a:t>
                      </a:r>
                    </a:p>
                  </a:txBody>
                  <a:tcPr marL="0" marR="0" marT="0" marB="0" anchor="ctr"/>
                </a:tc>
              </a:tr>
              <a:tr h="250524">
                <a:tc>
                  <a:txBody>
                    <a:bodyPr/>
                    <a:lstStyle/>
                    <a:p>
                      <a:pPr marL="0" algn="l" defTabSz="457200" rtl="0" eaLnBrk="1" fontAlgn="ctr" latinLnBrk="0" hangingPunct="1"/>
                      <a:r>
                        <a:rPr lang="ru-RU" sz="110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Иные межбюджетные трансферты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ru-RU" sz="1100" u="none" strike="noStrike" kern="12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129 038,0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ru-RU" sz="1100" u="none" strike="noStrike" kern="12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ru-RU" sz="1100" u="none" strike="noStrike" kern="12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ru-RU" sz="11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0,0</a:t>
                      </a:r>
                      <a:endParaRPr lang="ru-RU" sz="110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ru-RU" sz="110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129 038,0</a:t>
                      </a:r>
                    </a:p>
                  </a:txBody>
                  <a:tcPr marL="0" marR="0" marT="0" marB="0" anchor="ctr"/>
                </a:tc>
              </a:tr>
              <a:tr h="250524">
                <a:tc>
                  <a:txBody>
                    <a:bodyPr/>
                    <a:lstStyle/>
                    <a:p>
                      <a:pPr marL="0" algn="l" defTabSz="457200" rtl="0" eaLnBrk="1" fontAlgn="ctr" latinLnBrk="0" hangingPunct="1"/>
                      <a:r>
                        <a:rPr lang="ru-RU" sz="110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ПРОЧИЕ БЕЗВОЗМЕЗДНЫЕ ПОСТУПЛЕНИЯ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ru-RU" sz="11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0,0</a:t>
                      </a:r>
                      <a:endParaRPr lang="ru-RU" sz="110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ru-RU" sz="1100" u="none" strike="noStrike" kern="12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ru-RU" sz="1100" u="none" strike="noStrike" kern="12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ru-RU" sz="11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0,0</a:t>
                      </a:r>
                      <a:endParaRPr lang="ru-RU" sz="110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ru-RU" sz="110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0,0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1424608" y="188640"/>
            <a:ext cx="8064896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000" kern="0" dirty="0" smtClean="0">
                <a:solidFill>
                  <a:schemeClr val="tx2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Свод изменений к проекту решения о внесении изменений в бюджет Старооскольского городского округа на 2023 год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8621832" y="1268760"/>
            <a:ext cx="939680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 fontAlgn="t"/>
            <a:r>
              <a:rPr lang="ru-RU" sz="11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тыс. рублей</a:t>
            </a:r>
            <a:endParaRPr lang="ru-RU" sz="11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2999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1">
  <a:themeElements>
    <a:clrScheme name="[sy作品]-现代之城动态ppt模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[sy作品]-现代之城动态ppt模版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[sy作品]-现代之城动态ppt模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[sy作品]-现代之城动态ppt模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[sy作品]-现代之城动态ppt模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[sy作品]-现代之城动态ppt模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[sy作品]-现代之城动态ppt模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[sy作品]-现代之城动态ppt模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[sy作品]-现代之城动态ppt模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[sy作品]-现代之城动态ppt模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[sy作品]-现代之城动态ppt模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[sy作品]-现代之城动态ppt模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[sy作品]-现代之城动态ppt模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[sy作品]-现代之城动态ppt模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[sy作品]-现代之城动态ppt模版">
  <a:themeElements>
    <a:clrScheme name="1_[sy作品]-现代之城动态ppt模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[sy作品]-现代之城动态ppt模版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[sy作品]-现代之城动态ppt模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[sy作品]-现代之城动态ppt模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[sy作品]-现代之城动态ppt模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[sy作品]-现代之城动态ppt模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[sy作品]-现代之城动态ppt模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[sy作品]-现代之城动态ppt模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[sy作品]-现代之城动态ppt模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[sy作品]-现代之城动态ppt模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[sy作品]-现代之城动态ppt模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[sy作品]-现代之城动态ppt模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[sy作品]-现代之城动态ppt模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[sy作品]-现代之城动态ppt模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Тема1</Template>
  <TotalTime>21205</TotalTime>
  <Words>2912</Words>
  <Application>Microsoft Office PowerPoint</Application>
  <PresentationFormat>Лист A4 (210x297 мм)</PresentationFormat>
  <Paragraphs>1271</Paragraphs>
  <Slides>20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3</vt:i4>
      </vt:variant>
      <vt:variant>
        <vt:lpstr>Заголовки слайдов</vt:lpstr>
      </vt:variant>
      <vt:variant>
        <vt:i4>20</vt:i4>
      </vt:variant>
    </vt:vector>
  </HeadingPairs>
  <TitlesOfParts>
    <vt:vector size="32" baseType="lpstr">
      <vt:lpstr>宋体</vt:lpstr>
      <vt:lpstr>Arial</vt:lpstr>
      <vt:lpstr>Bookman Old Style</vt:lpstr>
      <vt:lpstr>Calibri</vt:lpstr>
      <vt:lpstr>Century Gothic</vt:lpstr>
      <vt:lpstr>DejaVu Sans</vt:lpstr>
      <vt:lpstr>Times New Roman</vt:lpstr>
      <vt:lpstr>Tinos</vt:lpstr>
      <vt:lpstr>XO Oriel</vt:lpstr>
      <vt:lpstr>Тема1</vt:lpstr>
      <vt:lpstr>1_[sy作品]-现代之城动态ppt模版</vt:lpstr>
      <vt:lpstr>Специальное оформление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10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для граждан на 2014 год</dc:title>
  <dc:creator>user</dc:creator>
  <cp:lastModifiedBy>Скрыпова Ирина</cp:lastModifiedBy>
  <cp:revision>1605</cp:revision>
  <cp:lastPrinted>2021-03-24T08:32:06Z</cp:lastPrinted>
  <dcterms:created xsi:type="dcterms:W3CDTF">2013-10-23T10:56:41Z</dcterms:created>
  <dcterms:modified xsi:type="dcterms:W3CDTF">2021-03-25T12:51:40Z</dcterms:modified>
  <dc:language>ru-RU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12.0000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2</vt:i4>
  </property>
  <property fmtid="{D5CDD505-2E9C-101B-9397-08002B2CF9AE}" pid="8" name="PresentationFormat">
    <vt:lpwstr>Лист A4 (210x297 мм)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51</vt:i4>
  </property>
</Properties>
</file>