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slideMasters/slideMaster8.xml" ContentType="application/vnd.openxmlformats-officedocument.presentationml.slideMaster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diagrams/colors4.xml" ContentType="application/vnd.openxmlformats-officedocument.drawingml.diagramColors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layout18.xml" ContentType="application/vnd.openxmlformats-officedocument.drawingml.diagramLayout+xml"/>
  <Override PartName="/ppt/diagrams/drawing15.xml" ContentType="application/vnd.ms-office.drawingml.diagramDrawing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diagrams/drawing11.xml" ContentType="application/vnd.ms-office.drawingml.diagramDrawing+xml"/>
  <Override PartName="/ppt/slideMasters/slideMaster5.xml" ContentType="application/vnd.openxmlformats-officedocument.presentationml.slideMaster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5.xml" ContentType="application/vnd.openxmlformats-officedocument.drawingml.diagramLayout+xml"/>
  <Override PartName="/ppt/diagrams/drawing9.xml" ContentType="application/vnd.ms-office.drawingml.diagramDrawing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colors18.xml" ContentType="application/vnd.openxmlformats-officedocument.drawingml.diagramColors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diagrams/drawing5.xml" ContentType="application/vnd.ms-office.drawingml.diagramDrawing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diagrams/colors10.xml" ContentType="application/vnd.openxmlformats-officedocument.drawingml.diagramColors+xml"/>
  <Override PartName="/ppt/diagrams/drawing1.xml" ContentType="application/vnd.ms-office.drawingml.diagramDrawing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layout16.xml" ContentType="application/vnd.openxmlformats-officedocument.drawingml.diagramLayout+xml"/>
  <Override PartName="/ppt/diagrams/drawing13.xml" ContentType="application/vnd.ms-office.drawingml.diagramDrawing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diagrams/data17.xml" ContentType="application/vnd.openxmlformats-officedocument.drawingml.diagramData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diagrams/quickStyle2.xml" ContentType="application/vnd.openxmlformats-officedocument.drawingml.diagramStyl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3.xml" ContentType="application/vnd.openxmlformats-officedocument.drawingml.diagramLayout+xml"/>
  <Override PartName="/ppt/diagrams/drawing7.xml" ContentType="application/vnd.ms-office.drawingml.diagramDrawing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diagrams/quickStyle7.xml" ContentType="application/vnd.openxmlformats-officedocument.drawingml.diagramStyle+xml"/>
  <Override PartName="/ppt/slideLayouts/slideLayout58.xml" ContentType="application/vnd.openxmlformats-officedocument.presentationml.slideLayout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9" r:id="rId1"/>
    <p:sldMasterId id="2147483841" r:id="rId2"/>
    <p:sldMasterId id="2147483853" r:id="rId3"/>
    <p:sldMasterId id="2147483865" r:id="rId4"/>
    <p:sldMasterId id="2147484155" r:id="rId5"/>
    <p:sldMasterId id="2147484579" r:id="rId6"/>
    <p:sldMasterId id="2147484763" r:id="rId7"/>
    <p:sldMasterId id="2147485047" r:id="rId8"/>
  </p:sldMasterIdLst>
  <p:notesMasterIdLst>
    <p:notesMasterId r:id="rId50"/>
  </p:notesMasterIdLst>
  <p:handoutMasterIdLst>
    <p:handoutMasterId r:id="rId51"/>
  </p:handoutMasterIdLst>
  <p:sldIdLst>
    <p:sldId id="256" r:id="rId9"/>
    <p:sldId id="258" r:id="rId10"/>
    <p:sldId id="260" r:id="rId11"/>
    <p:sldId id="277" r:id="rId12"/>
    <p:sldId id="278" r:id="rId13"/>
    <p:sldId id="262" r:id="rId14"/>
    <p:sldId id="264" r:id="rId15"/>
    <p:sldId id="281" r:id="rId16"/>
    <p:sldId id="282" r:id="rId17"/>
    <p:sldId id="302" r:id="rId18"/>
    <p:sldId id="287" r:id="rId19"/>
    <p:sldId id="361" r:id="rId20"/>
    <p:sldId id="362" r:id="rId21"/>
    <p:sldId id="363" r:id="rId22"/>
    <p:sldId id="364" r:id="rId23"/>
    <p:sldId id="365" r:id="rId24"/>
    <p:sldId id="366" r:id="rId25"/>
    <p:sldId id="367" r:id="rId26"/>
    <p:sldId id="368" r:id="rId27"/>
    <p:sldId id="369" r:id="rId28"/>
    <p:sldId id="370" r:id="rId29"/>
    <p:sldId id="371" r:id="rId30"/>
    <p:sldId id="372" r:id="rId31"/>
    <p:sldId id="373" r:id="rId32"/>
    <p:sldId id="374" r:id="rId33"/>
    <p:sldId id="375" r:id="rId34"/>
    <p:sldId id="376" r:id="rId35"/>
    <p:sldId id="377" r:id="rId36"/>
    <p:sldId id="378" r:id="rId37"/>
    <p:sldId id="379" r:id="rId38"/>
    <p:sldId id="380" r:id="rId39"/>
    <p:sldId id="381" r:id="rId40"/>
    <p:sldId id="382" r:id="rId41"/>
    <p:sldId id="347" r:id="rId42"/>
    <p:sldId id="383" r:id="rId43"/>
    <p:sldId id="357" r:id="rId44"/>
    <p:sldId id="341" r:id="rId45"/>
    <p:sldId id="297" r:id="rId46"/>
    <p:sldId id="312" r:id="rId47"/>
    <p:sldId id="315" r:id="rId48"/>
    <p:sldId id="292" r:id="rId49"/>
  </p:sldIdLst>
  <p:sldSz cx="9906000" cy="6858000" type="A4"/>
  <p:notesSz cx="6797675" cy="9928225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C96D"/>
    <a:srgbClr val="9D5505"/>
    <a:srgbClr val="AAE6C5"/>
    <a:srgbClr val="AEBFE2"/>
    <a:srgbClr val="4FA9CD"/>
    <a:srgbClr val="5882C0"/>
    <a:srgbClr val="81D7E3"/>
    <a:srgbClr val="53B5F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Средний стиль 4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7975" autoAdjust="0"/>
    <p:restoredTop sz="99736" autoAdjust="0"/>
  </p:normalViewPr>
  <p:slideViewPr>
    <p:cSldViewPr>
      <p:cViewPr varScale="1">
        <p:scale>
          <a:sx n="96" d="100"/>
          <a:sy n="96" d="100"/>
        </p:scale>
        <p:origin x="162" y="-324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5" d="100"/>
          <a:sy n="85" d="100"/>
        </p:scale>
        <p:origin x="-3870" y="-72"/>
      </p:cViewPr>
      <p:guideLst>
        <p:guide orient="horz" pos="3127"/>
        <p:guide pos="2142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.jpeg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.jpeg"/></Relationships>
</file>

<file path=ppt/diagrams/_rels/data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.jpeg"/></Relationships>
</file>

<file path=ppt/diagrams/_rels/data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ata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ata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.jpeg"/></Relationships>
</file>

<file path=ppt/diagrams/_rels/data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ata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.jpeg"/></Relationships>
</file>

<file path=ppt/diagrams/_rels/data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.jpeg"/></Relationships>
</file>

<file path=ppt/diagrams/_rels/data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.jpeg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jpeg"/></Relationships>
</file>

<file path=ppt/diagrams/_rels/data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iagrams/_rels/data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jpe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.jpeg"/></Relationships>
</file>

<file path=ppt/diagrams/_rels/data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ata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.jpe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1.jpeg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231.jpeg"/></Relationships>
</file>

<file path=ppt/diagrams/_rels/drawing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41.jpeg"/></Relationships>
</file>

<file path=ppt/diagrams/_rels/drawing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1.jpeg"/></Relationships>
</file>

<file path=ppt/diagrams/_rels/drawing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1.jpeg"/></Relationships>
</file>

<file path=ppt/diagrams/_rels/drawing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61.jpeg"/></Relationships>
</file>

<file path=ppt/diagrams/_rels/drawing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1.jpeg"/></Relationships>
</file>

<file path=ppt/diagrams/_rels/drawing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81.jpeg"/></Relationships>
</file>

<file path=ppt/diagrams/_rels/drawing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91.jpeg"/></Relationships>
</file>

<file path=ppt/diagrams/_rels/drawing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301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51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1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1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1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1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01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1.jpeg"/></Relationships>
</file>

<file path=ppt/diagrams/_rels/drawing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21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2020год – 1 528 227,4 </a:t>
          </a:r>
          <a:r>
            <a:rPr lang="ru-RU" sz="1100" b="1" dirty="0" smtClean="0"/>
            <a:t>тыс. руб</a:t>
          </a:r>
          <a:r>
            <a:rPr lang="ru-RU" sz="1100" dirty="0" smtClean="0"/>
            <a:t>.</a:t>
          </a:r>
          <a:endParaRPr lang="ru-RU" sz="1100" dirty="0"/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i="0" dirty="0"/>
            <a:t>Дошкольное образование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7604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 год – 59 745,8 </a:t>
          </a:r>
          <a:r>
            <a:rPr lang="ru-RU" sz="1100" dirty="0" smtClean="0"/>
            <a:t>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Организация библиотечного обслуживания пользователей муниципальных библиотек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 custLinFactNeighborX="9574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ScaleX="159841" custScaleY="180060" custLinFactNeighborX="43136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41794" custScaleY="69737" custLinFactY="19094" custLinFactNeighborX="5216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EBFA5BF1-0495-4463-BE81-E73BC5730FBC}" type="presOf" srcId="{D80FECF9-D474-4F6C-B371-632945FE7E44}" destId="{2C987933-5CFA-4866-9B9C-D02C6C662430}" srcOrd="0" destOrd="0" presId="urn:microsoft.com/office/officeart/2005/8/layout/pyramid2"/>
    <dgm:cxn modelId="{E85B3E5C-193B-4E95-AF3A-0465DBDCBC78}" type="presOf" srcId="{5C6EF969-EE38-4661-A68D-B8817E1D8854}" destId="{0D25F4B0-72B0-4C30-97EA-C22769B6E376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4A7F6D10-5AE8-4C57-B347-22767C7E5923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FDF56CB0-E8B7-423A-802F-C11499F8EC80}" type="presParOf" srcId="{0D25F4B0-72B0-4C30-97EA-C22769B6E376}" destId="{501EBEAE-6A09-4E5E-80BD-17BD08D1786E}" srcOrd="0" destOrd="0" presId="urn:microsoft.com/office/officeart/2005/8/layout/pyramid2"/>
    <dgm:cxn modelId="{CC1D6886-BFFF-433E-B540-F6D61ADD474D}" type="presParOf" srcId="{0D25F4B0-72B0-4C30-97EA-C22769B6E376}" destId="{896EF98A-032A-4977-901D-205DF1D5F18D}" srcOrd="1" destOrd="0" presId="urn:microsoft.com/office/officeart/2005/8/layout/pyramid2"/>
    <dgm:cxn modelId="{6654DE2A-BBC2-4795-A7FE-0AF93F6EFA9B}" type="presParOf" srcId="{896EF98A-032A-4977-901D-205DF1D5F18D}" destId="{46039E86-FC51-478D-A7EC-FED2397CC742}" srcOrd="0" destOrd="0" presId="urn:microsoft.com/office/officeart/2005/8/layout/pyramid2"/>
    <dgm:cxn modelId="{C110858B-EABE-4F7A-88ED-02A8A97197BC}" type="presParOf" srcId="{896EF98A-032A-4977-901D-205DF1D5F18D}" destId="{2E52B40B-4DA5-41BC-BEC1-DC5B72637324}" srcOrd="1" destOrd="0" presId="urn:microsoft.com/office/officeart/2005/8/layout/pyramid2"/>
    <dgm:cxn modelId="{7F3A3EF7-76C1-42B8-BDFE-9C4BA1C1CA19}" type="presParOf" srcId="{896EF98A-032A-4977-901D-205DF1D5F18D}" destId="{2C987933-5CFA-4866-9B9C-D02C6C662430}" srcOrd="2" destOrd="0" presId="urn:microsoft.com/office/officeart/2005/8/layout/pyramid2"/>
    <dgm:cxn modelId="{D4179A20-03F1-46BB-B227-7BAC3F35B815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2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 smtClean="0">
              <a:solidFill>
                <a:schemeClr val="tx1"/>
              </a:solidFill>
            </a:rPr>
            <a:t>Проведение капитального строительства и капитального ремонта, приобретение объектов недвижимого имущества</a:t>
          </a:r>
          <a:endParaRPr lang="ru-RU" sz="1100" b="1" i="0" dirty="0">
            <a:solidFill>
              <a:schemeClr val="tx1"/>
            </a:solidFill>
          </a:endParaRP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BD64DBBD-2BDF-4D17-9C0F-76809AE5123E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dirty="0" smtClean="0"/>
            <a:t>2020 год –</a:t>
          </a:r>
          <a:r>
            <a:rPr lang="ru-RU" sz="1100" dirty="0" smtClean="0"/>
            <a:t> </a:t>
          </a:r>
          <a:r>
            <a:rPr lang="ru-RU" sz="1100" b="1" dirty="0" smtClean="0"/>
            <a:t>88 348,6 тыс. руб.</a:t>
          </a:r>
          <a:endParaRPr lang="ru-RU" sz="1100" b="1" i="0" dirty="0">
            <a:solidFill>
              <a:schemeClr val="tx1"/>
            </a:solidFill>
          </a:endParaRPr>
        </a:p>
      </dgm:t>
    </dgm:pt>
    <dgm:pt modelId="{6FAFBF94-87C0-445F-B381-3CBE6EEDC9B0}" type="parTrans" cxnId="{C4847074-8188-4DA0-9259-5047C4263E1B}">
      <dgm:prSet/>
      <dgm:spPr/>
      <dgm:t>
        <a:bodyPr/>
        <a:lstStyle/>
        <a:p>
          <a:endParaRPr lang="ru-RU"/>
        </a:p>
      </dgm:t>
    </dgm:pt>
    <dgm:pt modelId="{960267D0-DDEA-49CB-9539-C72854DAA7B9}" type="sibTrans" cxnId="{C4847074-8188-4DA0-9259-5047C4263E1B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 custLinFactNeighborX="2646" custLinFactNeighborY="294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08032E2D-3519-41EE-BF76-F4A257F8BF15}" type="pres">
      <dgm:prSet presAssocID="{BD64DBBD-2BDF-4D17-9C0F-76809AE5123E}" presName="aNode" presStyleLbl="fgAcc1" presStyleIdx="0" presStyleCnt="2" custLinFactY="202645" custLinFactNeighborX="40451" custLinFactNeighborY="3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84D94F-F93B-474A-B121-8535EB041126}" type="pres">
      <dgm:prSet presAssocID="{BD64DBBD-2BDF-4D17-9C0F-76809AE5123E}" presName="aSpace" presStyleCnt="0"/>
      <dgm:spPr/>
    </dgm:pt>
    <dgm:pt modelId="{46039E86-FC51-478D-A7EC-FED2397CC742}" type="pres">
      <dgm:prSet presAssocID="{90E05D38-C437-48EF-A9F4-FF18EB144A8F}" presName="aNode" presStyleLbl="fgAcc1" presStyleIdx="1" presStyleCnt="2" custScaleX="128904" custScaleY="218469" custLinFactY="-94086" custLinFactNeighborX="89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</dgm:ptLst>
  <dgm:cxnLst>
    <dgm:cxn modelId="{540B62F2-ADA5-4B27-8E5A-BB0A0CE24D04}" type="presOf" srcId="{BD64DBBD-2BDF-4D17-9C0F-76809AE5123E}" destId="{08032E2D-3519-41EE-BF76-F4A257F8BF15}" srcOrd="0" destOrd="0" presId="urn:microsoft.com/office/officeart/2005/8/layout/pyramid2"/>
    <dgm:cxn modelId="{6D21AAD5-CE27-49E2-A1C2-F39EF080BE5B}" type="presOf" srcId="{5C6EF969-EE38-4661-A68D-B8817E1D8854}" destId="{0D25F4B0-72B0-4C30-97EA-C22769B6E376}" srcOrd="0" destOrd="0" presId="urn:microsoft.com/office/officeart/2005/8/layout/pyramid2"/>
    <dgm:cxn modelId="{C4847074-8188-4DA0-9259-5047C4263E1B}" srcId="{5C6EF969-EE38-4661-A68D-B8817E1D8854}" destId="{BD64DBBD-2BDF-4D17-9C0F-76809AE5123E}" srcOrd="0" destOrd="0" parTransId="{6FAFBF94-87C0-445F-B381-3CBE6EEDC9B0}" sibTransId="{960267D0-DDEA-49CB-9539-C72854DAA7B9}"/>
    <dgm:cxn modelId="{F62BC079-278D-4F81-8B14-E59695C43467}" srcId="{5C6EF969-EE38-4661-A68D-B8817E1D8854}" destId="{90E05D38-C437-48EF-A9F4-FF18EB144A8F}" srcOrd="1" destOrd="0" parTransId="{85FCB2CA-9162-4312-BA05-A78FF65D9F6D}" sibTransId="{3B80BF62-C9C1-4105-BE3B-4B460F1F181A}"/>
    <dgm:cxn modelId="{6FDF54EF-D58B-4C8C-9238-AC1160FE9C73}" type="presOf" srcId="{90E05D38-C437-48EF-A9F4-FF18EB144A8F}" destId="{46039E86-FC51-478D-A7EC-FED2397CC742}" srcOrd="0" destOrd="0" presId="urn:microsoft.com/office/officeart/2005/8/layout/pyramid2"/>
    <dgm:cxn modelId="{27AFDADA-B67A-4C8F-8B48-9BF31DBF0316}" type="presParOf" srcId="{0D25F4B0-72B0-4C30-97EA-C22769B6E376}" destId="{501EBEAE-6A09-4E5E-80BD-17BD08D1786E}" srcOrd="0" destOrd="0" presId="urn:microsoft.com/office/officeart/2005/8/layout/pyramid2"/>
    <dgm:cxn modelId="{E271B4CF-648E-46E8-BE44-E5A5B33030C8}" type="presParOf" srcId="{0D25F4B0-72B0-4C30-97EA-C22769B6E376}" destId="{896EF98A-032A-4977-901D-205DF1D5F18D}" srcOrd="1" destOrd="0" presId="urn:microsoft.com/office/officeart/2005/8/layout/pyramid2"/>
    <dgm:cxn modelId="{7249A7BE-669E-4BD3-ACCE-1F8AD2937B85}" type="presParOf" srcId="{896EF98A-032A-4977-901D-205DF1D5F18D}" destId="{08032E2D-3519-41EE-BF76-F4A257F8BF15}" srcOrd="0" destOrd="0" presId="urn:microsoft.com/office/officeart/2005/8/layout/pyramid2"/>
    <dgm:cxn modelId="{6CF07AB1-7AD6-476E-A17B-A1F9446BEA53}" type="presParOf" srcId="{896EF98A-032A-4977-901D-205DF1D5F18D}" destId="{3884D94F-F93B-474A-B121-8535EB041126}" srcOrd="1" destOrd="0" presId="urn:microsoft.com/office/officeart/2005/8/layout/pyramid2"/>
    <dgm:cxn modelId="{DF6B5E2F-E878-44A8-A8C2-E7C72925EDBE}" type="presParOf" srcId="{896EF98A-032A-4977-901D-205DF1D5F18D}" destId="{46039E86-FC51-478D-A7EC-FED2397CC742}" srcOrd="2" destOrd="0" presId="urn:microsoft.com/office/officeart/2005/8/layout/pyramid2"/>
    <dgm:cxn modelId="{95DCFF16-A10A-43D7-B279-AAB940CB898C}" type="presParOf" srcId="{896EF98A-032A-4977-901D-205DF1D5F18D}" destId="{2E52B40B-4DA5-41BC-BEC1-DC5B72637324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2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 год – 266 760,7 </a:t>
          </a:r>
          <a:r>
            <a:rPr lang="ru-RU" sz="1100" b="1" dirty="0" smtClean="0"/>
            <a:t>тыс</a:t>
          </a:r>
          <a:r>
            <a:rPr lang="ru-RU" sz="1100" b="1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i="0" dirty="0"/>
            <a:t>Реализация культурных проектов муниципальных учреждений культуры, проведение культурно-массовых мероприятий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 custLinFactNeighborX="1773" custLinFactNeighborY="-2569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ScaleX="157263" custScaleY="239777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46951" custScaleY="69737" custLinFactY="19980" custLinFactNeighborX="3962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ED171BD8-1ABD-42E2-8487-92BBA43E65E1}" type="presOf" srcId="{D80FECF9-D474-4F6C-B371-632945FE7E44}" destId="{2C987933-5CFA-4866-9B9C-D02C6C662430}" srcOrd="0" destOrd="0" presId="urn:microsoft.com/office/officeart/2005/8/layout/pyramid2"/>
    <dgm:cxn modelId="{6A63A765-0B15-49B8-8972-B344759C3BB8}" type="presOf" srcId="{5C6EF969-EE38-4661-A68D-B8817E1D8854}" destId="{0D25F4B0-72B0-4C30-97EA-C22769B6E376}" srcOrd="0" destOrd="0" presId="urn:microsoft.com/office/officeart/2005/8/layout/pyramid2"/>
    <dgm:cxn modelId="{353206D0-7CFA-41AB-AEE1-E97BF8DA63BC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FF0A3CCE-4CAA-415B-AC6E-AA4B6F09532D}" type="presParOf" srcId="{0D25F4B0-72B0-4C30-97EA-C22769B6E376}" destId="{501EBEAE-6A09-4E5E-80BD-17BD08D1786E}" srcOrd="0" destOrd="0" presId="urn:microsoft.com/office/officeart/2005/8/layout/pyramid2"/>
    <dgm:cxn modelId="{CD3F0979-6347-4F69-9C7B-10893469A141}" type="presParOf" srcId="{0D25F4B0-72B0-4C30-97EA-C22769B6E376}" destId="{896EF98A-032A-4977-901D-205DF1D5F18D}" srcOrd="1" destOrd="0" presId="urn:microsoft.com/office/officeart/2005/8/layout/pyramid2"/>
    <dgm:cxn modelId="{A4CD006D-47ED-497E-8AE2-5C1B9E8E159C}" type="presParOf" srcId="{896EF98A-032A-4977-901D-205DF1D5F18D}" destId="{46039E86-FC51-478D-A7EC-FED2397CC742}" srcOrd="0" destOrd="0" presId="urn:microsoft.com/office/officeart/2005/8/layout/pyramid2"/>
    <dgm:cxn modelId="{B51E3752-CBD5-4AD5-B15F-92A006729EEA}" type="presParOf" srcId="{896EF98A-032A-4977-901D-205DF1D5F18D}" destId="{2E52B40B-4DA5-41BC-BEC1-DC5B72637324}" srcOrd="1" destOrd="0" presId="urn:microsoft.com/office/officeart/2005/8/layout/pyramid2"/>
    <dgm:cxn modelId="{48383B68-B572-4F8C-9CBF-E357AB7E6AF6}" type="presParOf" srcId="{896EF98A-032A-4977-901D-205DF1D5F18D}" destId="{2C987933-5CFA-4866-9B9C-D02C6C662430}" srcOrd="2" destOrd="0" presId="urn:microsoft.com/office/officeart/2005/8/layout/pyramid2"/>
    <dgm:cxn modelId="{52B53F95-ADE8-4234-96D1-773688FD977D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3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 год – 17 151,7 </a:t>
          </a:r>
          <a:r>
            <a:rPr lang="ru-RU" sz="1100" b="1" dirty="0" err="1" smtClean="0"/>
            <a:t>тыс.руб</a:t>
          </a:r>
          <a:r>
            <a:rPr lang="ru-RU" sz="1100" b="1" dirty="0"/>
            <a:t>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Пенсионное обеспечение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ScaleX="92811" custScaleY="59399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4179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B7A415B-6E4B-4870-BDEB-0ED54B1C2B0F}" type="doc">
      <dgm:prSet loTypeId="urn:microsoft.com/office/officeart/2005/8/layout/vList3#3" loCatId="picture" qsTypeId="urn:microsoft.com/office/officeart/2005/8/quickstyle/simple1" qsCatId="simple" csTypeId="urn:microsoft.com/office/officeart/2005/8/colors/accent1_2" csCatId="accent1" phldr="1"/>
      <dgm:spPr/>
    </dgm:pt>
    <dgm:pt modelId="{77CC208F-4E12-4B09-AD7D-80DCB2998C27}">
      <dgm:prSet phldrT="[Текст]" custT="1"/>
      <dgm:sp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solidFill>
            <a:schemeClr val="accent6"/>
          </a:solidFill>
        </a:ln>
      </dgm:spPr>
      <dgm:t>
        <a:bodyPr/>
        <a:lstStyle/>
        <a:p>
          <a:r>
            <a:rPr lang="ru-RU" sz="1200" b="1" i="1" dirty="0" smtClean="0">
              <a:solidFill>
                <a:schemeClr val="tx1"/>
              </a:solidFill>
            </a:rPr>
            <a:t>2020 </a:t>
          </a:r>
          <a:r>
            <a:rPr lang="ru-RU" sz="1200" b="1" i="1" dirty="0">
              <a:solidFill>
                <a:schemeClr val="tx1"/>
              </a:solidFill>
            </a:rPr>
            <a:t>год - </a:t>
          </a:r>
        </a:p>
        <a:p>
          <a:r>
            <a:rPr lang="ru-RU" sz="1200" b="1" dirty="0" smtClean="0">
              <a:solidFill>
                <a:schemeClr val="tx1"/>
              </a:solidFill>
            </a:rPr>
            <a:t>1 427 092,2 </a:t>
          </a:r>
          <a:r>
            <a:rPr lang="ru-RU" sz="1200" b="1" i="1" dirty="0" smtClean="0">
              <a:solidFill>
                <a:schemeClr val="tx1"/>
              </a:solidFill>
            </a:rPr>
            <a:t>тыс</a:t>
          </a:r>
          <a:r>
            <a:rPr lang="ru-RU" sz="1200" b="1" i="1" dirty="0">
              <a:solidFill>
                <a:schemeClr val="tx1"/>
              </a:solidFill>
            </a:rPr>
            <a:t>. руб.</a:t>
          </a:r>
        </a:p>
      </dgm:t>
    </dgm:pt>
    <dgm:pt modelId="{2B039692-039F-4548-A70D-E2AC0DE1E4C3}" type="parTrans" cxnId="{10132E24-7DA6-4042-809B-B361B8542D06}">
      <dgm:prSet/>
      <dgm:spPr/>
      <dgm:t>
        <a:bodyPr/>
        <a:lstStyle/>
        <a:p>
          <a:endParaRPr lang="ru-RU"/>
        </a:p>
      </dgm:t>
    </dgm:pt>
    <dgm:pt modelId="{5571E994-1DA2-451E-84DC-584FD8737B67}" type="sibTrans" cxnId="{10132E24-7DA6-4042-809B-B361B8542D06}">
      <dgm:prSet/>
      <dgm:spPr/>
      <dgm:t>
        <a:bodyPr/>
        <a:lstStyle/>
        <a:p>
          <a:endParaRPr lang="ru-RU"/>
        </a:p>
      </dgm:t>
    </dgm:pt>
    <dgm:pt modelId="{BD4534F5-E537-4348-A3B3-2164E44E2674}" type="pres">
      <dgm:prSet presAssocID="{FB7A415B-6E4B-4870-BDEB-0ED54B1C2B0F}" presName="linearFlow" presStyleCnt="0">
        <dgm:presLayoutVars>
          <dgm:dir/>
          <dgm:resizeHandles val="exact"/>
        </dgm:presLayoutVars>
      </dgm:prSet>
      <dgm:spPr/>
    </dgm:pt>
    <dgm:pt modelId="{F5DE6106-6984-419F-9DAD-A6B448417A42}" type="pres">
      <dgm:prSet presAssocID="{77CC208F-4E12-4B09-AD7D-80DCB2998C27}" presName="composite" presStyleCnt="0"/>
      <dgm:spPr/>
    </dgm:pt>
    <dgm:pt modelId="{7B3A56B5-6C87-4F10-9D8E-418DF5C0F706}" type="pres">
      <dgm:prSet presAssocID="{77CC208F-4E12-4B09-AD7D-80DCB2998C27}" presName="imgShp" presStyleLbl="fgImgPlac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 l="-41000" r="-41000"/>
          </a:stretch>
        </a:blipFill>
        <a:ln>
          <a:solidFill>
            <a:schemeClr val="accent6"/>
          </a:solidFill>
        </a:ln>
      </dgm:spPr>
    </dgm:pt>
    <dgm:pt modelId="{4A43FA70-DDC5-4B91-9FA3-D63EB734C9B6}" type="pres">
      <dgm:prSet presAssocID="{77CC208F-4E12-4B09-AD7D-80DCB2998C27}" presName="txShp" presStyleLbl="node1" presStyleIdx="0" presStyleCnt="1" custScaleX="129018" custScaleY="65822" custLinFactNeighborY="-6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132E24-7DA6-4042-809B-B361B8542D06}" srcId="{FB7A415B-6E4B-4870-BDEB-0ED54B1C2B0F}" destId="{77CC208F-4E12-4B09-AD7D-80DCB2998C27}" srcOrd="0" destOrd="0" parTransId="{2B039692-039F-4548-A70D-E2AC0DE1E4C3}" sibTransId="{5571E994-1DA2-451E-84DC-584FD8737B67}"/>
    <dgm:cxn modelId="{11051756-1988-4098-9000-C0B107E02AFE}" type="presOf" srcId="{FB7A415B-6E4B-4870-BDEB-0ED54B1C2B0F}" destId="{BD4534F5-E537-4348-A3B3-2164E44E2674}" srcOrd="0" destOrd="0" presId="urn:microsoft.com/office/officeart/2005/8/layout/vList3#3"/>
    <dgm:cxn modelId="{369E38D9-88D7-4376-978B-F3ABFE0E0A2B}" type="presOf" srcId="{77CC208F-4E12-4B09-AD7D-80DCB2998C27}" destId="{4A43FA70-DDC5-4B91-9FA3-D63EB734C9B6}" srcOrd="0" destOrd="0" presId="urn:microsoft.com/office/officeart/2005/8/layout/vList3#3"/>
    <dgm:cxn modelId="{15760DF8-AC63-4A12-817B-3A58AFCA49F6}" type="presParOf" srcId="{BD4534F5-E537-4348-A3B3-2164E44E2674}" destId="{F5DE6106-6984-419F-9DAD-A6B448417A42}" srcOrd="0" destOrd="0" presId="urn:microsoft.com/office/officeart/2005/8/layout/vList3#3"/>
    <dgm:cxn modelId="{88580CF4-48AC-4A07-91E8-318742E3DEAA}" type="presParOf" srcId="{F5DE6106-6984-419F-9DAD-A6B448417A42}" destId="{7B3A56B5-6C87-4F10-9D8E-418DF5C0F706}" srcOrd="0" destOrd="0" presId="urn:microsoft.com/office/officeart/2005/8/layout/vList3#3"/>
    <dgm:cxn modelId="{CF1D20E5-57AA-4C83-BE6A-CA98954ABB97}" type="presParOf" srcId="{F5DE6106-6984-419F-9DAD-A6B448417A42}" destId="{4A43FA70-DDC5-4B91-9FA3-D63EB734C9B6}" srcOrd="1" destOrd="0" presId="urn:microsoft.com/office/officeart/2005/8/layout/vList3#3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 год – 87 576,8</a:t>
          </a:r>
          <a:r>
            <a:rPr lang="ru-RU" sz="1100" b="1" dirty="0" smtClean="0"/>
            <a:t> тыс</a:t>
          </a:r>
          <a:r>
            <a:rPr lang="ru-RU" sz="1100" b="1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Социальное обслуживание населения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 custLinFactNeighborX="10355" custLinFactNeighborY="97980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ScaleX="87655" custScaleY="111842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4179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 год –</a:t>
          </a:r>
          <a:r>
            <a:rPr lang="ru-RU" sz="1100" b="1" dirty="0" smtClean="0"/>
            <a:t> 45 895,5 тыс</a:t>
          </a:r>
          <a:r>
            <a:rPr lang="ru-RU" sz="1100" b="1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Другие вопросы в области социальной политики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ScaleX="159841" custScaleY="180060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41794" custScaleY="69737" custLinFactY="19094" custLinFactNeighborX="4453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21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 год –</a:t>
          </a:r>
          <a:r>
            <a:rPr lang="ru-RU" sz="1100" b="1" dirty="0" smtClean="0"/>
            <a:t> 764 773,7 тыс. руб</a:t>
          </a:r>
          <a:r>
            <a:rPr lang="ru-RU" sz="1100" b="1" dirty="0"/>
            <a:t>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altLang="ru-RU" sz="1100" b="1" dirty="0">
              <a:solidFill>
                <a:schemeClr val="tx1"/>
              </a:solidFill>
            </a:rPr>
            <a:t>Социальное обеспечение населения</a:t>
          </a:r>
          <a:endParaRPr lang="ru-RU" sz="1100" b="1" i="0" dirty="0">
            <a:solidFill>
              <a:schemeClr val="tx1"/>
            </a:solidFill>
          </a:endParaRP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 custLinFactNeighborX="-2319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ScaleX="144373" custScaleY="71025" custLinFactY="-12941" custLinFactNeighborX="14419" custLinFactNeighborY="-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4179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2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 год –</a:t>
          </a:r>
          <a:r>
            <a:rPr lang="ru-RU" sz="1100" b="1" dirty="0" smtClean="0"/>
            <a:t> 511 694,5 тыс</a:t>
          </a:r>
          <a:r>
            <a:rPr lang="ru-RU" sz="1100" b="1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i="0" dirty="0"/>
            <a:t>Охрана семьи и детства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ScaleX="157263" custScaleY="58766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46951" custScaleY="69737" custLinFactY="13962" custLinFactNeighborX="2243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3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B7A415B-6E4B-4870-BDEB-0ED54B1C2B0F}" type="doc">
      <dgm:prSet loTypeId="urn:microsoft.com/office/officeart/2005/8/layout/vList3#1" loCatId="picture" qsTypeId="urn:microsoft.com/office/officeart/2005/8/quickstyle/simple1" qsCatId="simple" csTypeId="urn:microsoft.com/office/officeart/2005/8/colors/accent1_2" csCatId="accent1" phldr="1"/>
      <dgm:spPr/>
    </dgm:pt>
    <dgm:pt modelId="{77CC208F-4E12-4B09-AD7D-80DCB2998C27}">
      <dgm:prSet phldrT="[Текст]" custT="1"/>
      <dgm:sp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solidFill>
            <a:schemeClr val="accent6"/>
          </a:solidFill>
        </a:ln>
      </dgm:spPr>
      <dgm:t>
        <a:bodyPr/>
        <a:lstStyle/>
        <a:p>
          <a:pPr algn="ctr"/>
          <a:r>
            <a:rPr lang="ru-RU" sz="1500" b="1" i="1" dirty="0" smtClean="0">
              <a:solidFill>
                <a:schemeClr val="tx1"/>
              </a:solidFill>
            </a:rPr>
            <a:t>2020 </a:t>
          </a:r>
          <a:r>
            <a:rPr lang="ru-RU" sz="1500" b="1" i="1" dirty="0">
              <a:solidFill>
                <a:schemeClr val="tx1"/>
              </a:solidFill>
            </a:rPr>
            <a:t>год - </a:t>
          </a:r>
        </a:p>
        <a:p>
          <a:pPr algn="r"/>
          <a:r>
            <a:rPr lang="ru-RU" sz="1500" b="1" dirty="0" smtClean="0"/>
            <a:t>4 </a:t>
          </a:r>
          <a:r>
            <a:rPr lang="ru-RU" sz="1500" b="0" dirty="0" smtClean="0">
              <a:solidFill>
                <a:schemeClr val="tx1"/>
              </a:solidFill>
            </a:rPr>
            <a:t>4 </a:t>
          </a:r>
          <a:r>
            <a:rPr lang="ru-RU" sz="1300" b="1" dirty="0" smtClean="0">
              <a:solidFill>
                <a:schemeClr val="tx1"/>
              </a:solidFill>
            </a:rPr>
            <a:t>4 488 480,7</a:t>
          </a:r>
          <a:r>
            <a:rPr lang="ru-RU" sz="1300" b="1" i="1" dirty="0" smtClean="0">
              <a:solidFill>
                <a:schemeClr val="tx1"/>
              </a:solidFill>
            </a:rPr>
            <a:t> </a:t>
          </a:r>
          <a:r>
            <a:rPr lang="ru-RU" sz="1500" b="1" i="1" dirty="0" smtClean="0">
              <a:solidFill>
                <a:schemeClr val="tx1"/>
              </a:solidFill>
            </a:rPr>
            <a:t>тыс</a:t>
          </a:r>
          <a:r>
            <a:rPr lang="ru-RU" sz="1500" b="1" i="1" dirty="0">
              <a:solidFill>
                <a:schemeClr val="tx1"/>
              </a:solidFill>
            </a:rPr>
            <a:t>. руб</a:t>
          </a:r>
          <a:r>
            <a:rPr lang="ru-RU" sz="1550" b="1" i="1" dirty="0">
              <a:solidFill>
                <a:schemeClr val="tx1"/>
              </a:solidFill>
            </a:rPr>
            <a:t>.</a:t>
          </a:r>
        </a:p>
      </dgm:t>
    </dgm:pt>
    <dgm:pt modelId="{2B039692-039F-4548-A70D-E2AC0DE1E4C3}" type="parTrans" cxnId="{10132E24-7DA6-4042-809B-B361B8542D06}">
      <dgm:prSet/>
      <dgm:spPr/>
      <dgm:t>
        <a:bodyPr/>
        <a:lstStyle/>
        <a:p>
          <a:endParaRPr lang="ru-RU"/>
        </a:p>
      </dgm:t>
    </dgm:pt>
    <dgm:pt modelId="{5571E994-1DA2-451E-84DC-584FD8737B67}" type="sibTrans" cxnId="{10132E24-7DA6-4042-809B-B361B8542D06}">
      <dgm:prSet/>
      <dgm:spPr/>
      <dgm:t>
        <a:bodyPr/>
        <a:lstStyle/>
        <a:p>
          <a:endParaRPr lang="ru-RU"/>
        </a:p>
      </dgm:t>
    </dgm:pt>
    <dgm:pt modelId="{BD4534F5-E537-4348-A3B3-2164E44E2674}" type="pres">
      <dgm:prSet presAssocID="{FB7A415B-6E4B-4870-BDEB-0ED54B1C2B0F}" presName="linearFlow" presStyleCnt="0">
        <dgm:presLayoutVars>
          <dgm:dir/>
          <dgm:resizeHandles val="exact"/>
        </dgm:presLayoutVars>
      </dgm:prSet>
      <dgm:spPr/>
    </dgm:pt>
    <dgm:pt modelId="{F5DE6106-6984-419F-9DAD-A6B448417A42}" type="pres">
      <dgm:prSet presAssocID="{77CC208F-4E12-4B09-AD7D-80DCB2998C27}" presName="composite" presStyleCnt="0"/>
      <dgm:spPr/>
    </dgm:pt>
    <dgm:pt modelId="{7B3A56B5-6C87-4F10-9D8E-418DF5C0F706}" type="pres">
      <dgm:prSet presAssocID="{77CC208F-4E12-4B09-AD7D-80DCB2998C27}" presName="imgShp" presStyleLbl="fgImgPlace1" presStyleIdx="0" presStyleCnt="1" custLinFactNeighborX="-17026" custLinFactNeighborY="4330"/>
      <dgm:spPr>
        <a:blipFill dpi="0" rotWithShape="1">
          <a:blip xmlns:r="http://schemas.openxmlformats.org/officeDocument/2006/relationships" r:embed="rId1"/>
          <a:srcRect/>
          <a:stretch>
            <a:fillRect l="-41000" r="-41000"/>
          </a:stretch>
        </a:blipFill>
        <a:ln>
          <a:solidFill>
            <a:schemeClr val="accent6"/>
          </a:solidFill>
        </a:ln>
      </dgm:spPr>
    </dgm:pt>
    <dgm:pt modelId="{4A43FA70-DDC5-4B91-9FA3-D63EB734C9B6}" type="pres">
      <dgm:prSet presAssocID="{77CC208F-4E12-4B09-AD7D-80DCB2998C27}" presName="txShp" presStyleLbl="node1" presStyleIdx="0" presStyleCnt="1" custScaleX="149668" custScaleY="65822" custLinFactNeighborX="-1174" custLinFactNeighborY="11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132E24-7DA6-4042-809B-B361B8542D06}" srcId="{FB7A415B-6E4B-4870-BDEB-0ED54B1C2B0F}" destId="{77CC208F-4E12-4B09-AD7D-80DCB2998C27}" srcOrd="0" destOrd="0" parTransId="{2B039692-039F-4548-A70D-E2AC0DE1E4C3}" sibTransId="{5571E994-1DA2-451E-84DC-584FD8737B67}"/>
    <dgm:cxn modelId="{11051756-1988-4098-9000-C0B107E02AFE}" type="presOf" srcId="{FB7A415B-6E4B-4870-BDEB-0ED54B1C2B0F}" destId="{BD4534F5-E537-4348-A3B3-2164E44E2674}" srcOrd="0" destOrd="0" presId="urn:microsoft.com/office/officeart/2005/8/layout/vList3#1"/>
    <dgm:cxn modelId="{369E38D9-88D7-4376-978B-F3ABFE0E0A2B}" type="presOf" srcId="{77CC208F-4E12-4B09-AD7D-80DCB2998C27}" destId="{4A43FA70-DDC5-4B91-9FA3-D63EB734C9B6}" srcOrd="0" destOrd="0" presId="urn:microsoft.com/office/officeart/2005/8/layout/vList3#1"/>
    <dgm:cxn modelId="{15760DF8-AC63-4A12-817B-3A58AFCA49F6}" type="presParOf" srcId="{BD4534F5-E537-4348-A3B3-2164E44E2674}" destId="{F5DE6106-6984-419F-9DAD-A6B448417A42}" srcOrd="0" destOrd="0" presId="urn:microsoft.com/office/officeart/2005/8/layout/vList3#1"/>
    <dgm:cxn modelId="{88580CF4-48AC-4A07-91E8-318742E3DEAA}" type="presParOf" srcId="{F5DE6106-6984-419F-9DAD-A6B448417A42}" destId="{7B3A56B5-6C87-4F10-9D8E-418DF5C0F706}" srcOrd="0" destOrd="0" presId="urn:microsoft.com/office/officeart/2005/8/layout/vList3#1"/>
    <dgm:cxn modelId="{CF1D20E5-57AA-4C83-BE6A-CA98954ABB97}" type="presParOf" srcId="{F5DE6106-6984-419F-9DAD-A6B448417A42}" destId="{4A43FA70-DDC5-4B91-9FA3-D63EB734C9B6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 год –</a:t>
          </a:r>
          <a:r>
            <a:rPr lang="ru-RU" sz="1100" b="1" dirty="0" smtClean="0"/>
            <a:t> 2 366 988,3 тыс</a:t>
          </a:r>
          <a:r>
            <a:rPr lang="ru-RU" sz="1100" b="1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i="0" dirty="0"/>
            <a:t>Общее образование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 custLinFactNeighborX="10355" custLinFactNeighborY="97980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7604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 год –</a:t>
          </a:r>
          <a:r>
            <a:rPr lang="ru-RU" sz="1100" b="1" dirty="0" smtClean="0"/>
            <a:t> 425 458,2 тыс</a:t>
          </a:r>
          <a:r>
            <a:rPr lang="ru-RU" sz="1100" b="1" dirty="0"/>
            <a:t>. руб</a:t>
          </a:r>
          <a:r>
            <a:rPr lang="ru-RU" sz="1100" dirty="0"/>
            <a:t>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50" b="1" i="0" dirty="0"/>
            <a:t>Дополнительное образование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7604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2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 год – 32 655,1 </a:t>
          </a:r>
          <a:r>
            <a:rPr lang="ru-RU" sz="1100" b="1" dirty="0" smtClean="0"/>
            <a:t>тыс</a:t>
          </a:r>
          <a:r>
            <a:rPr lang="ru-RU" sz="1100" b="1" dirty="0"/>
            <a:t>. руб</a:t>
          </a:r>
          <a:r>
            <a:rPr lang="ru-RU" sz="1100" dirty="0"/>
            <a:t>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i="0" dirty="0"/>
            <a:t>Молодежная политика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LinFactNeighborX="-312" custLinFactNeighborY="-371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7604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2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 год </a:t>
          </a:r>
          <a:r>
            <a:rPr lang="ru-RU" sz="1200" b="1" dirty="0"/>
            <a:t>–</a:t>
          </a:r>
          <a:r>
            <a:rPr lang="ru-RU" sz="1100" b="1" dirty="0"/>
            <a:t> </a:t>
          </a:r>
          <a:r>
            <a:rPr lang="ru-RU" sz="1100" b="1" dirty="0" smtClean="0"/>
            <a:t>135 151,7 тыс</a:t>
          </a:r>
          <a:r>
            <a:rPr lang="ru-RU" sz="1100" b="1" dirty="0"/>
            <a:t>. руб</a:t>
          </a:r>
          <a:r>
            <a:rPr lang="ru-RU" sz="1100" dirty="0"/>
            <a:t>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Прочие учреждения образования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ScaleX="113436" custScaleY="71025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7604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92A2505E-A12F-46E9-A55C-3B3CC7333F3A}" type="presOf" srcId="{D80FECF9-D474-4F6C-B371-632945FE7E44}" destId="{2C987933-5CFA-4866-9B9C-D02C6C662430}" srcOrd="0" destOrd="0" presId="urn:microsoft.com/office/officeart/2005/8/layout/pyramid2"/>
    <dgm:cxn modelId="{CD0E97AE-65E9-4D2C-A04A-B6D07BC02FE9}" type="presOf" srcId="{5C6EF969-EE38-4661-A68D-B8817E1D8854}" destId="{0D25F4B0-72B0-4C30-97EA-C22769B6E376}" srcOrd="0" destOrd="0" presId="urn:microsoft.com/office/officeart/2005/8/layout/pyramid2"/>
    <dgm:cxn modelId="{3ACE7868-263B-489D-8F62-1E710735A026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C43AE5D7-4616-43B0-BF8D-DD698CAA6DAF}" type="presParOf" srcId="{0D25F4B0-72B0-4C30-97EA-C22769B6E376}" destId="{501EBEAE-6A09-4E5E-80BD-17BD08D1786E}" srcOrd="0" destOrd="0" presId="urn:microsoft.com/office/officeart/2005/8/layout/pyramid2"/>
    <dgm:cxn modelId="{A91B864A-0FCF-4AE1-8354-B42A7D31C006}" type="presParOf" srcId="{0D25F4B0-72B0-4C30-97EA-C22769B6E376}" destId="{896EF98A-032A-4977-901D-205DF1D5F18D}" srcOrd="1" destOrd="0" presId="urn:microsoft.com/office/officeart/2005/8/layout/pyramid2"/>
    <dgm:cxn modelId="{B631F660-05F8-4803-885A-12247F4FDB6C}" type="presParOf" srcId="{896EF98A-032A-4977-901D-205DF1D5F18D}" destId="{46039E86-FC51-478D-A7EC-FED2397CC742}" srcOrd="0" destOrd="0" presId="urn:microsoft.com/office/officeart/2005/8/layout/pyramid2"/>
    <dgm:cxn modelId="{3F6E2E35-A5EF-448E-B796-BB6BC66D7E84}" type="presParOf" srcId="{896EF98A-032A-4977-901D-205DF1D5F18D}" destId="{2E52B40B-4DA5-41BC-BEC1-DC5B72637324}" srcOrd="1" destOrd="0" presId="urn:microsoft.com/office/officeart/2005/8/layout/pyramid2"/>
    <dgm:cxn modelId="{1B9BE20C-6DD3-4FE7-B649-3A225EAEE5A7}" type="presParOf" srcId="{896EF98A-032A-4977-901D-205DF1D5F18D}" destId="{2C987933-5CFA-4866-9B9C-D02C6C662430}" srcOrd="2" destOrd="0" presId="urn:microsoft.com/office/officeart/2005/8/layout/pyramid2"/>
    <dgm:cxn modelId="{7975D7F5-A4E8-4E66-B2C9-89623041F602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3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 год </a:t>
          </a:r>
          <a:r>
            <a:rPr lang="ru-RU" sz="1200" b="1" dirty="0"/>
            <a:t>-</a:t>
          </a:r>
          <a:r>
            <a:rPr lang="ru-RU" sz="1100" dirty="0"/>
            <a:t> </a:t>
          </a:r>
          <a:r>
            <a:rPr lang="ru-RU" sz="1100" dirty="0" smtClean="0"/>
            <a:t> </a:t>
          </a:r>
          <a:r>
            <a:rPr lang="ru-RU" sz="1100" b="1" i="0" u="none" dirty="0" smtClean="0"/>
            <a:t>59 469,7</a:t>
          </a:r>
          <a:r>
            <a:rPr lang="ru-RU" sz="1100" dirty="0" smtClean="0"/>
            <a:t> 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Развитие профессионального искусства (Театр для детей и молодежи)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 custLinFactNeighborX="-2716" custLinFactNeighborY="1938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ScaleX="128904" custScaleY="175287" custLinFactNeighborX="9812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41794" custScaleY="69737" custLinFactNeighborX="28517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EEFD777A-0C3C-4E11-9186-DECF31E0B1FD}" type="presOf" srcId="{5C6EF969-EE38-4661-A68D-B8817E1D8854}" destId="{0D25F4B0-72B0-4C30-97EA-C22769B6E376}" srcOrd="0" destOrd="0" presId="urn:microsoft.com/office/officeart/2005/8/layout/pyramid2"/>
    <dgm:cxn modelId="{2E6C1481-F5B6-4079-96C3-18CB2EA37D52}" type="presOf" srcId="{D80FECF9-D474-4F6C-B371-632945FE7E44}" destId="{2C987933-5CFA-4866-9B9C-D02C6C662430}" srcOrd="0" destOrd="0" presId="urn:microsoft.com/office/officeart/2005/8/layout/pyramid2"/>
    <dgm:cxn modelId="{2CDEFBC4-39AC-4529-B34F-EE3798866121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76FABD6F-1631-4C4A-811B-700433CEDD64}" type="presParOf" srcId="{0D25F4B0-72B0-4C30-97EA-C22769B6E376}" destId="{501EBEAE-6A09-4E5E-80BD-17BD08D1786E}" srcOrd="0" destOrd="0" presId="urn:microsoft.com/office/officeart/2005/8/layout/pyramid2"/>
    <dgm:cxn modelId="{F614FDE7-AA22-475B-A5A5-A8A8332DBCDF}" type="presParOf" srcId="{0D25F4B0-72B0-4C30-97EA-C22769B6E376}" destId="{896EF98A-032A-4977-901D-205DF1D5F18D}" srcOrd="1" destOrd="0" presId="urn:microsoft.com/office/officeart/2005/8/layout/pyramid2"/>
    <dgm:cxn modelId="{251CC0A5-C296-407B-A8CE-EA9F086A10DD}" type="presParOf" srcId="{896EF98A-032A-4977-901D-205DF1D5F18D}" destId="{46039E86-FC51-478D-A7EC-FED2397CC742}" srcOrd="0" destOrd="0" presId="urn:microsoft.com/office/officeart/2005/8/layout/pyramid2"/>
    <dgm:cxn modelId="{47E93D14-04E2-43E7-9285-8DE5301CC8B0}" type="presParOf" srcId="{896EF98A-032A-4977-901D-205DF1D5F18D}" destId="{2E52B40B-4DA5-41BC-BEC1-DC5B72637324}" srcOrd="1" destOrd="0" presId="urn:microsoft.com/office/officeart/2005/8/layout/pyramid2"/>
    <dgm:cxn modelId="{0DCBA83B-3A9D-4E90-9C16-CA522BDB7293}" type="presParOf" srcId="{896EF98A-032A-4977-901D-205DF1D5F18D}" destId="{2C987933-5CFA-4866-9B9C-D02C6C662430}" srcOrd="2" destOrd="0" presId="urn:microsoft.com/office/officeart/2005/8/layout/pyramid2"/>
    <dgm:cxn modelId="{329EFCC4-34B0-4FAA-9FD2-C9BBCBCDC588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B7A415B-6E4B-4870-BDEB-0ED54B1C2B0F}" type="doc">
      <dgm:prSet loTypeId="urn:microsoft.com/office/officeart/2005/8/layout/vList3#2" loCatId="picture" qsTypeId="urn:microsoft.com/office/officeart/2005/8/quickstyle/simple1" qsCatId="simple" csTypeId="urn:microsoft.com/office/officeart/2005/8/colors/accent1_2" csCatId="accent1" phldr="1"/>
      <dgm:spPr/>
    </dgm:pt>
    <dgm:pt modelId="{77CC208F-4E12-4B09-AD7D-80DCB2998C27}">
      <dgm:prSet phldrT="[Текст]" custT="1"/>
      <dgm:spPr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>
          <a:solidFill>
            <a:schemeClr val="accent6"/>
          </a:solidFill>
        </a:ln>
      </dgm:spPr>
      <dgm:t>
        <a:bodyPr/>
        <a:lstStyle/>
        <a:p>
          <a:r>
            <a:rPr lang="ru-RU" sz="1600" b="1" i="1" dirty="0" smtClean="0">
              <a:solidFill>
                <a:schemeClr val="tx1"/>
              </a:solidFill>
            </a:rPr>
            <a:t>    2020 </a:t>
          </a:r>
          <a:r>
            <a:rPr lang="ru-RU" sz="1600" b="1" i="1" dirty="0">
              <a:solidFill>
                <a:schemeClr val="tx1"/>
              </a:solidFill>
            </a:rPr>
            <a:t>год - </a:t>
          </a:r>
        </a:p>
        <a:p>
          <a:r>
            <a:rPr lang="ru-RU" sz="1600" b="1" i="1" dirty="0">
              <a:solidFill>
                <a:schemeClr val="tx1"/>
              </a:solidFill>
            </a:rPr>
            <a:t>      </a:t>
          </a:r>
          <a:r>
            <a:rPr lang="ru-RU" sz="1600" b="1" dirty="0" smtClean="0">
              <a:solidFill>
                <a:schemeClr val="tx1"/>
              </a:solidFill>
            </a:rPr>
            <a:t>519 433,6 </a:t>
          </a:r>
          <a:r>
            <a:rPr lang="ru-RU" sz="1600" b="1" i="1" dirty="0" smtClean="0">
              <a:solidFill>
                <a:schemeClr val="tx1"/>
              </a:solidFill>
            </a:rPr>
            <a:t>тыс</a:t>
          </a:r>
          <a:r>
            <a:rPr lang="ru-RU" sz="1600" b="1" i="1" dirty="0">
              <a:solidFill>
                <a:schemeClr val="tx1"/>
              </a:solidFill>
            </a:rPr>
            <a:t>. руб.</a:t>
          </a:r>
        </a:p>
      </dgm:t>
    </dgm:pt>
    <dgm:pt modelId="{2B039692-039F-4548-A70D-E2AC0DE1E4C3}" type="parTrans" cxnId="{10132E24-7DA6-4042-809B-B361B8542D06}">
      <dgm:prSet/>
      <dgm:spPr/>
      <dgm:t>
        <a:bodyPr/>
        <a:lstStyle/>
        <a:p>
          <a:endParaRPr lang="ru-RU"/>
        </a:p>
      </dgm:t>
    </dgm:pt>
    <dgm:pt modelId="{5571E994-1DA2-451E-84DC-584FD8737B67}" type="sibTrans" cxnId="{10132E24-7DA6-4042-809B-B361B8542D06}">
      <dgm:prSet/>
      <dgm:spPr/>
      <dgm:t>
        <a:bodyPr/>
        <a:lstStyle/>
        <a:p>
          <a:endParaRPr lang="ru-RU"/>
        </a:p>
      </dgm:t>
    </dgm:pt>
    <dgm:pt modelId="{BD4534F5-E537-4348-A3B3-2164E44E2674}" type="pres">
      <dgm:prSet presAssocID="{FB7A415B-6E4B-4870-BDEB-0ED54B1C2B0F}" presName="linearFlow" presStyleCnt="0">
        <dgm:presLayoutVars>
          <dgm:dir/>
          <dgm:resizeHandles val="exact"/>
        </dgm:presLayoutVars>
      </dgm:prSet>
      <dgm:spPr/>
    </dgm:pt>
    <dgm:pt modelId="{F5DE6106-6984-419F-9DAD-A6B448417A42}" type="pres">
      <dgm:prSet presAssocID="{77CC208F-4E12-4B09-AD7D-80DCB2998C27}" presName="composite" presStyleCnt="0"/>
      <dgm:spPr/>
    </dgm:pt>
    <dgm:pt modelId="{7B3A56B5-6C87-4F10-9D8E-418DF5C0F706}" type="pres">
      <dgm:prSet presAssocID="{77CC208F-4E12-4B09-AD7D-80DCB2998C27}" presName="imgShp" presStyleLbl="fgImgPlace1" presStyleIdx="0" presStyleCnt="1" custLinFactNeighborX="-23114" custLinFactNeighborY="-1846"/>
      <dgm:spPr>
        <a:blipFill dpi="0" rotWithShape="1">
          <a:blip xmlns:r="http://schemas.openxmlformats.org/officeDocument/2006/relationships" r:embed="rId1"/>
          <a:srcRect/>
          <a:stretch>
            <a:fillRect l="-41000" r="-41000"/>
          </a:stretch>
        </a:blipFill>
        <a:ln>
          <a:solidFill>
            <a:schemeClr val="accent6"/>
          </a:solidFill>
        </a:ln>
      </dgm:spPr>
    </dgm:pt>
    <dgm:pt modelId="{4A43FA70-DDC5-4B91-9FA3-D63EB734C9B6}" type="pres">
      <dgm:prSet presAssocID="{77CC208F-4E12-4B09-AD7D-80DCB2998C27}" presName="txShp" presStyleLbl="node1" presStyleIdx="0" presStyleCnt="1" custScaleX="147595" custScaleY="11857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0132E24-7DA6-4042-809B-B361B8542D06}" srcId="{FB7A415B-6E4B-4870-BDEB-0ED54B1C2B0F}" destId="{77CC208F-4E12-4B09-AD7D-80DCB2998C27}" srcOrd="0" destOrd="0" parTransId="{2B039692-039F-4548-A70D-E2AC0DE1E4C3}" sibTransId="{5571E994-1DA2-451E-84DC-584FD8737B67}"/>
    <dgm:cxn modelId="{720E622A-CEBD-4C4A-B850-7D12861357E7}" type="presOf" srcId="{77CC208F-4E12-4B09-AD7D-80DCB2998C27}" destId="{4A43FA70-DDC5-4B91-9FA3-D63EB734C9B6}" srcOrd="0" destOrd="0" presId="urn:microsoft.com/office/officeart/2005/8/layout/vList3#2"/>
    <dgm:cxn modelId="{DEC83740-80D0-477D-880B-DE4CF1CC2438}" type="presOf" srcId="{FB7A415B-6E4B-4870-BDEB-0ED54B1C2B0F}" destId="{BD4534F5-E537-4348-A3B3-2164E44E2674}" srcOrd="0" destOrd="0" presId="urn:microsoft.com/office/officeart/2005/8/layout/vList3#2"/>
    <dgm:cxn modelId="{6A2A90FA-B658-43BF-A65F-FFF1CA64DDA3}" type="presParOf" srcId="{BD4534F5-E537-4348-A3B3-2164E44E2674}" destId="{F5DE6106-6984-419F-9DAD-A6B448417A42}" srcOrd="0" destOrd="0" presId="urn:microsoft.com/office/officeart/2005/8/layout/vList3#2"/>
    <dgm:cxn modelId="{79128874-951E-430F-A381-620C31F86F3C}" type="presParOf" srcId="{F5DE6106-6984-419F-9DAD-A6B448417A42}" destId="{7B3A56B5-6C87-4F10-9D8E-418DF5C0F706}" srcOrd="0" destOrd="0" presId="urn:microsoft.com/office/officeart/2005/8/layout/vList3#2"/>
    <dgm:cxn modelId="{075C11C6-0196-48DA-8C0A-5B22B4202D9A}" type="presParOf" srcId="{F5DE6106-6984-419F-9DAD-A6B448417A42}" destId="{4A43FA70-DDC5-4B91-9FA3-D63EB734C9B6}" srcOrd="1" destOrd="0" presId="urn:microsoft.com/office/officeart/2005/8/layout/vList3#2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C6EF969-EE38-4661-A68D-B8817E1D8854}" type="doc">
      <dgm:prSet loTypeId="urn:microsoft.com/office/officeart/2005/8/layout/pyramid2" loCatId="pyramid" qsTypeId="urn:microsoft.com/office/officeart/2005/8/quickstyle/3d9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D80FECF9-D474-4F6C-B371-632945FE7E44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200" b="1" dirty="0" smtClean="0"/>
            <a:t>2020 год – </a:t>
          </a:r>
          <a:r>
            <a:rPr lang="ru-RU" sz="1200" b="1" i="0" u="none" dirty="0" smtClean="0"/>
            <a:t>45 108,8</a:t>
          </a:r>
          <a:r>
            <a:rPr lang="ru-RU" sz="1200" b="1" dirty="0" smtClean="0"/>
            <a:t> </a:t>
          </a:r>
          <a:r>
            <a:rPr lang="ru-RU" sz="1100" dirty="0" smtClean="0"/>
            <a:t>тыс</a:t>
          </a:r>
          <a:r>
            <a:rPr lang="ru-RU" sz="1100" dirty="0"/>
            <a:t>. руб.</a:t>
          </a:r>
        </a:p>
      </dgm:t>
    </dgm:pt>
    <dgm:pt modelId="{187F87BD-741B-4AC1-8FA8-7D08DFE91685}" type="parTrans" cxnId="{101F4DBB-669A-4F99-B3A0-B6FE71341EDB}">
      <dgm:prSet/>
      <dgm:spPr/>
      <dgm:t>
        <a:bodyPr/>
        <a:lstStyle/>
        <a:p>
          <a:endParaRPr lang="ru-RU"/>
        </a:p>
      </dgm:t>
    </dgm:pt>
    <dgm:pt modelId="{14276B51-B5FF-4112-A846-587B00DA8166}" type="sibTrans" cxnId="{101F4DBB-669A-4F99-B3A0-B6FE71341EDB}">
      <dgm:prSet/>
      <dgm:spPr/>
      <dgm:t>
        <a:bodyPr/>
        <a:lstStyle/>
        <a:p>
          <a:endParaRPr lang="ru-RU"/>
        </a:p>
      </dgm:t>
    </dgm:pt>
    <dgm:pt modelId="{90E05D38-C437-48EF-A9F4-FF18EB144A8F}">
      <dgm:prSet custT="1"/>
      <dgm:sp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</dgm:spPr>
      <dgm:t>
        <a:bodyPr/>
        <a:lstStyle/>
        <a:p>
          <a:pPr algn="ctr"/>
          <a:r>
            <a:rPr lang="ru-RU" sz="1100" b="1" i="0" dirty="0"/>
            <a:t>Организация деятельности муниципальных музеев и зоопарка</a:t>
          </a:r>
        </a:p>
      </dgm:t>
    </dgm:pt>
    <dgm:pt modelId="{85FCB2CA-9162-4312-BA05-A78FF65D9F6D}" type="parTrans" cxnId="{F62BC079-278D-4F81-8B14-E59695C43467}">
      <dgm:prSet/>
      <dgm:spPr/>
      <dgm:t>
        <a:bodyPr/>
        <a:lstStyle/>
        <a:p>
          <a:endParaRPr lang="ru-RU"/>
        </a:p>
      </dgm:t>
    </dgm:pt>
    <dgm:pt modelId="{3B80BF62-C9C1-4105-BE3B-4B460F1F181A}" type="sibTrans" cxnId="{F62BC079-278D-4F81-8B14-E59695C43467}">
      <dgm:prSet/>
      <dgm:spPr/>
      <dgm:t>
        <a:bodyPr/>
        <a:lstStyle/>
        <a:p>
          <a:endParaRPr lang="ru-RU"/>
        </a:p>
      </dgm:t>
    </dgm:pt>
    <dgm:pt modelId="{0D25F4B0-72B0-4C30-97EA-C22769B6E376}" type="pres">
      <dgm:prSet presAssocID="{5C6EF969-EE38-4661-A68D-B8817E1D8854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501EBEAE-6A09-4E5E-80BD-17BD08D1786E}" type="pres">
      <dgm:prSet presAssocID="{5C6EF969-EE38-4661-A68D-B8817E1D8854}" presName="pyramid" presStyleLbl="node1" presStyleIdx="0" presStyleCnt="1" custLinFactNeighborX="10355" custLinFactNeighborY="97980"/>
      <dgm:spPr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</dgm:spPr>
    </dgm:pt>
    <dgm:pt modelId="{896EF98A-032A-4977-901D-205DF1D5F18D}" type="pres">
      <dgm:prSet presAssocID="{5C6EF969-EE38-4661-A68D-B8817E1D8854}" presName="theList" presStyleCnt="0"/>
      <dgm:spPr/>
    </dgm:pt>
    <dgm:pt modelId="{46039E86-FC51-478D-A7EC-FED2397CC742}" type="pres">
      <dgm:prSet presAssocID="{90E05D38-C437-48EF-A9F4-FF18EB144A8F}" presName="aNode" presStyleLbl="fgAcc1" presStyleIdx="0" presStyleCnt="2" custScaleX="110858" custScaleY="180060" custLinFactNeighborX="18480" custLinFactNeighborY="-744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52B40B-4DA5-41BC-BEC1-DC5B72637324}" type="pres">
      <dgm:prSet presAssocID="{90E05D38-C437-48EF-A9F4-FF18EB144A8F}" presName="aSpace" presStyleCnt="0"/>
      <dgm:spPr/>
    </dgm:pt>
    <dgm:pt modelId="{2C987933-5CFA-4866-9B9C-D02C6C662430}" type="pres">
      <dgm:prSet presAssocID="{D80FECF9-D474-4F6C-B371-632945FE7E44}" presName="aNode" presStyleLbl="fgAcc1" presStyleIdx="1" presStyleCnt="2" custScaleX="141794" custScaleY="69737" custLinFactNeighborX="63052" custLinFactNeighborY="-42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F48BD8-A69A-4F6A-B278-78522B833A13}" type="pres">
      <dgm:prSet presAssocID="{D80FECF9-D474-4F6C-B371-632945FE7E44}" presName="aSpace" presStyleCnt="0"/>
      <dgm:spPr/>
    </dgm:pt>
  </dgm:ptLst>
  <dgm:cxnLst>
    <dgm:cxn modelId="{49B7532D-35BC-4808-8611-702831534A30}" type="presOf" srcId="{D80FECF9-D474-4F6C-B371-632945FE7E44}" destId="{2C987933-5CFA-4866-9B9C-D02C6C662430}" srcOrd="0" destOrd="0" presId="urn:microsoft.com/office/officeart/2005/8/layout/pyramid2"/>
    <dgm:cxn modelId="{101F4DBB-669A-4F99-B3A0-B6FE71341EDB}" srcId="{5C6EF969-EE38-4661-A68D-B8817E1D8854}" destId="{D80FECF9-D474-4F6C-B371-632945FE7E44}" srcOrd="1" destOrd="0" parTransId="{187F87BD-741B-4AC1-8FA8-7D08DFE91685}" sibTransId="{14276B51-B5FF-4112-A846-587B00DA8166}"/>
    <dgm:cxn modelId="{E5A03FF6-E0F9-4A11-A460-6ACFCD8D8874}" type="presOf" srcId="{90E05D38-C437-48EF-A9F4-FF18EB144A8F}" destId="{46039E86-FC51-478D-A7EC-FED2397CC742}" srcOrd="0" destOrd="0" presId="urn:microsoft.com/office/officeart/2005/8/layout/pyramid2"/>
    <dgm:cxn modelId="{F62BC079-278D-4F81-8B14-E59695C43467}" srcId="{5C6EF969-EE38-4661-A68D-B8817E1D8854}" destId="{90E05D38-C437-48EF-A9F4-FF18EB144A8F}" srcOrd="0" destOrd="0" parTransId="{85FCB2CA-9162-4312-BA05-A78FF65D9F6D}" sibTransId="{3B80BF62-C9C1-4105-BE3B-4B460F1F181A}"/>
    <dgm:cxn modelId="{60ADED3D-0C0C-4EF5-A9DD-A3E180639492}" type="presOf" srcId="{5C6EF969-EE38-4661-A68D-B8817E1D8854}" destId="{0D25F4B0-72B0-4C30-97EA-C22769B6E376}" srcOrd="0" destOrd="0" presId="urn:microsoft.com/office/officeart/2005/8/layout/pyramid2"/>
    <dgm:cxn modelId="{F10FA06C-7605-4998-A10A-467DBEB5A8B0}" type="presParOf" srcId="{0D25F4B0-72B0-4C30-97EA-C22769B6E376}" destId="{501EBEAE-6A09-4E5E-80BD-17BD08D1786E}" srcOrd="0" destOrd="0" presId="urn:microsoft.com/office/officeart/2005/8/layout/pyramid2"/>
    <dgm:cxn modelId="{59004E1E-A210-415E-B166-21CDF706BEBF}" type="presParOf" srcId="{0D25F4B0-72B0-4C30-97EA-C22769B6E376}" destId="{896EF98A-032A-4977-901D-205DF1D5F18D}" srcOrd="1" destOrd="0" presId="urn:microsoft.com/office/officeart/2005/8/layout/pyramid2"/>
    <dgm:cxn modelId="{4AD119CB-5195-4A7E-B22D-25FFA657FE1C}" type="presParOf" srcId="{896EF98A-032A-4977-901D-205DF1D5F18D}" destId="{46039E86-FC51-478D-A7EC-FED2397CC742}" srcOrd="0" destOrd="0" presId="urn:microsoft.com/office/officeart/2005/8/layout/pyramid2"/>
    <dgm:cxn modelId="{6BC2615F-48FE-4CEC-8ED7-E59F56155238}" type="presParOf" srcId="{896EF98A-032A-4977-901D-205DF1D5F18D}" destId="{2E52B40B-4DA5-41BC-BEC1-DC5B72637324}" srcOrd="1" destOrd="0" presId="urn:microsoft.com/office/officeart/2005/8/layout/pyramid2"/>
    <dgm:cxn modelId="{A048DBD1-FA04-4FC1-9B21-648C450E0795}" type="presParOf" srcId="{896EF98A-032A-4977-901D-205DF1D5F18D}" destId="{2C987933-5CFA-4866-9B9C-D02C6C662430}" srcOrd="2" destOrd="0" presId="urn:microsoft.com/office/officeart/2005/8/layout/pyramid2"/>
    <dgm:cxn modelId="{7D996859-9C69-4B98-8B89-AD0A5E2E0710}" type="presParOf" srcId="{896EF98A-032A-4977-901D-205DF1D5F18D}" destId="{92F48BD8-A69A-4F6A-B278-78522B833A13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xmlns="" relId="rId1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20428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752624" y="134215"/>
          <a:ext cx="1396387" cy="88113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/>
            <a:t>Дошкольное образование</a:t>
          </a:r>
        </a:p>
      </dsp:txBody>
      <dsp:txXfrm>
        <a:off x="1795637" y="177228"/>
        <a:ext cx="1310361" cy="795107"/>
      </dsp:txXfrm>
    </dsp:sp>
    <dsp:sp modelId="{2C987933-5CFA-4866-9B9C-D02C6C662430}">
      <dsp:nvSpPr>
        <dsp:cNvPr id="0" name=""/>
        <dsp:cNvSpPr/>
      </dsp:nvSpPr>
      <dsp:spPr>
        <a:xfrm>
          <a:off x="1384066" y="1160953"/>
          <a:ext cx="2458255" cy="614476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2020год </a:t>
          </a:r>
          <a:r>
            <a:rPr lang="ru-RU" sz="1200" b="1" kern="1200" dirty="0" smtClean="0"/>
            <a:t>– </a:t>
          </a:r>
          <a:r>
            <a:rPr lang="ru-RU" sz="1200" b="1" kern="1200" dirty="0" smtClean="0"/>
            <a:t>1 528 227,4 </a:t>
          </a:r>
          <a:r>
            <a:rPr lang="ru-RU" sz="1100" b="1" kern="1200" dirty="0" smtClean="0"/>
            <a:t>тыс. руб</a:t>
          </a:r>
          <a:r>
            <a:rPr lang="ru-RU" sz="1100" kern="1200" dirty="0" smtClean="0"/>
            <a:t>.</a:t>
          </a:r>
          <a:endParaRPr lang="ru-RU" sz="1100" kern="1200" dirty="0"/>
        </a:p>
      </dsp:txBody>
      <dsp:txXfrm>
        <a:off x="1414062" y="1190949"/>
        <a:ext cx="2398263" cy="55448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773678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792340" y="156980"/>
          <a:ext cx="2231999" cy="1125708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Организация библиотечного обслуживания пользователей муниципальных библиотек</a:t>
          </a:r>
        </a:p>
      </dsp:txBody>
      <dsp:txXfrm>
        <a:off x="1847293" y="211933"/>
        <a:ext cx="2122093" cy="1015802"/>
      </dsp:txXfrm>
    </dsp:sp>
    <dsp:sp modelId="{2C987933-5CFA-4866-9B9C-D02C6C662430}">
      <dsp:nvSpPr>
        <dsp:cNvPr id="0" name=""/>
        <dsp:cNvSpPr/>
      </dsp:nvSpPr>
      <dsp:spPr>
        <a:xfrm>
          <a:off x="2044346" y="1616526"/>
          <a:ext cx="1979993" cy="435985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</a:t>
          </a:r>
          <a:r>
            <a:rPr lang="ru-RU" sz="1200" b="1" kern="1200" dirty="0" smtClean="0"/>
            <a:t>– 59 745,8 </a:t>
          </a:r>
          <a:r>
            <a:rPr lang="ru-RU" sz="1100" kern="1200" dirty="0" smtClean="0"/>
            <a:t>тыс</a:t>
          </a:r>
          <a:r>
            <a:rPr lang="ru-RU" sz="1100" kern="1200" dirty="0"/>
            <a:t>. руб.</a:t>
          </a:r>
        </a:p>
      </dsp:txBody>
      <dsp:txXfrm>
        <a:off x="2065629" y="1637809"/>
        <a:ext cx="1937427" cy="393419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74733" y="0"/>
          <a:ext cx="2428892" cy="2428892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8032E2D-3519-41EE-BF76-F4A257F8BF15}">
      <dsp:nvSpPr>
        <dsp:cNvPr id="0" name=""/>
        <dsp:cNvSpPr/>
      </dsp:nvSpPr>
      <dsp:spPr>
        <a:xfrm>
          <a:off x="2263542" y="1601291"/>
          <a:ext cx="1578779" cy="565476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/>
            <a:t>2020 год –</a:t>
          </a:r>
          <a:r>
            <a:rPr lang="ru-RU" sz="1100" kern="1200" dirty="0" smtClean="0"/>
            <a:t> </a:t>
          </a:r>
          <a:r>
            <a:rPr lang="ru-RU" sz="1100" b="1" kern="1200" dirty="0" smtClean="0"/>
            <a:t>88 348,6 </a:t>
          </a:r>
          <a:r>
            <a:rPr lang="ru-RU" sz="1100" b="1" kern="1200" dirty="0" smtClean="0"/>
            <a:t>тыс. руб.</a:t>
          </a:r>
          <a:endParaRPr lang="ru-RU" sz="1100" b="1" i="0" kern="1200" dirty="0">
            <a:solidFill>
              <a:schemeClr val="tx1"/>
            </a:solidFill>
          </a:endParaRPr>
        </a:p>
      </dsp:txBody>
      <dsp:txXfrm>
        <a:off x="2291146" y="1628895"/>
        <a:ext cx="1523571" cy="510268"/>
      </dsp:txXfrm>
    </dsp:sp>
    <dsp:sp modelId="{46039E86-FC51-478D-A7EC-FED2397CC742}">
      <dsp:nvSpPr>
        <dsp:cNvPr id="0" name=""/>
        <dsp:cNvSpPr/>
      </dsp:nvSpPr>
      <dsp:spPr>
        <a:xfrm>
          <a:off x="1410939" y="276770"/>
          <a:ext cx="2035110" cy="1235390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 smtClean="0">
              <a:solidFill>
                <a:schemeClr val="tx1"/>
              </a:solidFill>
            </a:rPr>
            <a:t>Проведение капитального строительства и капитального ремонта, приобретение объектов недвижимого имущества</a:t>
          </a:r>
          <a:endParaRPr lang="ru-RU" sz="1100" b="1" i="0" kern="1200" dirty="0">
            <a:solidFill>
              <a:schemeClr val="tx1"/>
            </a:solidFill>
          </a:endParaRPr>
        </a:p>
      </dsp:txBody>
      <dsp:txXfrm>
        <a:off x="1471246" y="337077"/>
        <a:ext cx="1914496" cy="1114776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269379" y="0"/>
          <a:ext cx="2286016" cy="2286016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175265" y="178100"/>
          <a:ext cx="2336787" cy="131038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/>
            <a:t>Реализация культурных проектов муниципальных учреждений культуры, проведение культурно-массовых мероприятий</a:t>
          </a:r>
        </a:p>
      </dsp:txBody>
      <dsp:txXfrm>
        <a:off x="1239233" y="242068"/>
        <a:ext cx="2208851" cy="1182446"/>
      </dsp:txXfrm>
    </dsp:sp>
    <dsp:sp modelId="{2C987933-5CFA-4866-9B9C-D02C6C662430}">
      <dsp:nvSpPr>
        <dsp:cNvPr id="0" name=""/>
        <dsp:cNvSpPr/>
      </dsp:nvSpPr>
      <dsp:spPr>
        <a:xfrm>
          <a:off x="1328492" y="1785146"/>
          <a:ext cx="2183560" cy="38111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– </a:t>
          </a:r>
          <a:r>
            <a:rPr lang="ru-RU" sz="1200" b="1" kern="1200" dirty="0" smtClean="0"/>
            <a:t>266 760,7 </a:t>
          </a:r>
          <a:r>
            <a:rPr lang="ru-RU" sz="1100" b="1" kern="1200" dirty="0" smtClean="0"/>
            <a:t>тыс</a:t>
          </a:r>
          <a:r>
            <a:rPr lang="ru-RU" sz="1100" b="1" kern="1200" dirty="0"/>
            <a:t>. руб.</a:t>
          </a:r>
        </a:p>
      </dsp:txBody>
      <dsp:txXfrm>
        <a:off x="1347096" y="1803750"/>
        <a:ext cx="2146352" cy="343905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539993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922383" y="111591"/>
          <a:ext cx="1296000" cy="661956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Пенсионное обеспечение</a:t>
          </a:r>
        </a:p>
      </dsp:txBody>
      <dsp:txXfrm>
        <a:off x="1954697" y="143905"/>
        <a:ext cx="1231372" cy="597328"/>
      </dsp:txXfrm>
    </dsp:sp>
    <dsp:sp modelId="{2C987933-5CFA-4866-9B9C-D02C6C662430}">
      <dsp:nvSpPr>
        <dsp:cNvPr id="0" name=""/>
        <dsp:cNvSpPr/>
      </dsp:nvSpPr>
      <dsp:spPr>
        <a:xfrm>
          <a:off x="1862328" y="957703"/>
          <a:ext cx="1979993" cy="777166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– </a:t>
          </a:r>
          <a:r>
            <a:rPr lang="ru-RU" sz="1200" b="1" kern="1200" dirty="0" smtClean="0"/>
            <a:t>17 151,7 </a:t>
          </a:r>
          <a:r>
            <a:rPr lang="ru-RU" sz="1100" b="1" kern="1200" dirty="0" err="1" smtClean="0"/>
            <a:t>тыс.руб</a:t>
          </a:r>
          <a:r>
            <a:rPr lang="ru-RU" sz="1100" b="1" kern="1200" dirty="0"/>
            <a:t>.</a:t>
          </a:r>
        </a:p>
      </dsp:txBody>
      <dsp:txXfrm>
        <a:off x="1900266" y="995641"/>
        <a:ext cx="1904117" cy="70129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43FA70-DDC5-4B91-9FA3-D63EB734C9B6}">
      <dsp:nvSpPr>
        <dsp:cNvPr id="0" name=""/>
        <dsp:cNvSpPr/>
      </dsp:nvSpPr>
      <dsp:spPr>
        <a:xfrm rot="10800000">
          <a:off x="363406" y="2306860"/>
          <a:ext cx="2926996" cy="752256"/>
        </a:xfrm>
        <a:prstGeom prst="homePlate">
          <a:avLst/>
        </a:prstGeom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3972" tIns="45720" rIns="85344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1" kern="1200" dirty="0" smtClean="0">
              <a:solidFill>
                <a:schemeClr val="tx1"/>
              </a:solidFill>
            </a:rPr>
            <a:t>2020 </a:t>
          </a:r>
          <a:r>
            <a:rPr lang="ru-RU" sz="1200" b="1" i="1" kern="1200" dirty="0">
              <a:solidFill>
                <a:schemeClr val="tx1"/>
              </a:solidFill>
            </a:rPr>
            <a:t>год -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1 427 092,2 </a:t>
          </a:r>
          <a:r>
            <a:rPr lang="ru-RU" sz="1200" b="1" i="1" kern="1200" dirty="0" smtClean="0">
              <a:solidFill>
                <a:schemeClr val="tx1"/>
              </a:solidFill>
            </a:rPr>
            <a:t>тыс</a:t>
          </a:r>
          <a:r>
            <a:rPr lang="ru-RU" sz="1200" b="1" i="1" kern="1200" dirty="0">
              <a:solidFill>
                <a:schemeClr val="tx1"/>
              </a:solidFill>
            </a:rPr>
            <a:t>. руб.</a:t>
          </a:r>
        </a:p>
      </dsp:txBody>
      <dsp:txXfrm rot="10800000">
        <a:off x="551470" y="2306860"/>
        <a:ext cx="2738932" cy="752256"/>
      </dsp:txXfrm>
    </dsp:sp>
    <dsp:sp modelId="{7B3A56B5-6C87-4F10-9D8E-418DF5C0F706}">
      <dsp:nvSpPr>
        <dsp:cNvPr id="0" name=""/>
        <dsp:cNvSpPr/>
      </dsp:nvSpPr>
      <dsp:spPr>
        <a:xfrm>
          <a:off x="121135" y="2118984"/>
          <a:ext cx="1142865" cy="1142865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-41000" r="-41000"/>
          </a:stretch>
        </a:blip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762449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958382" y="137790"/>
          <a:ext cx="1224003" cy="93010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Социальное обслуживание населения</a:t>
          </a:r>
        </a:p>
      </dsp:txBody>
      <dsp:txXfrm>
        <a:off x="2003786" y="183194"/>
        <a:ext cx="1133195" cy="839295"/>
      </dsp:txXfrm>
    </dsp:sp>
    <dsp:sp modelId="{2C987933-5CFA-4866-9B9C-D02C6C662430}">
      <dsp:nvSpPr>
        <dsp:cNvPr id="0" name=""/>
        <dsp:cNvSpPr/>
      </dsp:nvSpPr>
      <dsp:spPr>
        <a:xfrm>
          <a:off x="1862328" y="1205315"/>
          <a:ext cx="1979993" cy="579948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</a:t>
          </a:r>
          <a:r>
            <a:rPr lang="ru-RU" sz="1200" b="1" kern="1200" dirty="0" smtClean="0"/>
            <a:t>– </a:t>
          </a:r>
          <a:r>
            <a:rPr lang="ru-RU" sz="1200" b="1" kern="1200" dirty="0" smtClean="0"/>
            <a:t>87 576,8</a:t>
          </a:r>
          <a:r>
            <a:rPr lang="ru-RU" sz="1100" b="1" kern="1200" dirty="0" smtClean="0"/>
            <a:t> </a:t>
          </a:r>
          <a:r>
            <a:rPr lang="ru-RU" sz="1100" b="1" kern="1200" dirty="0" smtClean="0"/>
            <a:t>тыс</a:t>
          </a:r>
          <a:r>
            <a:rPr lang="ru-RU" sz="1100" b="1" kern="1200" dirty="0"/>
            <a:t>. руб.</a:t>
          </a:r>
        </a:p>
      </dsp:txBody>
      <dsp:txXfrm>
        <a:off x="1890639" y="1233626"/>
        <a:ext cx="1923371" cy="52332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76992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391382" y="156980"/>
          <a:ext cx="2231999" cy="1125708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Другие вопросы в области социальной политики</a:t>
          </a:r>
        </a:p>
      </dsp:txBody>
      <dsp:txXfrm>
        <a:off x="1446335" y="211933"/>
        <a:ext cx="2122093" cy="1015802"/>
      </dsp:txXfrm>
    </dsp:sp>
    <dsp:sp modelId="{2C987933-5CFA-4866-9B9C-D02C6C662430}">
      <dsp:nvSpPr>
        <dsp:cNvPr id="0" name=""/>
        <dsp:cNvSpPr/>
      </dsp:nvSpPr>
      <dsp:spPr>
        <a:xfrm>
          <a:off x="1862328" y="1616526"/>
          <a:ext cx="1979993" cy="435985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–</a:t>
          </a:r>
          <a:r>
            <a:rPr lang="ru-RU" sz="1100" b="1" kern="1200" dirty="0" smtClean="0"/>
            <a:t> </a:t>
          </a:r>
          <a:r>
            <a:rPr lang="ru-RU" sz="1100" b="1" kern="1200" dirty="0" smtClean="0"/>
            <a:t>45 895,5</a:t>
          </a:r>
          <a:r>
            <a:rPr lang="ru-RU" sz="1100" b="1" kern="1200" dirty="0" smtClean="0"/>
            <a:t> </a:t>
          </a:r>
          <a:r>
            <a:rPr lang="ru-RU" sz="1100" b="1" kern="1200" dirty="0" smtClean="0"/>
            <a:t>тыс</a:t>
          </a:r>
          <a:r>
            <a:rPr lang="ru-RU" sz="1100" b="1" kern="1200" dirty="0"/>
            <a:t>. руб.</a:t>
          </a:r>
        </a:p>
      </dsp:txBody>
      <dsp:txXfrm>
        <a:off x="1883611" y="1637809"/>
        <a:ext cx="1937427" cy="393419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202510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218009" y="0"/>
          <a:ext cx="2016006" cy="73549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altLang="ru-RU" sz="1100" b="1" kern="1200" dirty="0">
              <a:solidFill>
                <a:schemeClr val="tx1"/>
              </a:solidFill>
            </a:rPr>
            <a:t>Социальное обеспечение населения</a:t>
          </a:r>
          <a:endParaRPr lang="ru-RU" sz="1100" b="1" i="0" kern="1200" dirty="0">
            <a:solidFill>
              <a:schemeClr val="tx1"/>
            </a:solidFill>
          </a:endParaRPr>
        </a:p>
      </dsp:txBody>
      <dsp:txXfrm>
        <a:off x="1253913" y="35904"/>
        <a:ext cx="1944198" cy="663685"/>
      </dsp:txXfrm>
    </dsp:sp>
    <dsp:sp modelId="{2C987933-5CFA-4866-9B9C-D02C6C662430}">
      <dsp:nvSpPr>
        <dsp:cNvPr id="0" name=""/>
        <dsp:cNvSpPr/>
      </dsp:nvSpPr>
      <dsp:spPr>
        <a:xfrm>
          <a:off x="1305006" y="1026141"/>
          <a:ext cx="1979993" cy="722155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–</a:t>
          </a:r>
          <a:r>
            <a:rPr lang="ru-RU" sz="1100" b="1" kern="1200" dirty="0" smtClean="0"/>
            <a:t> </a:t>
          </a:r>
          <a:r>
            <a:rPr lang="ru-RU" sz="1100" b="1" kern="1200" dirty="0" smtClean="0"/>
            <a:t>764 773,7</a:t>
          </a:r>
          <a:r>
            <a:rPr lang="ru-RU" sz="1100" b="1" kern="1200" dirty="0" smtClean="0"/>
            <a:t> </a:t>
          </a:r>
          <a:r>
            <a:rPr lang="ru-RU" sz="1100" b="1" kern="1200" dirty="0" smtClean="0"/>
            <a:t>тыс. руб</a:t>
          </a:r>
          <a:r>
            <a:rPr lang="ru-RU" sz="1100" b="1" kern="1200" dirty="0"/>
            <a:t>.</a:t>
          </a:r>
        </a:p>
      </dsp:txBody>
      <dsp:txXfrm>
        <a:off x="1340259" y="1061394"/>
        <a:ext cx="1909487" cy="651649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85992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418381" y="110786"/>
          <a:ext cx="2196000" cy="657861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/>
            <a:t>Охрана семьи и детства</a:t>
          </a:r>
        </a:p>
      </dsp:txBody>
      <dsp:txXfrm>
        <a:off x="1450495" y="142900"/>
        <a:ext cx="2131772" cy="593633"/>
      </dsp:txXfrm>
    </dsp:sp>
    <dsp:sp modelId="{2C987933-5CFA-4866-9B9C-D02C6C662430}">
      <dsp:nvSpPr>
        <dsp:cNvPr id="0" name=""/>
        <dsp:cNvSpPr/>
      </dsp:nvSpPr>
      <dsp:spPr>
        <a:xfrm>
          <a:off x="1545662" y="1308967"/>
          <a:ext cx="2052004" cy="780677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–</a:t>
          </a:r>
          <a:r>
            <a:rPr lang="ru-RU" sz="1100" b="1" kern="1200" dirty="0" smtClean="0"/>
            <a:t> </a:t>
          </a:r>
          <a:r>
            <a:rPr lang="ru-RU" sz="1100" b="1" kern="1200" dirty="0" smtClean="0"/>
            <a:t>511 694,5</a:t>
          </a:r>
          <a:r>
            <a:rPr lang="ru-RU" sz="1100" b="1" kern="1200" dirty="0" smtClean="0"/>
            <a:t> </a:t>
          </a:r>
          <a:r>
            <a:rPr lang="ru-RU" sz="1100" b="1" kern="1200" dirty="0" smtClean="0"/>
            <a:t>тыс</a:t>
          </a:r>
          <a:r>
            <a:rPr lang="ru-RU" sz="1100" b="1" kern="1200" dirty="0"/>
            <a:t>. руб.</a:t>
          </a:r>
        </a:p>
      </dsp:txBody>
      <dsp:txXfrm>
        <a:off x="1583772" y="1347077"/>
        <a:ext cx="1975784" cy="7044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43FA70-DDC5-4B91-9FA3-D63EB734C9B6}">
      <dsp:nvSpPr>
        <dsp:cNvPr id="0" name=""/>
        <dsp:cNvSpPr/>
      </dsp:nvSpPr>
      <dsp:spPr>
        <a:xfrm rot="10800000">
          <a:off x="0" y="2370275"/>
          <a:ext cx="2996213" cy="663801"/>
        </a:xfrm>
        <a:prstGeom prst="homePlate">
          <a:avLst/>
        </a:prstGeom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4711" tIns="57150" rIns="10668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i="1" kern="1200" dirty="0" smtClean="0">
              <a:solidFill>
                <a:schemeClr val="tx1"/>
              </a:solidFill>
            </a:rPr>
            <a:t>2020 </a:t>
          </a:r>
          <a:r>
            <a:rPr lang="ru-RU" sz="1500" b="1" i="1" kern="1200" dirty="0">
              <a:solidFill>
                <a:schemeClr val="tx1"/>
              </a:solidFill>
            </a:rPr>
            <a:t>год - </a:t>
          </a:r>
        </a:p>
        <a:p>
          <a:pPr lvl="0" algn="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/>
            <a:t>4 </a:t>
          </a:r>
          <a:r>
            <a:rPr lang="ru-RU" sz="1500" b="0" kern="1200" dirty="0" smtClean="0">
              <a:solidFill>
                <a:schemeClr val="tx1"/>
              </a:solidFill>
            </a:rPr>
            <a:t>4 </a:t>
          </a:r>
          <a:r>
            <a:rPr lang="ru-RU" sz="1300" b="1" kern="1200" dirty="0" smtClean="0">
              <a:solidFill>
                <a:schemeClr val="tx1"/>
              </a:solidFill>
            </a:rPr>
            <a:t>4 488 480,7</a:t>
          </a:r>
          <a:r>
            <a:rPr lang="ru-RU" sz="1300" b="1" i="1" kern="1200" dirty="0" smtClean="0">
              <a:solidFill>
                <a:schemeClr val="tx1"/>
              </a:solidFill>
            </a:rPr>
            <a:t> </a:t>
          </a:r>
          <a:r>
            <a:rPr lang="ru-RU" sz="1500" b="1" i="1" kern="1200" dirty="0" smtClean="0">
              <a:solidFill>
                <a:schemeClr val="tx1"/>
              </a:solidFill>
            </a:rPr>
            <a:t>тыс</a:t>
          </a:r>
          <a:r>
            <a:rPr lang="ru-RU" sz="1500" b="1" i="1" kern="1200" dirty="0">
              <a:solidFill>
                <a:schemeClr val="tx1"/>
              </a:solidFill>
            </a:rPr>
            <a:t>. руб</a:t>
          </a:r>
          <a:r>
            <a:rPr lang="ru-RU" sz="1550" b="1" i="1" kern="1200" dirty="0">
              <a:solidFill>
                <a:schemeClr val="tx1"/>
              </a:solidFill>
            </a:rPr>
            <a:t>.</a:t>
          </a:r>
        </a:p>
      </dsp:txBody>
      <dsp:txXfrm rot="10800000">
        <a:off x="165950" y="2370275"/>
        <a:ext cx="2830263" cy="663801"/>
      </dsp:txXfrm>
    </dsp:sp>
    <dsp:sp modelId="{7B3A56B5-6C87-4F10-9D8E-418DF5C0F706}">
      <dsp:nvSpPr>
        <dsp:cNvPr id="0" name=""/>
        <dsp:cNvSpPr/>
      </dsp:nvSpPr>
      <dsp:spPr>
        <a:xfrm>
          <a:off x="0" y="2229844"/>
          <a:ext cx="1008479" cy="1008479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-41000" r="-41000"/>
          </a:stretch>
        </a:blip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642883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752624" y="134215"/>
          <a:ext cx="1396387" cy="88113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/>
            <a:t>Общее образование</a:t>
          </a:r>
        </a:p>
      </dsp:txBody>
      <dsp:txXfrm>
        <a:off x="1795637" y="177228"/>
        <a:ext cx="1310361" cy="795107"/>
      </dsp:txXfrm>
    </dsp:sp>
    <dsp:sp modelId="{2C987933-5CFA-4866-9B9C-D02C6C662430}">
      <dsp:nvSpPr>
        <dsp:cNvPr id="0" name=""/>
        <dsp:cNvSpPr/>
      </dsp:nvSpPr>
      <dsp:spPr>
        <a:xfrm>
          <a:off x="1384066" y="1160953"/>
          <a:ext cx="2458255" cy="614476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–</a:t>
          </a:r>
          <a:r>
            <a:rPr lang="ru-RU" sz="1100" b="1" kern="1200" dirty="0" smtClean="0"/>
            <a:t> </a:t>
          </a:r>
          <a:r>
            <a:rPr lang="ru-RU" sz="1100" b="1" kern="1200" dirty="0" smtClean="0"/>
            <a:t>2 366 988,3 </a:t>
          </a:r>
          <a:r>
            <a:rPr lang="ru-RU" sz="1100" b="1" kern="1200" dirty="0" smtClean="0"/>
            <a:t>тыс</a:t>
          </a:r>
          <a:r>
            <a:rPr lang="ru-RU" sz="1100" b="1" kern="1200" dirty="0"/>
            <a:t>. руб.</a:t>
          </a:r>
        </a:p>
      </dsp:txBody>
      <dsp:txXfrm>
        <a:off x="1414062" y="1190949"/>
        <a:ext cx="2398263" cy="5544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20428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752624" y="134215"/>
          <a:ext cx="1396387" cy="88113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1117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50" b="1" i="0" kern="1200" dirty="0"/>
            <a:t>Дополнительное образование</a:t>
          </a:r>
        </a:p>
      </dsp:txBody>
      <dsp:txXfrm>
        <a:off x="1795637" y="177228"/>
        <a:ext cx="1310361" cy="795107"/>
      </dsp:txXfrm>
    </dsp:sp>
    <dsp:sp modelId="{2C987933-5CFA-4866-9B9C-D02C6C662430}">
      <dsp:nvSpPr>
        <dsp:cNvPr id="0" name=""/>
        <dsp:cNvSpPr/>
      </dsp:nvSpPr>
      <dsp:spPr>
        <a:xfrm>
          <a:off x="1384066" y="1160953"/>
          <a:ext cx="2458255" cy="614476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–</a:t>
          </a:r>
          <a:r>
            <a:rPr lang="ru-RU" sz="1100" b="1" kern="1200" dirty="0" smtClean="0"/>
            <a:t> </a:t>
          </a:r>
          <a:r>
            <a:rPr lang="ru-RU" sz="1100" b="1" kern="1200" dirty="0" smtClean="0"/>
            <a:t>425 458,2</a:t>
          </a:r>
          <a:r>
            <a:rPr lang="ru-RU" sz="1100" b="1" kern="1200" dirty="0" smtClean="0"/>
            <a:t> </a:t>
          </a:r>
          <a:r>
            <a:rPr lang="ru-RU" sz="1100" b="1" kern="1200" dirty="0" smtClean="0"/>
            <a:t>тыс</a:t>
          </a:r>
          <a:r>
            <a:rPr lang="ru-RU" sz="1100" b="1" kern="1200" dirty="0"/>
            <a:t>. руб</a:t>
          </a:r>
          <a:r>
            <a:rPr lang="ru-RU" sz="1100" kern="1200" dirty="0"/>
            <a:t>.</a:t>
          </a:r>
        </a:p>
      </dsp:txBody>
      <dsp:txXfrm>
        <a:off x="1414062" y="1190949"/>
        <a:ext cx="2398263" cy="5544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20428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490215" y="175286"/>
          <a:ext cx="1396387" cy="88113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i="0" kern="1200" dirty="0"/>
            <a:t>Молодежная политика</a:t>
          </a:r>
        </a:p>
      </dsp:txBody>
      <dsp:txXfrm>
        <a:off x="1533228" y="218299"/>
        <a:ext cx="1310361" cy="795107"/>
      </dsp:txXfrm>
    </dsp:sp>
    <dsp:sp modelId="{2C987933-5CFA-4866-9B9C-D02C6C662430}">
      <dsp:nvSpPr>
        <dsp:cNvPr id="0" name=""/>
        <dsp:cNvSpPr/>
      </dsp:nvSpPr>
      <dsp:spPr>
        <a:xfrm>
          <a:off x="1384066" y="1160953"/>
          <a:ext cx="2458255" cy="614476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</a:t>
          </a:r>
          <a:r>
            <a:rPr lang="ru-RU" sz="1200" b="1" kern="1200" dirty="0" smtClean="0"/>
            <a:t>– </a:t>
          </a:r>
          <a:r>
            <a:rPr lang="ru-RU" sz="1200" b="1" kern="1200" dirty="0" smtClean="0"/>
            <a:t>32 655,1 </a:t>
          </a:r>
          <a:r>
            <a:rPr lang="ru-RU" sz="1100" b="1" kern="1200" dirty="0" smtClean="0"/>
            <a:t>тыс</a:t>
          </a:r>
          <a:r>
            <a:rPr lang="ru-RU" sz="1100" b="1" kern="1200" dirty="0"/>
            <a:t>. руб</a:t>
          </a:r>
          <a:r>
            <a:rPr lang="ru-RU" sz="1100" kern="1200" dirty="0"/>
            <a:t>.</a:t>
          </a:r>
        </a:p>
      </dsp:txBody>
      <dsp:txXfrm>
        <a:off x="1414062" y="1190949"/>
        <a:ext cx="2398263" cy="55448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420428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658815" y="119528"/>
          <a:ext cx="1584005" cy="735493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Прочие учреждения образования</a:t>
          </a:r>
        </a:p>
      </dsp:txBody>
      <dsp:txXfrm>
        <a:off x="1694719" y="155432"/>
        <a:ext cx="1512197" cy="663685"/>
      </dsp:txXfrm>
    </dsp:sp>
    <dsp:sp modelId="{2C987933-5CFA-4866-9B9C-D02C6C662430}">
      <dsp:nvSpPr>
        <dsp:cNvPr id="0" name=""/>
        <dsp:cNvSpPr/>
      </dsp:nvSpPr>
      <dsp:spPr>
        <a:xfrm>
          <a:off x="1384066" y="1026141"/>
          <a:ext cx="2458255" cy="722155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</a:t>
          </a:r>
          <a:r>
            <a:rPr lang="ru-RU" sz="1200" b="1" kern="1200" dirty="0"/>
            <a:t>–</a:t>
          </a:r>
          <a:r>
            <a:rPr lang="ru-RU" sz="1100" b="1" kern="1200" dirty="0"/>
            <a:t> </a:t>
          </a:r>
          <a:r>
            <a:rPr lang="ru-RU" sz="1100" b="1" kern="1200" dirty="0" smtClean="0"/>
            <a:t>135 151,7 </a:t>
          </a:r>
          <a:r>
            <a:rPr lang="ru-RU" sz="1100" b="1" kern="1200" dirty="0" smtClean="0"/>
            <a:t>тыс</a:t>
          </a:r>
          <a:r>
            <a:rPr lang="ru-RU" sz="1100" b="1" kern="1200" dirty="0"/>
            <a:t>. руб</a:t>
          </a:r>
          <a:r>
            <a:rPr lang="ru-RU" sz="1100" kern="1200" dirty="0"/>
            <a:t>.</a:t>
          </a:r>
        </a:p>
      </dsp:txBody>
      <dsp:txXfrm>
        <a:off x="1419319" y="1061394"/>
        <a:ext cx="2387749" cy="65164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502023" y="0"/>
          <a:ext cx="2340000" cy="2340000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665003" y="170092"/>
          <a:ext cx="1960629" cy="1214492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Развитие профессионального искусства (Театр для детей и молодежи)</a:t>
          </a:r>
        </a:p>
      </dsp:txBody>
      <dsp:txXfrm>
        <a:off x="1724290" y="229379"/>
        <a:ext cx="1842055" cy="1095918"/>
      </dsp:txXfrm>
    </dsp:sp>
    <dsp:sp modelId="{2C987933-5CFA-4866-9B9C-D02C6C662430}">
      <dsp:nvSpPr>
        <dsp:cNvPr id="0" name=""/>
        <dsp:cNvSpPr/>
      </dsp:nvSpPr>
      <dsp:spPr>
        <a:xfrm>
          <a:off x="1851478" y="1499077"/>
          <a:ext cx="2156686" cy="483179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</a:t>
          </a:r>
          <a:r>
            <a:rPr lang="ru-RU" sz="1200" b="1" kern="1200" dirty="0"/>
            <a:t>-</a:t>
          </a:r>
          <a:r>
            <a:rPr lang="ru-RU" sz="1100" kern="1200" dirty="0"/>
            <a:t> </a:t>
          </a:r>
          <a:r>
            <a:rPr lang="ru-RU" sz="1100" kern="1200" dirty="0" smtClean="0"/>
            <a:t> </a:t>
          </a:r>
          <a:r>
            <a:rPr lang="ru-RU" sz="1100" b="1" i="0" u="none" kern="1200" dirty="0" smtClean="0"/>
            <a:t>59 469,7</a:t>
          </a:r>
          <a:r>
            <a:rPr lang="ru-RU" sz="1100" kern="1200" dirty="0" smtClean="0"/>
            <a:t> </a:t>
          </a:r>
          <a:r>
            <a:rPr lang="ru-RU" sz="1100" kern="1200" dirty="0" smtClean="0"/>
            <a:t>тыс</a:t>
          </a:r>
          <a:r>
            <a:rPr lang="ru-RU" sz="1100" kern="1200" dirty="0"/>
            <a:t>. руб.</a:t>
          </a:r>
        </a:p>
      </dsp:txBody>
      <dsp:txXfrm>
        <a:off x="1875065" y="1522664"/>
        <a:ext cx="2109512" cy="43600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43FA70-DDC5-4B91-9FA3-D63EB734C9B6}">
      <dsp:nvSpPr>
        <dsp:cNvPr id="0" name=""/>
        <dsp:cNvSpPr/>
      </dsp:nvSpPr>
      <dsp:spPr>
        <a:xfrm rot="10800000">
          <a:off x="42683" y="848274"/>
          <a:ext cx="3038398" cy="1228450"/>
        </a:xfrm>
        <a:prstGeom prst="homePlate">
          <a:avLst/>
        </a:prstGeom>
        <a:gradFill flip="none" rotWithShape="1">
          <a:gsLst>
            <a:gs pos="0">
              <a:schemeClr val="accent2">
                <a:lumMod val="0"/>
                <a:lumOff val="100000"/>
              </a:schemeClr>
            </a:gs>
            <a:gs pos="35000">
              <a:schemeClr val="accent2">
                <a:lumMod val="0"/>
                <a:lumOff val="100000"/>
              </a:schemeClr>
            </a:gs>
            <a:gs pos="100000">
              <a:schemeClr val="accent2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6860" tIns="60960" rIns="113792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 smtClean="0">
              <a:solidFill>
                <a:schemeClr val="tx1"/>
              </a:solidFill>
            </a:rPr>
            <a:t>    2020 </a:t>
          </a:r>
          <a:r>
            <a:rPr lang="ru-RU" sz="1600" b="1" i="1" kern="1200" dirty="0">
              <a:solidFill>
                <a:schemeClr val="tx1"/>
              </a:solidFill>
            </a:rPr>
            <a:t>год -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i="1" kern="1200" dirty="0">
              <a:solidFill>
                <a:schemeClr val="tx1"/>
              </a:solidFill>
            </a:rPr>
            <a:t>      </a:t>
          </a:r>
          <a:r>
            <a:rPr lang="ru-RU" sz="1600" b="1" kern="1200" dirty="0" smtClean="0">
              <a:solidFill>
                <a:schemeClr val="tx1"/>
              </a:solidFill>
            </a:rPr>
            <a:t>519 433,6 </a:t>
          </a:r>
          <a:r>
            <a:rPr lang="ru-RU" sz="1600" b="1" i="1" kern="1200" dirty="0" smtClean="0">
              <a:solidFill>
                <a:schemeClr val="tx1"/>
              </a:solidFill>
            </a:rPr>
            <a:t>тыс</a:t>
          </a:r>
          <a:r>
            <a:rPr lang="ru-RU" sz="1600" b="1" i="1" kern="1200" dirty="0">
              <a:solidFill>
                <a:schemeClr val="tx1"/>
              </a:solidFill>
            </a:rPr>
            <a:t>. руб.</a:t>
          </a:r>
        </a:p>
      </dsp:txBody>
      <dsp:txXfrm rot="10800000">
        <a:off x="349795" y="848274"/>
        <a:ext cx="2731286" cy="1228450"/>
      </dsp:txXfrm>
    </dsp:sp>
    <dsp:sp modelId="{7B3A56B5-6C87-4F10-9D8E-418DF5C0F706}">
      <dsp:nvSpPr>
        <dsp:cNvPr id="0" name=""/>
        <dsp:cNvSpPr/>
      </dsp:nvSpPr>
      <dsp:spPr>
        <a:xfrm>
          <a:off x="0" y="925360"/>
          <a:ext cx="1036029" cy="1036029"/>
        </a:xfrm>
        <a:prstGeom prst="ellipse">
          <a:avLst/>
        </a:prstGeom>
        <a:blipFill dpi="0" rotWithShape="1">
          <a:blip xmlns:r="http://schemas.openxmlformats.org/officeDocument/2006/relationships" r:embed="rId1"/>
          <a:srcRect/>
          <a:stretch>
            <a:fillRect l="-41000" r="-41000"/>
          </a:stretch>
        </a:blipFill>
        <a:ln w="15875" cap="rnd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01EBEAE-6A09-4E5E-80BD-17BD08D1786E}">
      <dsp:nvSpPr>
        <dsp:cNvPr id="0" name=""/>
        <dsp:cNvSpPr/>
      </dsp:nvSpPr>
      <dsp:spPr>
        <a:xfrm>
          <a:off x="762449" y="0"/>
          <a:ext cx="2148288" cy="2148288"/>
        </a:xfrm>
        <a:prstGeom prst="triangle">
          <a:avLst/>
        </a:prstGeom>
        <a:blipFill dpi="0" rotWithShape="1">
          <a:blip xmlns:r="http://schemas.openxmlformats.org/officeDocument/2006/relationships" r:embed="rId1"/>
          <a:srcRect/>
          <a:stretch>
            <a:fillRect/>
          </a:stretch>
        </a:blipFill>
        <a:ln>
          <a:solidFill>
            <a:schemeClr val="accent6"/>
          </a:solidFill>
        </a:ln>
        <a:effectLst>
          <a:innerShdw blurRad="63500" dist="50800" dir="8100000">
            <a:prstClr val="black">
              <a:alpha val="50000"/>
            </a:prstClr>
          </a:innerShdw>
        </a:effectLst>
        <a:sp3d extrusionH="152250" prstMaterial="matte">
          <a:bevelT w="165100" prst="coolSlan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6039E86-FC51-478D-A7EC-FED2397CC742}">
      <dsp:nvSpPr>
        <dsp:cNvPr id="0" name=""/>
        <dsp:cNvSpPr/>
      </dsp:nvSpPr>
      <dsp:spPr>
        <a:xfrm>
          <a:off x="1796380" y="156980"/>
          <a:ext cx="1548006" cy="1125708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i="0" kern="1200" dirty="0"/>
            <a:t>Организация деятельности муниципальных музеев и зоопарка</a:t>
          </a:r>
        </a:p>
      </dsp:txBody>
      <dsp:txXfrm>
        <a:off x="1851333" y="211933"/>
        <a:ext cx="1438100" cy="1015802"/>
      </dsp:txXfrm>
    </dsp:sp>
    <dsp:sp modelId="{2C987933-5CFA-4866-9B9C-D02C6C662430}">
      <dsp:nvSpPr>
        <dsp:cNvPr id="0" name=""/>
        <dsp:cNvSpPr/>
      </dsp:nvSpPr>
      <dsp:spPr>
        <a:xfrm>
          <a:off x="1862328" y="1385998"/>
          <a:ext cx="1979993" cy="435985"/>
        </a:xfrm>
        <a:prstGeom prst="roundRect">
          <a:avLst/>
        </a:prstGeom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ln w="9525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/>
            <a:t>2020 год – </a:t>
          </a:r>
          <a:r>
            <a:rPr lang="ru-RU" sz="1200" b="1" i="0" u="none" kern="1200" dirty="0" smtClean="0"/>
            <a:t>45 108,8</a:t>
          </a:r>
          <a:r>
            <a:rPr lang="ru-RU" sz="1200" b="1" kern="1200" dirty="0" smtClean="0"/>
            <a:t> </a:t>
          </a:r>
          <a:r>
            <a:rPr lang="ru-RU" sz="1100" kern="1200" dirty="0" smtClean="0"/>
            <a:t>тыс</a:t>
          </a:r>
          <a:r>
            <a:rPr lang="ru-RU" sz="1100" kern="1200" dirty="0"/>
            <a:t>. руб.</a:t>
          </a:r>
        </a:p>
      </dsp:txBody>
      <dsp:txXfrm>
        <a:off x="1883611" y="1407281"/>
        <a:ext cx="1937427" cy="3934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3#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#2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9">
  <dgm:title val=""/>
  <dgm:desc val=""/>
  <dgm:catLst>
    <dgm:cat type="3D" pri="11900"/>
  </dgm:catLst>
  <dgm:scene3d>
    <a:camera prst="perspectiveRelaxed">
      <a:rot lat="19149996" lon="20104178" rev="1577324"/>
    </a:camera>
    <a:lightRig rig="soft" dir="t"/>
    <a:backdrop>
      <a:anchor x="0" y="0" z="-210000"/>
      <a:norm dx="0" dy="0" dz="914400"/>
      <a:up dx="0" dy="914400" dz="0"/>
    </a:backdrop>
  </dgm:scene3d>
  <dgm:styleLbl name="node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152250" prstMaterial="matte">
      <a:bevelT w="165100" prst="coolSlant"/>
    </dgm:sp3d>
    <dgm:txPr>
      <a:sp3d extrusionH="28000" prstMaterial="matte"/>
    </dgm:txPr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22735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152250" prstMaterial="matte">
      <a:bevelT w="165100" prst="coolSlan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22735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22735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>
      <a:sp3d extrusionH="28000" prstMaterial="matte"/>
    </dgm:txPr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xmlns="" id="{1015CD41-CF47-4BE3-B8F6-67F9E462C60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576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7" name="Rectangle 3">
            <a:extLst>
              <a:ext uri="{FF2B5EF4-FFF2-40B4-BE49-F238E27FC236}">
                <a16:creationId xmlns:a16="http://schemas.microsoft.com/office/drawing/2014/main" xmlns="" id="{C5A42DD2-CEA5-497B-B50B-E3B8A11183F3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482" y="0"/>
            <a:ext cx="2946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8" name="Rectangle 4">
            <a:extLst>
              <a:ext uri="{FF2B5EF4-FFF2-40B4-BE49-F238E27FC236}">
                <a16:creationId xmlns:a16="http://schemas.microsoft.com/office/drawing/2014/main" xmlns="" id="{A253A228-FA1C-473E-ABB2-CD8CFE79B3B0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946576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8309" name="Rectangle 5">
            <a:extLst>
              <a:ext uri="{FF2B5EF4-FFF2-40B4-BE49-F238E27FC236}">
                <a16:creationId xmlns:a16="http://schemas.microsoft.com/office/drawing/2014/main" xmlns="" id="{584FFDAC-0D6A-4956-83CB-F5863A5133B5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482" y="9429750"/>
            <a:ext cx="2946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60FA92C7-D4C5-4B34-BC1D-4A746A43486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069080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>
            <a:extLst>
              <a:ext uri="{FF2B5EF4-FFF2-40B4-BE49-F238E27FC236}">
                <a16:creationId xmlns:a16="http://schemas.microsoft.com/office/drawing/2014/main" xmlns="" id="{68D0FF45-0667-4FF1-8855-AE276CAF9E8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576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59" name="Rectangle 3">
            <a:extLst>
              <a:ext uri="{FF2B5EF4-FFF2-40B4-BE49-F238E27FC236}">
                <a16:creationId xmlns:a16="http://schemas.microsoft.com/office/drawing/2014/main" xmlns="" id="{5A8CADB5-F7B0-4DBE-BEAD-1AEE4B57989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49482" y="0"/>
            <a:ext cx="2946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1200" y="746125"/>
            <a:ext cx="5375275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61" name="Rectangle 5">
            <a:extLst>
              <a:ext uri="{FF2B5EF4-FFF2-40B4-BE49-F238E27FC236}">
                <a16:creationId xmlns:a16="http://schemas.microsoft.com/office/drawing/2014/main" xmlns="" id="{D6A92B1A-E8B6-47EF-802D-E4D9E3BCC038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606" y="4716464"/>
            <a:ext cx="5438464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96262" name="Rectangle 6">
            <a:extLst>
              <a:ext uri="{FF2B5EF4-FFF2-40B4-BE49-F238E27FC236}">
                <a16:creationId xmlns:a16="http://schemas.microsoft.com/office/drawing/2014/main" xmlns="" id="{0D5EF4BC-4FBB-4755-9911-3027E385F47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576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6263" name="Rectangle 7">
            <a:extLst>
              <a:ext uri="{FF2B5EF4-FFF2-40B4-BE49-F238E27FC236}">
                <a16:creationId xmlns:a16="http://schemas.microsoft.com/office/drawing/2014/main" xmlns="" id="{741555EF-EEC7-462F-881B-8F131B7FC6C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482" y="9429750"/>
            <a:ext cx="294657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2400C712-7848-43CE-A60F-D8F367F447A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2286041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xmlns="" val="2359296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5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 altLang="ru-RU" smtClean="0"/>
          </a:p>
        </p:txBody>
      </p:sp>
      <p:sp>
        <p:nvSpPr>
          <p:cNvPr id="74756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A2B676-5D91-4EB5-AC30-67B5BC053E87}" type="slidenum">
              <a:rPr lang="ru-RU" altLang="ru-RU">
                <a:latin typeface="Times New Roman" pitchFamily="18" charset="0"/>
              </a:rPr>
              <a:pPr/>
              <a:t>37</a:t>
            </a:fld>
            <a:endParaRPr lang="ru-RU" altLang="ru-RU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540366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7700487-E73F-4970-8456-D1C697057C5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CD2AC6-697A-46A5-A29A-4D499D86DC4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7E57A6-BC92-4809-8A3F-55C6CF0F125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A9ABDF-5CB7-430B-9EDC-23BD55B1A02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153FB2-8D11-4446-A051-9161A7D3239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2CD4D9-84A7-41A4-A2D7-FF78CD0CF93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4CCFCD-EC5A-4F43-A9FF-D4C64B8C32E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5183B-4D78-42F8-AEAC-B08B20BDF3F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650BDE-0878-4EEF-86F2-853F06771C1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2365B2-1ACC-4C6E-B8B0-80D2162DE81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FFF00B-88B6-4BAC-811D-0217D0533CE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9DF3E5-451D-45D9-AB8B-DBD97091E48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EA91D8-1AC4-465F-A6C0-B0102666271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312B1B-EB13-402E-B56E-8E897C569F9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DF56F6-DF5C-4137-A16F-2007DBE1A0E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0359FE-3B9A-4661-9160-346E5A39611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9888204-327F-4A9C-900D-E1AB3445839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E1B0CB-C5D9-41FB-81ED-E70D884DA45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0F8C85-264C-4678-92FB-3973079C465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8086F3-42BB-40A3-8C6A-CBF0C99EB32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396791-A1E8-4CA5-9B32-E972015C0C2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5D15772-715B-477F-ACC3-724B9597BCF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A1AC6-E3A6-4894-984C-4B0E23B8479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4A9167-6E3D-45F7-88B2-7B9741C1181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8A9218-13A7-40E3-8C88-C6CE1F22F2E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5D8441-672C-4D0B-A088-ABE76FED6BA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1267CB-7AB7-450B-BFDB-F881EB5BDF7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0A8CCF-8EBB-4BED-8144-783235329A4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8E5A0-931A-45AC-B6DE-4C1A1D28AD4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BCA5F3-E765-4566-A1C9-B6C3DF664B6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D6A381-AC7D-42FA-B001-1B89DAE3018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BC332F-384D-48C3-A1B6-8C7B1E9E97A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C1EF6-D5CD-42BD-9B1C-315AE3B082A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7B326C-AD10-4346-90D2-9BB31A664ED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C9625-EBCA-4DCC-B367-C737ABAC733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297591-14AE-4D01-97BB-63F37076085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5568D0-8600-431A-A525-4A412DA3961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FFF7A-F87B-46BE-96D5-489E879C59B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8C5FDC-2FE2-45F5-9A1E-1BE1AFFF00B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478F49-C79E-4405-8034-E9A81DDA66A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7F7F28-9D6F-4992-9072-CBC60D00530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02B0CD-168D-47B8-AB3B-7214DAD77E5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599D5B-1C26-4B14-A7C8-AA18630A80B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1575C0-E1F6-4C49-B511-B2B962B67D7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4AF30-2E10-43FF-A09A-528FE09BABA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8A64FF-7DAF-432E-9738-3CD47345478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B8F81E-B564-43EE-9B8A-54810147EB4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247D08-307A-4093-A5B9-FA523921245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BCF4F80-A10F-4983-823F-3B955D007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83243B-CB08-4DDC-9A25-9B842788F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AA5E6C74-1011-4C77-800D-5928FB693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12E778B-ED79-40E3-9E03-65F333D1CBF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C79F15-88B1-4136-8E54-825592EA2EC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725C09-9FD1-4F4D-9437-9574810BF12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8890E0-D4A6-4781-A63B-A1B7C653460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1F2DD6-D2FA-4D03-A7EE-18822069A0F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3FE273-49A6-423E-BBA0-9BC341877E3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6FD50-9C36-4D0C-8746-266A3F8BBAA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B79C30-FE65-45E2-9C61-533AF59CAC8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AB5C56-5FDC-48B1-B543-F75F541A6C5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B43DE6-7EA2-4B3A-8ED6-ED88045AC83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EC4C95-1D30-4E26-9534-F9F4E9A0C6D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E487EE-C19C-4CA5-8850-123E192F55C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F0EE3FD-1AE9-42D9-80C8-FF4C2DF83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56543BF-BAF7-45A0-B062-1F5B26CDD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0E40A9A-C8AE-4D35-9089-2AE906C5E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C8FA4D-AFBD-4604-B894-588CBEA0A31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328CD0-33A6-40F1-839B-00A0ECB63CF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9AFBF4-290E-44DC-885B-D6D0AA9E516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8250" y="1124530"/>
            <a:ext cx="7429500" cy="2387600"/>
          </a:xfrm>
        </p:spPr>
        <p:txBody>
          <a:bodyPr anchor="b"/>
          <a:lstStyle>
            <a:lvl1pPr algn="ctr">
              <a:defRPr sz="4875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 algn="ctr">
              <a:buNone/>
              <a:defRPr sz="2275"/>
            </a:lvl2pPr>
            <a:lvl3pPr marL="742950" indent="0" algn="ctr">
              <a:buNone/>
              <a:defRPr sz="1950"/>
            </a:lvl3pPr>
            <a:lvl4pPr marL="1114425" indent="0" algn="ctr">
              <a:buNone/>
              <a:defRPr sz="1625"/>
            </a:lvl4pPr>
            <a:lvl5pPr marL="1485900" indent="0" algn="ctr">
              <a:buNone/>
              <a:defRPr sz="1625"/>
            </a:lvl5pPr>
            <a:lvl6pPr marL="1857375" indent="0" algn="ctr">
              <a:buNone/>
              <a:defRPr sz="1625"/>
            </a:lvl6pPr>
            <a:lvl7pPr marL="2228850" indent="0" algn="ctr">
              <a:buNone/>
              <a:defRPr sz="1625"/>
            </a:lvl7pPr>
            <a:lvl8pPr marL="2600325" indent="0" algn="ctr">
              <a:buNone/>
              <a:defRPr sz="1625"/>
            </a:lvl8pPr>
            <a:lvl9pPr marL="2971800" indent="0" algn="ctr">
              <a:buNone/>
              <a:defRPr sz="1625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33BC05-7A64-4138-982F-6A668631B9B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20191-38BD-4E29-932F-A3881A781BE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8" y="1712423"/>
            <a:ext cx="8543925" cy="2851208"/>
          </a:xfrm>
        </p:spPr>
        <p:txBody>
          <a:bodyPr anchor="b"/>
          <a:lstStyle>
            <a:lvl1pPr>
              <a:defRPr sz="4875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8" y="4552634"/>
            <a:ext cx="8543925" cy="1500187"/>
          </a:xfrm>
        </p:spPr>
        <p:txBody>
          <a:bodyPr/>
          <a:lstStyle>
            <a:lvl1pPr marL="0" indent="0">
              <a:buNone/>
              <a:defRPr sz="195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7147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2pPr>
            <a:lvl3pPr marL="74295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44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4pPr>
            <a:lvl5pPr marL="14859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5pPr>
            <a:lvl6pPr marL="185737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6pPr>
            <a:lvl7pPr marL="222885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7pPr>
            <a:lvl8pPr marL="2600325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8pPr>
            <a:lvl9pPr marL="2971800" indent="0">
              <a:buNone/>
              <a:defRPr sz="113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210E31-3E16-4211-90CD-4F02525A183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7CD410A-5B88-4C5A-B467-21D38413631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6666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8801"/>
            <a:ext cx="4210050" cy="435133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171BB-72D8-406C-958F-68CB47B8670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665" y="1681851"/>
            <a:ext cx="4189413" cy="82569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6665" y="2507551"/>
            <a:ext cx="4189413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851"/>
            <a:ext cx="421005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950" b="1"/>
            </a:lvl1pPr>
            <a:lvl2pPr marL="371475" indent="0">
              <a:buNone/>
              <a:defRPr sz="1625" b="1"/>
            </a:lvl2pPr>
            <a:lvl3pPr marL="742950" indent="0">
              <a:buNone/>
              <a:defRPr sz="1463" b="1"/>
            </a:lvl3pPr>
            <a:lvl4pPr marL="1114425" indent="0">
              <a:buNone/>
              <a:defRPr sz="1300" b="1"/>
            </a:lvl4pPr>
            <a:lvl5pPr marL="1485900" indent="0">
              <a:buNone/>
              <a:defRPr sz="1300" b="1"/>
            </a:lvl5pPr>
            <a:lvl6pPr marL="1857375" indent="0">
              <a:buNone/>
              <a:defRPr sz="1300" b="1"/>
            </a:lvl6pPr>
            <a:lvl7pPr marL="2228850" indent="0">
              <a:buNone/>
              <a:defRPr sz="1300" b="1"/>
            </a:lvl7pPr>
            <a:lvl8pPr marL="2600325" indent="0">
              <a:buNone/>
              <a:defRPr sz="1300" b="1"/>
            </a:lvl8pPr>
            <a:lvl9pPr marL="2971800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7551"/>
            <a:ext cx="4210051" cy="368052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83B164-45C9-4FA1-B651-ED483FE2CC4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98B297-3F9C-4592-A0B3-7EB87A358DE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ED7239-2424-40D3-85A6-040B06E7BFF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58254D-0631-4D3D-BD16-16E547A3B14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F7909B6-F621-4BB3-BA16-3753B40571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FB6EFBC-6F54-44D9-BFFC-BC89DBF47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B09E68C-DF6C-43B2-9D5E-0942FD8E6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255039-6606-4421-BDFC-3B3CD00C198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1834B-6C2C-415D-B227-4886ABBC1A7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1" y="360362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7" y="360363"/>
            <a:ext cx="6284119" cy="581183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EDD4B-7341-4B51-BDBE-D7AFBC359BA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8"/>
          <p:cNvSpPr>
            <a:spLocks/>
          </p:cNvSpPr>
          <p:nvPr/>
        </p:nvSpPr>
        <p:spPr bwMode="auto">
          <a:xfrm>
            <a:off x="-34925" y="4321175"/>
            <a:ext cx="1512888" cy="781050"/>
          </a:xfrm>
          <a:custGeom>
            <a:avLst/>
            <a:gdLst>
              <a:gd name="T0" fmla="*/ 2147483646 w 8042"/>
              <a:gd name="T1" fmla="*/ 2147483646 h 10000"/>
              <a:gd name="T2" fmla="*/ 2147483646 w 8042"/>
              <a:gd name="T3" fmla="*/ 2147483646 h 10000"/>
              <a:gd name="T4" fmla="*/ 2147483646 w 8042"/>
              <a:gd name="T5" fmla="*/ 2147483646 h 10000"/>
              <a:gd name="T6" fmla="*/ 2147483646 w 8042"/>
              <a:gd name="T7" fmla="*/ 2147483646 h 10000"/>
              <a:gd name="T8" fmla="*/ 2147483646 w 8042"/>
              <a:gd name="T9" fmla="*/ 2147483646 h 10000"/>
              <a:gd name="T10" fmla="*/ 2147483646 w 8042"/>
              <a:gd name="T11" fmla="*/ 2147483646 h 10000"/>
              <a:gd name="T12" fmla="*/ 2147483646 w 8042"/>
              <a:gd name="T13" fmla="*/ 2147483646 h 10000"/>
              <a:gd name="T14" fmla="*/ 2147483646 w 8042"/>
              <a:gd name="T15" fmla="*/ 2147483646 h 10000"/>
              <a:gd name="T16" fmla="*/ 2147483646 w 8042"/>
              <a:gd name="T17" fmla="*/ 0 h 10000"/>
              <a:gd name="T18" fmla="*/ 0 w 8042"/>
              <a:gd name="T19" fmla="*/ 2147483646 h 10000"/>
              <a:gd name="T20" fmla="*/ 2147483646 w 8042"/>
              <a:gd name="T21" fmla="*/ 2147483646 h 10000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04284" y="2514601"/>
            <a:ext cx="715048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04284" y="4777381"/>
            <a:ext cx="7150489" cy="1126283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E21C5DB1-1C87-40B6-B99A-A93F8CF29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F4A1EB00-B03F-44BD-958B-5BD4B0F14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8ED41C4-9F59-4E30-BAEE-A48349767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8788" y="4529138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932C6B9A-3308-4555-A89F-2DBE91CB568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7302" y="624110"/>
            <a:ext cx="7138299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4284" y="2133600"/>
            <a:ext cx="7141317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8B873BDB-A3F8-48B0-B4D7-2C238373B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C789AB09-1AB3-4B76-AAFF-D015A2A82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215FB674-E471-4A81-9501-B91603C8A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BBCB7B0-C170-41D0-BC5F-967EC4A108A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1"/>
            <a:ext cx="3194685" cy="1600197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0050" y="990600"/>
            <a:ext cx="5014913" cy="4876800"/>
          </a:xfrm>
        </p:spPr>
        <p:txBody>
          <a:bodyPr/>
          <a:lstStyle>
            <a:lvl1pPr>
              <a:defRPr sz="2600"/>
            </a:lvl1pPr>
            <a:lvl2pPr>
              <a:defRPr sz="2275"/>
            </a:lvl2pPr>
            <a:lvl3pPr>
              <a:defRPr sz="1950"/>
            </a:lvl3pPr>
            <a:lvl4pPr>
              <a:defRPr sz="1625"/>
            </a:lvl4pPr>
            <a:lvl5pPr>
              <a:defRPr sz="1625"/>
            </a:lvl5pPr>
            <a:lvl6pPr>
              <a:defRPr sz="1625"/>
            </a:lvl6pPr>
            <a:lvl7pPr>
              <a:defRPr sz="1625"/>
            </a:lvl7pPr>
            <a:lvl8pPr>
              <a:defRPr sz="1625"/>
            </a:lvl8pPr>
            <a:lvl9pPr>
              <a:defRPr sz="162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399"/>
            <a:ext cx="3194685" cy="3810001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F46472-50A4-4B18-82D9-8BD98CB2174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3167063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2074562"/>
            <a:ext cx="7141317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4284" y="3581400"/>
            <a:ext cx="7141317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D17968D1-F617-4BB2-8ACE-1E2DE17FD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6E3B521E-8C23-43C6-8693-A47773E44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868D7FE7-59C6-4FDD-8A88-F38EBF4A4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4038" y="3244850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6AA45466-BA97-4759-9DD2-A51F273DBFF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04285" y="2136707"/>
            <a:ext cx="3463992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82083" y="2136707"/>
            <a:ext cx="3463517" cy="376739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8E2DD8DF-9FE8-41D6-8A9B-E76E252C7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EA1236DF-1AB9-4C16-A1C6-ECDC148D4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84D7CCFC-974B-4468-8988-B5397B4FD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19EC1A-2BB3-44CF-96E2-6724326D129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54131" y="2226626"/>
            <a:ext cx="311414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04283" y="2802889"/>
            <a:ext cx="3463993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7501" y="2223398"/>
            <a:ext cx="311267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778191" y="2799661"/>
            <a:ext cx="3461987" cy="310570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xmlns="" id="{355299C1-D493-4698-ADF5-56A7ED4BB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xmlns="" id="{078B2353-427E-4B83-B24D-B0B5649A7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xmlns="" id="{FDDD2ECA-9868-43A1-B9CF-F2146D66E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B94B767-9E67-43D9-B42D-609B4A84735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7300" y="624110"/>
            <a:ext cx="7138300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xmlns="" id="{A023BD6F-5557-4F43-9C4E-C2D61575F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xmlns="" id="{C78AC270-4FD5-443C-8DD0-8333B50F2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xmlns="" id="{699A9EB0-2A7E-4A09-A3A1-A1FDED663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FA914F-B978-4CE7-9460-F5FE8AB2EAB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" name="Date Placeholder 1">
            <a:extLst>
              <a:ext uri="{FF2B5EF4-FFF2-40B4-BE49-F238E27FC236}">
                <a16:creationId xmlns:a16="http://schemas.microsoft.com/office/drawing/2014/main" xmlns="" id="{6E5BC939-2F90-4DC7-80BB-94C26AD30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xmlns="" id="{E01D91E3-0CC5-4144-82BB-DE3D3DFD1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xmlns="" id="{2424BCBE-6043-454D-8853-0D04B87B4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61AB6E-63DE-46E3-A4EF-93B27517A4F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3" y="446088"/>
            <a:ext cx="2848716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38785" y="446090"/>
            <a:ext cx="4106815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3" y="1598613"/>
            <a:ext cx="2848716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3D6BA0B1-69ED-4E8B-A64C-EDF5796C4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34CADE48-67B5-4C8B-89DA-A4715172F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D1DF805B-E837-46DC-A1B4-1A061B502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6E299EA-4EE8-46C1-9927-57385F766D1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4800600"/>
            <a:ext cx="714131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04284" y="634965"/>
            <a:ext cx="7141317" cy="3854970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4" y="5367338"/>
            <a:ext cx="7141317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4824364F-9035-4905-92DF-39ED55C9DE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E651F0A8-0E92-401B-8BBE-2A42D5A55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FA3D2EC7-51D7-4977-BF43-78D9DA99E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4038" y="4983163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61BEE29E-6CF4-4B57-9F75-EAAF30087BE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3167063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609600"/>
            <a:ext cx="7141317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4284" y="4354046"/>
            <a:ext cx="7141317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BEA718A-B074-4380-A441-9822804A2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C1888D8-EA99-47D1-85FE-70CCE8CD64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C547BE6-AEA0-4DB8-861E-FBCC79597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4038" y="3244850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B63CEA9A-9926-4927-ADA9-F530695FCEA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3167063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67E431A-67F6-41DE-BE75-EA7E020733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975" y="647700"/>
            <a:ext cx="4953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62">
            <a:extLst>
              <a:ext uri="{FF2B5EF4-FFF2-40B4-BE49-F238E27FC236}">
                <a16:creationId xmlns:a16="http://schemas.microsoft.com/office/drawing/2014/main" xmlns="" id="{0CAF3BA7-E6EC-49E3-A23B-14F8247674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0313" y="2905125"/>
            <a:ext cx="495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70467" y="609600"/>
            <a:ext cx="6618719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617303" y="3505200"/>
            <a:ext cx="612504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04284" y="4354046"/>
            <a:ext cx="7141317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2F2BC6B0-9CA0-4C1F-B156-69FBC669DC8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xmlns="" id="{1BC6CD41-B207-4162-994C-C1F761556B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xmlns="" id="{0E303367-B49E-4098-A43E-4504A9109E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54038" y="3244850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F0232A1C-198E-4478-8530-9D5438A331D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hf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2438402"/>
            <a:ext cx="7141317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4" y="5181600"/>
            <a:ext cx="7141317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B4330F75-5D9D-495F-97A9-87720702B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2362E73E-573D-4B65-9E1C-FB3A6E832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B97B347C-23FA-44A7-81C8-931F4C97B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54038" y="4983163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65DDEAB8-9AF8-4426-9BF0-349F094E1E7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14" y="457200"/>
            <a:ext cx="3194685" cy="1600200"/>
          </a:xfrm>
        </p:spPr>
        <p:txBody>
          <a:bodyPr anchor="b"/>
          <a:lstStyle>
            <a:lvl1pPr>
              <a:defRPr sz="2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0050" y="990600"/>
            <a:ext cx="5014913" cy="4876800"/>
          </a:xfrm>
        </p:spPr>
        <p:txBody>
          <a:bodyPr rtlCol="0">
            <a:normAutofit/>
          </a:bodyPr>
          <a:lstStyle>
            <a:lvl1pPr marL="0" indent="0">
              <a:buNone/>
              <a:defRPr sz="2600"/>
            </a:lvl1pPr>
            <a:lvl2pPr marL="371475" indent="0">
              <a:buNone/>
              <a:defRPr sz="2275"/>
            </a:lvl2pPr>
            <a:lvl3pPr marL="742950" indent="0">
              <a:buNone/>
              <a:defRPr sz="1950"/>
            </a:lvl3pPr>
            <a:lvl4pPr marL="1114425" indent="0">
              <a:buNone/>
              <a:defRPr sz="1625"/>
            </a:lvl4pPr>
            <a:lvl5pPr marL="1485900" indent="0">
              <a:buNone/>
              <a:defRPr sz="1625"/>
            </a:lvl5pPr>
            <a:lvl6pPr marL="1857375" indent="0">
              <a:buNone/>
              <a:defRPr sz="1625"/>
            </a:lvl6pPr>
            <a:lvl7pPr marL="2228850" indent="0">
              <a:buNone/>
              <a:defRPr sz="1625"/>
            </a:lvl7pPr>
            <a:lvl8pPr marL="2600325" indent="0">
              <a:buNone/>
              <a:defRPr sz="1625"/>
            </a:lvl8pPr>
            <a:lvl9pPr marL="2971800" indent="0">
              <a:buNone/>
              <a:defRPr sz="1625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3514" y="2057400"/>
            <a:ext cx="3194685" cy="3810000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300"/>
            </a:lvl1pPr>
            <a:lvl2pPr marL="371475" indent="0">
              <a:buNone/>
              <a:defRPr sz="975"/>
            </a:lvl2pPr>
            <a:lvl3pPr marL="742950" indent="0">
              <a:buNone/>
              <a:defRPr sz="813"/>
            </a:lvl3pPr>
            <a:lvl4pPr marL="1114425" indent="0">
              <a:buNone/>
              <a:defRPr sz="731"/>
            </a:lvl4pPr>
            <a:lvl5pPr marL="1485900" indent="0">
              <a:buNone/>
              <a:defRPr sz="731"/>
            </a:lvl5pPr>
            <a:lvl6pPr marL="1857375" indent="0">
              <a:buNone/>
              <a:defRPr sz="731"/>
            </a:lvl6pPr>
            <a:lvl7pPr marL="2228850" indent="0">
              <a:buNone/>
              <a:defRPr sz="731"/>
            </a:lvl7pPr>
            <a:lvl8pPr marL="2600325" indent="0">
              <a:buNone/>
              <a:defRPr sz="731"/>
            </a:lvl8pPr>
            <a:lvl9pPr marL="2971800" indent="0">
              <a:buNone/>
              <a:defRPr sz="73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803E42-5DCC-4C9E-86B6-3F50D3CB772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EBE232E-4D51-4C25-AAC4-C687FB9FA5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8975" y="647700"/>
            <a:ext cx="4953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“</a:t>
            </a:r>
          </a:p>
        </p:txBody>
      </p:sp>
      <p:sp>
        <p:nvSpPr>
          <p:cNvPr id="7" name="TextBox 62">
            <a:extLst>
              <a:ext uri="{FF2B5EF4-FFF2-40B4-BE49-F238E27FC236}">
                <a16:creationId xmlns:a16="http://schemas.microsoft.com/office/drawing/2014/main" xmlns="" id="{6ED23700-0E10-4FE7-B552-3EAA930068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0313" y="2905125"/>
            <a:ext cx="4953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ru-RU" sz="8000">
                <a:solidFill>
                  <a:schemeClr val="accent1"/>
                </a:solidFill>
                <a:latin typeface="Arial" panose="020B0604020202020204" pitchFamily="34" charset="0"/>
              </a:rPr>
              <a:t>”</a:t>
            </a:r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370467" y="609600"/>
            <a:ext cx="6618719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04283" y="4343400"/>
            <a:ext cx="724565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3" y="5181600"/>
            <a:ext cx="7245650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xmlns="" id="{58931309-5A75-4A73-9D9C-C17DCA25963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xmlns="" id="{D5939BB6-27D9-4DE9-9AFB-BFEFE7C5235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xmlns="" id="{74879E91-7FE3-427D-A22B-953E1CE15E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54038" y="4983163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3F0718EF-1576-4E44-8F30-FB631B61252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hf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11"/>
          <p:cNvSpPr>
            <a:spLocks/>
          </p:cNvSpPr>
          <p:nvPr/>
        </p:nvSpPr>
        <p:spPr bwMode="auto">
          <a:xfrm flipV="1">
            <a:off x="0" y="4910138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04284" y="627407"/>
            <a:ext cx="7141316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104284" y="4343400"/>
            <a:ext cx="7141317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04284" y="5181600"/>
            <a:ext cx="7141317" cy="729622"/>
          </a:xfrm>
        </p:spPr>
        <p:txBody>
          <a:bodyPr rtlCol="0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xmlns="" id="{27CD1E07-17D1-4180-89EF-4977C692F75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xmlns="" id="{127256F7-D7D2-450C-914A-0B672AF0E0A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xmlns="" id="{5B463D2E-1637-49B8-A569-A176135AD8F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554038" y="4983163"/>
            <a:ext cx="633412" cy="365125"/>
          </a:xfrm>
        </p:spPr>
        <p:txBody>
          <a:bodyPr/>
          <a:lstStyle>
            <a:lvl1pPr>
              <a:defRPr/>
            </a:lvl1pPr>
          </a:lstStyle>
          <a:p>
            <a:fld id="{B6547836-2A6B-4002-8A34-16C52577DC7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hf hdr="0" ftr="0" dt="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41A91E0-DBAA-4ADF-AE13-FBE95B4FE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52895193-DA6F-4568-AD08-0EFBF4DBD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1CD9460F-A363-491D-BFF4-6C9BB6AEAA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54F2AD-83FE-46BF-B985-F2519CE8B55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/>
          <p:cNvSpPr>
            <a:spLocks/>
          </p:cNvSpPr>
          <p:nvPr/>
        </p:nvSpPr>
        <p:spPr bwMode="auto">
          <a:xfrm flipV="1">
            <a:off x="0" y="711200"/>
            <a:ext cx="1471613" cy="508000"/>
          </a:xfrm>
          <a:custGeom>
            <a:avLst/>
            <a:gdLst>
              <a:gd name="T0" fmla="*/ 2147483646 w 7908"/>
              <a:gd name="T1" fmla="*/ 2147483646 h 10000"/>
              <a:gd name="T2" fmla="*/ 2147483646 w 7908"/>
              <a:gd name="T3" fmla="*/ 2147483646 h 10000"/>
              <a:gd name="T4" fmla="*/ 2147483646 w 7908"/>
              <a:gd name="T5" fmla="*/ 2147483646 h 10000"/>
              <a:gd name="T6" fmla="*/ 2147483646 w 7908"/>
              <a:gd name="T7" fmla="*/ 0 h 10000"/>
              <a:gd name="T8" fmla="*/ 2147483646 w 7908"/>
              <a:gd name="T9" fmla="*/ 0 h 10000"/>
              <a:gd name="T10" fmla="*/ 0 w 7908"/>
              <a:gd name="T11" fmla="*/ 2147483646 h 10000"/>
              <a:gd name="T12" fmla="*/ 0 w 7908"/>
              <a:gd name="T13" fmla="*/ 2147483646 h 10000"/>
              <a:gd name="T14" fmla="*/ 2147483646 w 7908"/>
              <a:gd name="T15" fmla="*/ 2147483646 h 10000"/>
              <a:gd name="T16" fmla="*/ 2147483646 w 7908"/>
              <a:gd name="T17" fmla="*/ 2147483646 h 10000"/>
              <a:gd name="T18" fmla="*/ 2147483646 w 7908"/>
              <a:gd name="T19" fmla="*/ 2147483646 h 10000"/>
              <a:gd name="T20" fmla="*/ 2147483646 w 7908"/>
              <a:gd name="T21" fmla="*/ 2147483646 h 10000"/>
              <a:gd name="T22" fmla="*/ 2147483646 w 7908"/>
              <a:gd name="T23" fmla="*/ 2147483646 h 10000"/>
              <a:gd name="T24" fmla="*/ 2147483646 w 7908"/>
              <a:gd name="T25" fmla="*/ 2147483646 h 1000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0" t="0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51746" y="627407"/>
            <a:ext cx="1794143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04284" y="627407"/>
            <a:ext cx="5109377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xmlns="" id="{076D5313-F2B6-46BA-916E-633C13405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xmlns="" id="{2E005094-A18C-4DA9-BDBC-AD4CC6146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4FA7DA2C-40DF-43F2-B982-440E17F2F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58D657-5775-4EF1-8348-A1D715492B9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259210F-1CEB-40DA-9028-337BFD246E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B4887AB-2A8B-494D-B2C8-D13D08F967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A2DF0A-118C-4D23-8AAA-52A39A0AFE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898989"/>
                </a:solidFill>
              </a:defRPr>
            </a:lvl1pPr>
          </a:lstStyle>
          <a:p>
            <a:fld id="{B3E1933B-B5A1-4D29-9E6A-CB83EAA3BD4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79" r:id="rId1"/>
    <p:sldLayoutId id="2147485980" r:id="rId2"/>
    <p:sldLayoutId id="2147485981" r:id="rId3"/>
    <p:sldLayoutId id="2147485982" r:id="rId4"/>
    <p:sldLayoutId id="2147485983" r:id="rId5"/>
    <p:sldLayoutId id="2147485984" r:id="rId6"/>
    <p:sldLayoutId id="2147485985" r:id="rId7"/>
    <p:sldLayoutId id="2147485986" r:id="rId8"/>
    <p:sldLayoutId id="2147485987" r:id="rId9"/>
    <p:sldLayoutId id="2147485988" r:id="rId10"/>
    <p:sldLayoutId id="2147485989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62AB7D-2A1B-4DF5-BC55-290985F68B3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74BCCB4-7DF7-46E8-A239-86F019B7C3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A35AA6-1A3D-44A3-B349-C0497A5AD6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898989"/>
                </a:solidFill>
              </a:defRPr>
            </a:lvl1pPr>
          </a:lstStyle>
          <a:p>
            <a:fld id="{1B64B7FF-2391-41A3-B679-8F60A18AA4E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990" r:id="rId1"/>
    <p:sldLayoutId id="2147485991" r:id="rId2"/>
    <p:sldLayoutId id="2147485992" r:id="rId3"/>
    <p:sldLayoutId id="2147485993" r:id="rId4"/>
    <p:sldLayoutId id="2147485994" r:id="rId5"/>
    <p:sldLayoutId id="2147485995" r:id="rId6"/>
    <p:sldLayoutId id="2147485996" r:id="rId7"/>
    <p:sldLayoutId id="2147485997" r:id="rId8"/>
    <p:sldLayoutId id="2147485998" r:id="rId9"/>
    <p:sldLayoutId id="2147485999" r:id="rId10"/>
    <p:sldLayoutId id="2147486000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3075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8E1069-E6A3-4A6B-8931-9D5702FA30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ED31C1-66DE-4F0F-92C6-2817C2F6E4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7478BE8-3226-4547-9F2D-69EA57E72E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898989"/>
                </a:solidFill>
              </a:defRPr>
            </a:lvl1pPr>
          </a:lstStyle>
          <a:p>
            <a:fld id="{5D1FE18D-53EB-4031-83EF-80A445CDB17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01" r:id="rId1"/>
    <p:sldLayoutId id="2147486002" r:id="rId2"/>
    <p:sldLayoutId id="2147486003" r:id="rId3"/>
    <p:sldLayoutId id="2147486004" r:id="rId4"/>
    <p:sldLayoutId id="2147486005" r:id="rId5"/>
    <p:sldLayoutId id="2147486006" r:id="rId6"/>
    <p:sldLayoutId id="2147486007" r:id="rId7"/>
    <p:sldLayoutId id="2147486008" r:id="rId8"/>
    <p:sldLayoutId id="2147486009" r:id="rId9"/>
    <p:sldLayoutId id="2147486010" r:id="rId10"/>
    <p:sldLayoutId id="2147486011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099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D195451-5BEB-4DD2-885B-DC757D7B6A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6FF924A-F7B5-450C-AF2B-15879F4B79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A3A7F34-F784-4A31-B7BA-BB5EB91DC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898989"/>
                </a:solidFill>
              </a:defRPr>
            </a:lvl1pPr>
          </a:lstStyle>
          <a:p>
            <a:fld id="{6D44EE84-6EF1-402E-8015-361E6688C88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12" r:id="rId1"/>
    <p:sldLayoutId id="2147486013" r:id="rId2"/>
    <p:sldLayoutId id="2147486014" r:id="rId3"/>
    <p:sldLayoutId id="2147486015" r:id="rId4"/>
    <p:sldLayoutId id="2147486016" r:id="rId5"/>
    <p:sldLayoutId id="2147486017" r:id="rId6"/>
    <p:sldLayoutId id="2147486018" r:id="rId7"/>
    <p:sldLayoutId id="2147486019" r:id="rId8"/>
    <p:sldLayoutId id="2147486020" r:id="rId9"/>
    <p:sldLayoutId id="2147486021" r:id="rId10"/>
    <p:sldLayoutId id="2147486022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5123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2AB83E-383E-441D-BCD9-BE1E4C5423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95DF8AF-D75E-4CF7-9B03-72AF22FE31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894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526B69-422C-4844-86ED-ECC08033EE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800">
                <a:solidFill>
                  <a:srgbClr val="898989"/>
                </a:solidFill>
              </a:defRPr>
            </a:lvl1pPr>
          </a:lstStyle>
          <a:p>
            <a:fld id="{47305FDC-6A66-4618-80EF-0F6C918C1AB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23" r:id="rId1"/>
    <p:sldLayoutId id="2147486024" r:id="rId2"/>
    <p:sldLayoutId id="2147486025" r:id="rId3"/>
    <p:sldLayoutId id="2147486026" r:id="rId4"/>
    <p:sldLayoutId id="2147486027" r:id="rId5"/>
    <p:sldLayoutId id="2147486028" r:id="rId6"/>
    <p:sldLayoutId id="2147486029" r:id="rId7"/>
    <p:sldLayoutId id="2147486030" r:id="rId8"/>
    <p:sldLayoutId id="2147486053" r:id="rId9"/>
    <p:sldLayoutId id="2147486031" r:id="rId10"/>
    <p:sldLayoutId id="2147486032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6147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8D7F2D6-F613-4B9E-967B-9B0605E260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C205F2E-0169-4F0D-B8A7-4E0F65FD6B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FC8A973-D883-4EA2-A10A-3BF3D9FEA8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898989"/>
                </a:solidFill>
              </a:defRPr>
            </a:lvl1pPr>
          </a:lstStyle>
          <a:p>
            <a:fld id="{B300E44C-700A-483D-BBE4-D70E96CCEBA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33" r:id="rId1"/>
    <p:sldLayoutId id="2147486034" r:id="rId2"/>
    <p:sldLayoutId id="2147486035" r:id="rId3"/>
    <p:sldLayoutId id="2147486036" r:id="rId4"/>
    <p:sldLayoutId id="2147486037" r:id="rId5"/>
    <p:sldLayoutId id="2147486038" r:id="rId6"/>
    <p:sldLayoutId id="2147486039" r:id="rId7"/>
    <p:sldLayoutId id="2147486040" r:id="rId8"/>
    <p:sldLayoutId id="2147486054" r:id="rId9"/>
    <p:sldLayoutId id="2147486041" r:id="rId10"/>
    <p:sldLayoutId id="2147486042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687388" y="365125"/>
            <a:ext cx="854392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717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1828800"/>
            <a:ext cx="8543925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B10BD94-8E22-459B-B84D-130F3126C8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0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AB6189-BF11-4E37-9353-167BC73C52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0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4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7911659-D7B0-432B-8462-B9D22B29CA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002463" y="6356350"/>
            <a:ext cx="22288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800">
                <a:solidFill>
                  <a:srgbClr val="898989"/>
                </a:solidFill>
              </a:defRPr>
            </a:lvl1pPr>
          </a:lstStyle>
          <a:p>
            <a:fld id="{7583B160-3529-445C-B532-DED27D17F55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43" r:id="rId1"/>
    <p:sldLayoutId id="2147486044" r:id="rId2"/>
    <p:sldLayoutId id="2147486045" r:id="rId3"/>
    <p:sldLayoutId id="2147486046" r:id="rId4"/>
    <p:sldLayoutId id="2147486047" r:id="rId5"/>
    <p:sldLayoutId id="2147486048" r:id="rId6"/>
    <p:sldLayoutId id="2147486049" r:id="rId7"/>
    <p:sldLayoutId id="2147486050" r:id="rId8"/>
    <p:sldLayoutId id="2147486055" r:id="rId9"/>
    <p:sldLayoutId id="2147486051" r:id="rId10"/>
    <p:sldLayoutId id="2147486052" r:id="rId11"/>
  </p:sldLayoutIdLst>
  <p:hf hdr="0" ftr="0" dt="0"/>
  <p:txStyles>
    <p:titleStyle>
      <a:lvl1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2pPr>
      <a:lvl3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3pPr>
      <a:lvl4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4pPr>
      <a:lvl5pPr algn="l" defTabSz="7429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742950" rtl="0" fontAlgn="base">
        <a:lnSpc>
          <a:spcPct val="90000"/>
        </a:lnSpc>
        <a:spcBef>
          <a:spcPct val="0"/>
        </a:spcBef>
        <a:spcAft>
          <a:spcPct val="0"/>
        </a:spcAft>
        <a:defRPr sz="35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85738" indent="-185738" algn="l" defTabSz="742950" rtl="0" eaLnBrk="0" fontAlgn="base" hangingPunct="0">
        <a:lnSpc>
          <a:spcPct val="90000"/>
        </a:lnSpc>
        <a:spcBef>
          <a:spcPts val="813"/>
        </a:spcBef>
        <a:spcAft>
          <a:spcPct val="0"/>
        </a:spcAft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0" fontAlgn="base" hangingPunct="0">
        <a:lnSpc>
          <a:spcPct val="90000"/>
        </a:lnSpc>
        <a:spcBef>
          <a:spcPts val="400"/>
        </a:spcBef>
        <a:spcAft>
          <a:spcPct val="0"/>
        </a:spcAft>
        <a:buFont typeface="Wingdings 2" pitchFamily="18" charset="2"/>
        <a:buChar char="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0" hangingPunct="1">
        <a:spcBef>
          <a:spcPct val="20000"/>
        </a:spcBef>
        <a:buFont typeface="Wingdings 2" pitchFamily="18" charset="2"/>
        <a:buChar char="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8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35"/>
          <p:cNvGrpSpPr>
            <a:grpSpLocks/>
          </p:cNvGrpSpPr>
          <p:nvPr/>
        </p:nvGrpSpPr>
        <p:grpSpPr bwMode="auto">
          <a:xfrm>
            <a:off x="0" y="228600"/>
            <a:ext cx="2146300" cy="6638925"/>
            <a:chOff x="2487613" y="285750"/>
            <a:chExt cx="2428875" cy="5654676"/>
          </a:xfrm>
        </p:grpSpPr>
        <p:sp>
          <p:nvSpPr>
            <p:cNvPr id="8214" name="Freeform 11"/>
            <p:cNvSpPr>
              <a:spLocks/>
            </p:cNvSpPr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>
                <a:gd name="T0" fmla="*/ 2147483646 w 22"/>
                <a:gd name="T1" fmla="*/ 2147483646 h 136"/>
                <a:gd name="T2" fmla="*/ 2147483646 w 22"/>
                <a:gd name="T3" fmla="*/ 2147483646 h 136"/>
                <a:gd name="T4" fmla="*/ 0 w 22"/>
                <a:gd name="T5" fmla="*/ 0 h 136"/>
                <a:gd name="T6" fmla="*/ 0 w 22"/>
                <a:gd name="T7" fmla="*/ 2147483646 h 136"/>
                <a:gd name="T8" fmla="*/ 2147483646 w 22"/>
                <a:gd name="T9" fmla="*/ 2147483646 h 136"/>
                <a:gd name="T10" fmla="*/ 2147483646 w 22"/>
                <a:gd name="T11" fmla="*/ 2147483646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5" name="Freeform 12"/>
            <p:cNvSpPr>
              <a:spLocks/>
            </p:cNvSpPr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>
                <a:gd name="T0" fmla="*/ 2147483646 w 140"/>
                <a:gd name="T1" fmla="*/ 2147483646 h 504"/>
                <a:gd name="T2" fmla="*/ 2147483646 w 140"/>
                <a:gd name="T3" fmla="*/ 2147483646 h 504"/>
                <a:gd name="T4" fmla="*/ 2147483646 w 140"/>
                <a:gd name="T5" fmla="*/ 2147483646 h 504"/>
                <a:gd name="T6" fmla="*/ 2147483646 w 140"/>
                <a:gd name="T7" fmla="*/ 2147483646 h 504"/>
                <a:gd name="T8" fmla="*/ 0 w 140"/>
                <a:gd name="T9" fmla="*/ 0 h 504"/>
                <a:gd name="T10" fmla="*/ 2147483646 w 140"/>
                <a:gd name="T11" fmla="*/ 2147483646 h 504"/>
                <a:gd name="T12" fmla="*/ 2147483646 w 140"/>
                <a:gd name="T13" fmla="*/ 2147483646 h 50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6" name="Freeform 13"/>
            <p:cNvSpPr>
              <a:spLocks/>
            </p:cNvSpPr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>
                <a:gd name="T0" fmla="*/ 2147483646 w 132"/>
                <a:gd name="T1" fmla="*/ 2147483646 h 308"/>
                <a:gd name="T2" fmla="*/ 0 w 132"/>
                <a:gd name="T3" fmla="*/ 0 h 308"/>
                <a:gd name="T4" fmla="*/ 0 w 132"/>
                <a:gd name="T5" fmla="*/ 2147483646 h 308"/>
                <a:gd name="T6" fmla="*/ 2147483646 w 132"/>
                <a:gd name="T7" fmla="*/ 2147483646 h 308"/>
                <a:gd name="T8" fmla="*/ 2147483646 w 132"/>
                <a:gd name="T9" fmla="*/ 2147483646 h 308"/>
                <a:gd name="T10" fmla="*/ 2147483646 w 132"/>
                <a:gd name="T11" fmla="*/ 2147483646 h 308"/>
                <a:gd name="T12" fmla="*/ 2147483646 w 132"/>
                <a:gd name="T13" fmla="*/ 2147483646 h 308"/>
                <a:gd name="T14" fmla="*/ 2147483646 w 132"/>
                <a:gd name="T15" fmla="*/ 2147483646 h 30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7" name="Freeform 14"/>
            <p:cNvSpPr>
              <a:spLocks/>
            </p:cNvSpPr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>
                <a:gd name="T0" fmla="*/ 2147483646 w 37"/>
                <a:gd name="T1" fmla="*/ 2147483646 h 79"/>
                <a:gd name="T2" fmla="*/ 2147483646 w 37"/>
                <a:gd name="T3" fmla="*/ 2147483646 h 79"/>
                <a:gd name="T4" fmla="*/ 0 w 37"/>
                <a:gd name="T5" fmla="*/ 0 h 79"/>
                <a:gd name="T6" fmla="*/ 2147483646 w 37"/>
                <a:gd name="T7" fmla="*/ 2147483646 h 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8" name="Freeform 15"/>
            <p:cNvSpPr>
              <a:spLocks/>
            </p:cNvSpPr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>
                <a:gd name="T0" fmla="*/ 2147483646 w 178"/>
                <a:gd name="T1" fmla="*/ 2147483646 h 722"/>
                <a:gd name="T2" fmla="*/ 2147483646 w 178"/>
                <a:gd name="T3" fmla="*/ 2147483646 h 722"/>
                <a:gd name="T4" fmla="*/ 2147483646 w 178"/>
                <a:gd name="T5" fmla="*/ 2147483646 h 722"/>
                <a:gd name="T6" fmla="*/ 2147483646 w 178"/>
                <a:gd name="T7" fmla="*/ 2147483646 h 722"/>
                <a:gd name="T8" fmla="*/ 0 w 178"/>
                <a:gd name="T9" fmla="*/ 0 h 722"/>
                <a:gd name="T10" fmla="*/ 2147483646 w 178"/>
                <a:gd name="T11" fmla="*/ 2147483646 h 722"/>
                <a:gd name="T12" fmla="*/ 2147483646 w 178"/>
                <a:gd name="T13" fmla="*/ 2147483646 h 722"/>
                <a:gd name="T14" fmla="*/ 2147483646 w 178"/>
                <a:gd name="T15" fmla="*/ 2147483646 h 722"/>
                <a:gd name="T16" fmla="*/ 2147483646 w 178"/>
                <a:gd name="T17" fmla="*/ 2147483646 h 722"/>
                <a:gd name="T18" fmla="*/ 2147483646 w 178"/>
                <a:gd name="T19" fmla="*/ 2147483646 h 722"/>
                <a:gd name="T20" fmla="*/ 2147483646 w 178"/>
                <a:gd name="T21" fmla="*/ 2147483646 h 7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9" name="Freeform 16"/>
            <p:cNvSpPr>
              <a:spLocks/>
            </p:cNvSpPr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>
                <a:gd name="T0" fmla="*/ 2147483646 w 23"/>
                <a:gd name="T1" fmla="*/ 2147483646 h 635"/>
                <a:gd name="T2" fmla="*/ 2147483646 w 23"/>
                <a:gd name="T3" fmla="*/ 2147483646 h 635"/>
                <a:gd name="T4" fmla="*/ 2147483646 w 23"/>
                <a:gd name="T5" fmla="*/ 2147483646 h 635"/>
                <a:gd name="T6" fmla="*/ 2147483646 w 23"/>
                <a:gd name="T7" fmla="*/ 2147483646 h 635"/>
                <a:gd name="T8" fmla="*/ 2147483646 w 23"/>
                <a:gd name="T9" fmla="*/ 2147483646 h 635"/>
                <a:gd name="T10" fmla="*/ 2147483646 w 23"/>
                <a:gd name="T11" fmla="*/ 2147483646 h 635"/>
                <a:gd name="T12" fmla="*/ 2147483646 w 23"/>
                <a:gd name="T13" fmla="*/ 0 h 635"/>
                <a:gd name="T14" fmla="*/ 2147483646 w 23"/>
                <a:gd name="T15" fmla="*/ 0 h 635"/>
                <a:gd name="T16" fmla="*/ 2147483646 w 23"/>
                <a:gd name="T17" fmla="*/ 2147483646 h 635"/>
                <a:gd name="T18" fmla="*/ 2147483646 w 23"/>
                <a:gd name="T19" fmla="*/ 2147483646 h 63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0" name="Freeform 17"/>
            <p:cNvSpPr>
              <a:spLocks/>
            </p:cNvSpPr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>
                <a:gd name="T0" fmla="*/ 0 w 17"/>
                <a:gd name="T1" fmla="*/ 0 h 107"/>
                <a:gd name="T2" fmla="*/ 2147483646 w 17"/>
                <a:gd name="T3" fmla="*/ 2147483646 h 107"/>
                <a:gd name="T4" fmla="*/ 2147483646 w 17"/>
                <a:gd name="T5" fmla="*/ 2147483646 h 107"/>
                <a:gd name="T6" fmla="*/ 2147483646 w 17"/>
                <a:gd name="T7" fmla="*/ 2147483646 h 107"/>
                <a:gd name="T8" fmla="*/ 2147483646 w 17"/>
                <a:gd name="T9" fmla="*/ 2147483646 h 107"/>
                <a:gd name="T10" fmla="*/ 0 w 17"/>
                <a:gd name="T11" fmla="*/ 0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1" name="Freeform 18"/>
            <p:cNvSpPr>
              <a:spLocks/>
            </p:cNvSpPr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>
                <a:gd name="T0" fmla="*/ 0 w 41"/>
                <a:gd name="T1" fmla="*/ 0 h 222"/>
                <a:gd name="T2" fmla="*/ 2147483646 w 41"/>
                <a:gd name="T3" fmla="*/ 2147483646 h 222"/>
                <a:gd name="T4" fmla="*/ 2147483646 w 41"/>
                <a:gd name="T5" fmla="*/ 2147483646 h 222"/>
                <a:gd name="T6" fmla="*/ 2147483646 w 41"/>
                <a:gd name="T7" fmla="*/ 2147483646 h 222"/>
                <a:gd name="T8" fmla="*/ 2147483646 w 41"/>
                <a:gd name="T9" fmla="*/ 2147483646 h 222"/>
                <a:gd name="T10" fmla="*/ 2147483646 w 41"/>
                <a:gd name="T11" fmla="*/ 2147483646 h 222"/>
                <a:gd name="T12" fmla="*/ 2147483646 w 41"/>
                <a:gd name="T13" fmla="*/ 2147483646 h 222"/>
                <a:gd name="T14" fmla="*/ 2147483646 w 41"/>
                <a:gd name="T15" fmla="*/ 2147483646 h 222"/>
                <a:gd name="T16" fmla="*/ 2147483646 w 41"/>
                <a:gd name="T17" fmla="*/ 2147483646 h 222"/>
                <a:gd name="T18" fmla="*/ 0 w 41"/>
                <a:gd name="T19" fmla="*/ 0 h 2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2" name="Freeform 19"/>
            <p:cNvSpPr>
              <a:spLocks/>
            </p:cNvSpPr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>
                <a:gd name="T0" fmla="*/ 2147483646 w 450"/>
                <a:gd name="T1" fmla="*/ 2147483646 h 878"/>
                <a:gd name="T2" fmla="*/ 2147483646 w 450"/>
                <a:gd name="T3" fmla="*/ 2147483646 h 878"/>
                <a:gd name="T4" fmla="*/ 2147483646 w 450"/>
                <a:gd name="T5" fmla="*/ 2147483646 h 878"/>
                <a:gd name="T6" fmla="*/ 2147483646 w 450"/>
                <a:gd name="T7" fmla="*/ 2147483646 h 878"/>
                <a:gd name="T8" fmla="*/ 2147483646 w 450"/>
                <a:gd name="T9" fmla="*/ 2147483646 h 878"/>
                <a:gd name="T10" fmla="*/ 2147483646 w 450"/>
                <a:gd name="T11" fmla="*/ 2147483646 h 878"/>
                <a:gd name="T12" fmla="*/ 2147483646 w 450"/>
                <a:gd name="T13" fmla="*/ 2147483646 h 878"/>
                <a:gd name="T14" fmla="*/ 2147483646 w 450"/>
                <a:gd name="T15" fmla="*/ 0 h 878"/>
                <a:gd name="T16" fmla="*/ 2147483646 w 450"/>
                <a:gd name="T17" fmla="*/ 2147483646 h 878"/>
                <a:gd name="T18" fmla="*/ 2147483646 w 450"/>
                <a:gd name="T19" fmla="*/ 2147483646 h 878"/>
                <a:gd name="T20" fmla="*/ 2147483646 w 450"/>
                <a:gd name="T21" fmla="*/ 2147483646 h 878"/>
                <a:gd name="T22" fmla="*/ 2147483646 w 450"/>
                <a:gd name="T23" fmla="*/ 2147483646 h 878"/>
                <a:gd name="T24" fmla="*/ 2147483646 w 450"/>
                <a:gd name="T25" fmla="*/ 2147483646 h 878"/>
                <a:gd name="T26" fmla="*/ 0 w 450"/>
                <a:gd name="T27" fmla="*/ 2147483646 h 878"/>
                <a:gd name="T28" fmla="*/ 0 w 450"/>
                <a:gd name="T29" fmla="*/ 2147483646 h 878"/>
                <a:gd name="T30" fmla="*/ 2147483646 w 450"/>
                <a:gd name="T31" fmla="*/ 2147483646 h 878"/>
                <a:gd name="T32" fmla="*/ 2147483646 w 450"/>
                <a:gd name="T33" fmla="*/ 2147483646 h 87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3" name="Freeform 20"/>
            <p:cNvSpPr>
              <a:spLocks/>
            </p:cNvSpPr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>
                <a:gd name="T0" fmla="*/ 0 w 35"/>
                <a:gd name="T1" fmla="*/ 0 h 73"/>
                <a:gd name="T2" fmla="*/ 2147483646 w 35"/>
                <a:gd name="T3" fmla="*/ 2147483646 h 73"/>
                <a:gd name="T4" fmla="*/ 2147483646 w 35"/>
                <a:gd name="T5" fmla="*/ 2147483646 h 73"/>
                <a:gd name="T6" fmla="*/ 0 w 35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4" name="Freeform 21"/>
            <p:cNvSpPr>
              <a:spLocks/>
            </p:cNvSpPr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>
                <a:gd name="T0" fmla="*/ 2147483646 w 8"/>
                <a:gd name="T1" fmla="*/ 2147483646 h 48"/>
                <a:gd name="T2" fmla="*/ 2147483646 w 8"/>
                <a:gd name="T3" fmla="*/ 2147483646 h 48"/>
                <a:gd name="T4" fmla="*/ 2147483646 w 8"/>
                <a:gd name="T5" fmla="*/ 2147483646 h 48"/>
                <a:gd name="T6" fmla="*/ 2147483646 w 8"/>
                <a:gd name="T7" fmla="*/ 0 h 48"/>
                <a:gd name="T8" fmla="*/ 0 w 8"/>
                <a:gd name="T9" fmla="*/ 2147483646 h 48"/>
                <a:gd name="T10" fmla="*/ 2147483646 w 8"/>
                <a:gd name="T11" fmla="*/ 2147483646 h 4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25" name="Freeform 22"/>
            <p:cNvSpPr>
              <a:spLocks/>
            </p:cNvSpPr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>
                <a:gd name="T0" fmla="*/ 2147483646 w 52"/>
                <a:gd name="T1" fmla="*/ 2147483646 h 135"/>
                <a:gd name="T2" fmla="*/ 0 w 52"/>
                <a:gd name="T3" fmla="*/ 0 h 135"/>
                <a:gd name="T4" fmla="*/ 2147483646 w 52"/>
                <a:gd name="T5" fmla="*/ 2147483646 h 135"/>
                <a:gd name="T6" fmla="*/ 2147483646 w 52"/>
                <a:gd name="T7" fmla="*/ 2147483646 h 135"/>
                <a:gd name="T8" fmla="*/ 2147483646 w 52"/>
                <a:gd name="T9" fmla="*/ 2147483646 h 135"/>
                <a:gd name="T10" fmla="*/ 2147483646 w 52"/>
                <a:gd name="T11" fmla="*/ 2147483646 h 135"/>
                <a:gd name="T12" fmla="*/ 2147483646 w 52"/>
                <a:gd name="T13" fmla="*/ 2147483646 h 135"/>
                <a:gd name="T14" fmla="*/ 2147483646 w 52"/>
                <a:gd name="T15" fmla="*/ 2147483646 h 13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grpSp>
        <p:nvGrpSpPr>
          <p:cNvPr id="8195" name="Group 48"/>
          <p:cNvGrpSpPr>
            <a:grpSpLocks/>
          </p:cNvGrpSpPr>
          <p:nvPr/>
        </p:nvGrpSpPr>
        <p:grpSpPr bwMode="auto">
          <a:xfrm>
            <a:off x="22225" y="0"/>
            <a:ext cx="2114550" cy="6853238"/>
            <a:chOff x="6627813" y="195717"/>
            <a:chExt cx="1952625" cy="5678034"/>
          </a:xfrm>
        </p:grpSpPr>
        <p:sp>
          <p:nvSpPr>
            <p:cNvPr id="8202" name="Freeform 27"/>
            <p:cNvSpPr>
              <a:spLocks/>
            </p:cNvSpPr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>
                <a:gd name="T0" fmla="*/ 2147483646 w 103"/>
                <a:gd name="T1" fmla="*/ 2147483646 h 920"/>
                <a:gd name="T2" fmla="*/ 2147483646 w 103"/>
                <a:gd name="T3" fmla="*/ 2147483646 h 920"/>
                <a:gd name="T4" fmla="*/ 2147483646 w 103"/>
                <a:gd name="T5" fmla="*/ 2147483646 h 920"/>
                <a:gd name="T6" fmla="*/ 2147483646 w 103"/>
                <a:gd name="T7" fmla="*/ 2147483646 h 920"/>
                <a:gd name="T8" fmla="*/ 2147483646 w 103"/>
                <a:gd name="T9" fmla="*/ 2147483646 h 920"/>
                <a:gd name="T10" fmla="*/ 2147483646 w 103"/>
                <a:gd name="T11" fmla="*/ 2147483646 h 920"/>
                <a:gd name="T12" fmla="*/ 2147483646 w 103"/>
                <a:gd name="T13" fmla="*/ 2147483646 h 920"/>
                <a:gd name="T14" fmla="*/ 2147483646 w 103"/>
                <a:gd name="T15" fmla="*/ 2147483646 h 920"/>
                <a:gd name="T16" fmla="*/ 2147483646 w 103"/>
                <a:gd name="T17" fmla="*/ 2147483646 h 920"/>
                <a:gd name="T18" fmla="*/ 2147483646 w 103"/>
                <a:gd name="T19" fmla="*/ 2147483646 h 920"/>
                <a:gd name="T20" fmla="*/ 2147483646 w 103"/>
                <a:gd name="T21" fmla="*/ 2147483646 h 920"/>
                <a:gd name="T22" fmla="*/ 2147483646 w 103"/>
                <a:gd name="T23" fmla="*/ 0 h 920"/>
                <a:gd name="T24" fmla="*/ 0 w 103"/>
                <a:gd name="T25" fmla="*/ 0 h 920"/>
                <a:gd name="T26" fmla="*/ 2147483646 w 103"/>
                <a:gd name="T27" fmla="*/ 2147483646 h 920"/>
                <a:gd name="T28" fmla="*/ 2147483646 w 103"/>
                <a:gd name="T29" fmla="*/ 2147483646 h 92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3" name="Freeform 28"/>
            <p:cNvSpPr>
              <a:spLocks/>
            </p:cNvSpPr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>
                <a:gd name="T0" fmla="*/ 2147483646 w 88"/>
                <a:gd name="T1" fmla="*/ 2147483646 h 330"/>
                <a:gd name="T2" fmla="*/ 2147483646 w 88"/>
                <a:gd name="T3" fmla="*/ 2147483646 h 330"/>
                <a:gd name="T4" fmla="*/ 2147483646 w 88"/>
                <a:gd name="T5" fmla="*/ 2147483646 h 330"/>
                <a:gd name="T6" fmla="*/ 2147483646 w 88"/>
                <a:gd name="T7" fmla="*/ 2147483646 h 330"/>
                <a:gd name="T8" fmla="*/ 2147483646 w 88"/>
                <a:gd name="T9" fmla="*/ 2147483646 h 330"/>
                <a:gd name="T10" fmla="*/ 0 w 88"/>
                <a:gd name="T11" fmla="*/ 0 h 330"/>
                <a:gd name="T12" fmla="*/ 2147483646 w 88"/>
                <a:gd name="T13" fmla="*/ 2147483646 h 330"/>
                <a:gd name="T14" fmla="*/ 2147483646 w 88"/>
                <a:gd name="T15" fmla="*/ 2147483646 h 33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4" name="Freeform 29"/>
            <p:cNvSpPr>
              <a:spLocks/>
            </p:cNvSpPr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>
                <a:gd name="T0" fmla="*/ 2147483646 w 90"/>
                <a:gd name="T1" fmla="*/ 2147483646 h 207"/>
                <a:gd name="T2" fmla="*/ 0 w 90"/>
                <a:gd name="T3" fmla="*/ 0 h 207"/>
                <a:gd name="T4" fmla="*/ 2147483646 w 90"/>
                <a:gd name="T5" fmla="*/ 2147483646 h 207"/>
                <a:gd name="T6" fmla="*/ 2147483646 w 90"/>
                <a:gd name="T7" fmla="*/ 2147483646 h 207"/>
                <a:gd name="T8" fmla="*/ 2147483646 w 90"/>
                <a:gd name="T9" fmla="*/ 2147483646 h 207"/>
                <a:gd name="T10" fmla="*/ 2147483646 w 90"/>
                <a:gd name="T11" fmla="*/ 2147483646 h 207"/>
                <a:gd name="T12" fmla="*/ 2147483646 w 90"/>
                <a:gd name="T13" fmla="*/ 2147483646 h 207"/>
                <a:gd name="T14" fmla="*/ 2147483646 w 90"/>
                <a:gd name="T15" fmla="*/ 2147483646 h 20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5" name="Freeform 30"/>
            <p:cNvSpPr>
              <a:spLocks/>
            </p:cNvSpPr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>
                <a:gd name="T0" fmla="*/ 2147483646 w 115"/>
                <a:gd name="T1" fmla="*/ 2147483646 h 467"/>
                <a:gd name="T2" fmla="*/ 2147483646 w 115"/>
                <a:gd name="T3" fmla="*/ 2147483646 h 467"/>
                <a:gd name="T4" fmla="*/ 2147483646 w 115"/>
                <a:gd name="T5" fmla="*/ 2147483646 h 467"/>
                <a:gd name="T6" fmla="*/ 2147483646 w 115"/>
                <a:gd name="T7" fmla="*/ 2147483646 h 467"/>
                <a:gd name="T8" fmla="*/ 0 w 115"/>
                <a:gd name="T9" fmla="*/ 0 h 467"/>
                <a:gd name="T10" fmla="*/ 2147483646 w 115"/>
                <a:gd name="T11" fmla="*/ 2147483646 h 467"/>
                <a:gd name="T12" fmla="*/ 2147483646 w 115"/>
                <a:gd name="T13" fmla="*/ 2147483646 h 467"/>
                <a:gd name="T14" fmla="*/ 2147483646 w 115"/>
                <a:gd name="T15" fmla="*/ 2147483646 h 467"/>
                <a:gd name="T16" fmla="*/ 2147483646 w 115"/>
                <a:gd name="T17" fmla="*/ 2147483646 h 467"/>
                <a:gd name="T18" fmla="*/ 2147483646 w 115"/>
                <a:gd name="T19" fmla="*/ 2147483646 h 467"/>
                <a:gd name="T20" fmla="*/ 2147483646 w 115"/>
                <a:gd name="T21" fmla="*/ 2147483646 h 467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6" name="Freeform 31"/>
            <p:cNvSpPr>
              <a:spLocks/>
            </p:cNvSpPr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>
                <a:gd name="T0" fmla="*/ 2147483646 w 36"/>
                <a:gd name="T1" fmla="*/ 2147483646 h 633"/>
                <a:gd name="T2" fmla="*/ 2147483646 w 36"/>
                <a:gd name="T3" fmla="*/ 2147483646 h 633"/>
                <a:gd name="T4" fmla="*/ 2147483646 w 36"/>
                <a:gd name="T5" fmla="*/ 2147483646 h 633"/>
                <a:gd name="T6" fmla="*/ 2147483646 w 36"/>
                <a:gd name="T7" fmla="*/ 2147483646 h 633"/>
                <a:gd name="T8" fmla="*/ 2147483646 w 36"/>
                <a:gd name="T9" fmla="*/ 2147483646 h 633"/>
                <a:gd name="T10" fmla="*/ 2147483646 w 36"/>
                <a:gd name="T11" fmla="*/ 0 h 633"/>
                <a:gd name="T12" fmla="*/ 2147483646 w 36"/>
                <a:gd name="T13" fmla="*/ 0 h 633"/>
                <a:gd name="T14" fmla="*/ 2147483646 w 36"/>
                <a:gd name="T15" fmla="*/ 2147483646 h 633"/>
                <a:gd name="T16" fmla="*/ 2147483646 w 36"/>
                <a:gd name="T17" fmla="*/ 2147483646 h 633"/>
                <a:gd name="T18" fmla="*/ 2147483646 w 36"/>
                <a:gd name="T19" fmla="*/ 2147483646 h 633"/>
                <a:gd name="T20" fmla="*/ 2147483646 w 36"/>
                <a:gd name="T21" fmla="*/ 2147483646 h 633"/>
                <a:gd name="T22" fmla="*/ 2147483646 w 36"/>
                <a:gd name="T23" fmla="*/ 2147483646 h 633"/>
                <a:gd name="T24" fmla="*/ 2147483646 w 36"/>
                <a:gd name="T25" fmla="*/ 2147483646 h 6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7" name="Freeform 32"/>
            <p:cNvSpPr>
              <a:spLocks/>
            </p:cNvSpPr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>
                <a:gd name="T0" fmla="*/ 2147483646 w 28"/>
                <a:gd name="T1" fmla="*/ 2147483646 h 59"/>
                <a:gd name="T2" fmla="*/ 2147483646 w 28"/>
                <a:gd name="T3" fmla="*/ 2147483646 h 59"/>
                <a:gd name="T4" fmla="*/ 0 w 28"/>
                <a:gd name="T5" fmla="*/ 0 h 59"/>
                <a:gd name="T6" fmla="*/ 2147483646 w 28"/>
                <a:gd name="T7" fmla="*/ 2147483646 h 5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8" name="Freeform 33"/>
            <p:cNvSpPr>
              <a:spLocks/>
            </p:cNvSpPr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>
                <a:gd name="T0" fmla="*/ 2147483646 w 17"/>
                <a:gd name="T1" fmla="*/ 2147483646 h 107"/>
                <a:gd name="T2" fmla="*/ 2147483646 w 17"/>
                <a:gd name="T3" fmla="*/ 2147483646 h 107"/>
                <a:gd name="T4" fmla="*/ 2147483646 w 17"/>
                <a:gd name="T5" fmla="*/ 2147483646 h 107"/>
                <a:gd name="T6" fmla="*/ 2147483646 w 17"/>
                <a:gd name="T7" fmla="*/ 2147483646 h 107"/>
                <a:gd name="T8" fmla="*/ 0 w 17"/>
                <a:gd name="T9" fmla="*/ 0 h 107"/>
                <a:gd name="T10" fmla="*/ 0 w 17"/>
                <a:gd name="T11" fmla="*/ 2147483646 h 107"/>
                <a:gd name="T12" fmla="*/ 2147483646 w 17"/>
                <a:gd name="T13" fmla="*/ 2147483646 h 10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09" name="Freeform 34"/>
            <p:cNvSpPr>
              <a:spLocks/>
            </p:cNvSpPr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>
                <a:gd name="T0" fmla="*/ 2147483646 w 294"/>
                <a:gd name="T1" fmla="*/ 2147483646 h 568"/>
                <a:gd name="T2" fmla="*/ 2147483646 w 294"/>
                <a:gd name="T3" fmla="*/ 2147483646 h 568"/>
                <a:gd name="T4" fmla="*/ 2147483646 w 294"/>
                <a:gd name="T5" fmla="*/ 2147483646 h 568"/>
                <a:gd name="T6" fmla="*/ 2147483646 w 294"/>
                <a:gd name="T7" fmla="*/ 2147483646 h 568"/>
                <a:gd name="T8" fmla="*/ 2147483646 w 294"/>
                <a:gd name="T9" fmla="*/ 2147483646 h 568"/>
                <a:gd name="T10" fmla="*/ 2147483646 w 294"/>
                <a:gd name="T11" fmla="*/ 2147483646 h 568"/>
                <a:gd name="T12" fmla="*/ 2147483646 w 294"/>
                <a:gd name="T13" fmla="*/ 0 h 568"/>
                <a:gd name="T14" fmla="*/ 2147483646 w 294"/>
                <a:gd name="T15" fmla="*/ 0 h 568"/>
                <a:gd name="T16" fmla="*/ 2147483646 w 294"/>
                <a:gd name="T17" fmla="*/ 2147483646 h 568"/>
                <a:gd name="T18" fmla="*/ 2147483646 w 294"/>
                <a:gd name="T19" fmla="*/ 2147483646 h 568"/>
                <a:gd name="T20" fmla="*/ 2147483646 w 294"/>
                <a:gd name="T21" fmla="*/ 2147483646 h 568"/>
                <a:gd name="T22" fmla="*/ 2147483646 w 294"/>
                <a:gd name="T23" fmla="*/ 2147483646 h 568"/>
                <a:gd name="T24" fmla="*/ 2147483646 w 294"/>
                <a:gd name="T25" fmla="*/ 2147483646 h 568"/>
                <a:gd name="T26" fmla="*/ 0 w 294"/>
                <a:gd name="T27" fmla="*/ 2147483646 h 568"/>
                <a:gd name="T28" fmla="*/ 2147483646 w 294"/>
                <a:gd name="T29" fmla="*/ 2147483646 h 568"/>
                <a:gd name="T30" fmla="*/ 2147483646 w 294"/>
                <a:gd name="T31" fmla="*/ 2147483646 h 56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0" name="Freeform 35"/>
            <p:cNvSpPr>
              <a:spLocks/>
            </p:cNvSpPr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>
                <a:gd name="T0" fmla="*/ 0 w 25"/>
                <a:gd name="T1" fmla="*/ 0 h 53"/>
                <a:gd name="T2" fmla="*/ 2147483646 w 25"/>
                <a:gd name="T3" fmla="*/ 2147483646 h 53"/>
                <a:gd name="T4" fmla="*/ 2147483646 w 25"/>
                <a:gd name="T5" fmla="*/ 2147483646 h 53"/>
                <a:gd name="T6" fmla="*/ 0 w 25"/>
                <a:gd name="T7" fmla="*/ 0 h 5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1" name="Freeform 36"/>
            <p:cNvSpPr>
              <a:spLocks/>
            </p:cNvSpPr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>
                <a:gd name="T0" fmla="*/ 0 w 29"/>
                <a:gd name="T1" fmla="*/ 0 h 141"/>
                <a:gd name="T2" fmla="*/ 2147483646 w 29"/>
                <a:gd name="T3" fmla="*/ 2147483646 h 141"/>
                <a:gd name="T4" fmla="*/ 2147483646 w 29"/>
                <a:gd name="T5" fmla="*/ 2147483646 h 141"/>
                <a:gd name="T6" fmla="*/ 2147483646 w 29"/>
                <a:gd name="T7" fmla="*/ 2147483646 h 141"/>
                <a:gd name="T8" fmla="*/ 2147483646 w 29"/>
                <a:gd name="T9" fmla="*/ 2147483646 h 141"/>
                <a:gd name="T10" fmla="*/ 2147483646 w 29"/>
                <a:gd name="T11" fmla="*/ 2147483646 h 141"/>
                <a:gd name="T12" fmla="*/ 2147483646 w 29"/>
                <a:gd name="T13" fmla="*/ 2147483646 h 141"/>
                <a:gd name="T14" fmla="*/ 0 w 29"/>
                <a:gd name="T15" fmla="*/ 0 h 1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2" name="Freeform 37"/>
            <p:cNvSpPr>
              <a:spLocks/>
            </p:cNvSpPr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>
                <a:gd name="T0" fmla="*/ 0 w 8"/>
                <a:gd name="T1" fmla="*/ 2147483646 h 48"/>
                <a:gd name="T2" fmla="*/ 2147483646 w 8"/>
                <a:gd name="T3" fmla="*/ 2147483646 h 48"/>
                <a:gd name="T4" fmla="*/ 2147483646 w 8"/>
                <a:gd name="T5" fmla="*/ 2147483646 h 48"/>
                <a:gd name="T6" fmla="*/ 2147483646 w 8"/>
                <a:gd name="T7" fmla="*/ 2147483646 h 48"/>
                <a:gd name="T8" fmla="*/ 0 w 8"/>
                <a:gd name="T9" fmla="*/ 0 h 48"/>
                <a:gd name="T10" fmla="*/ 0 w 8"/>
                <a:gd name="T11" fmla="*/ 2147483646 h 48"/>
                <a:gd name="T12" fmla="*/ 0 w 8"/>
                <a:gd name="T13" fmla="*/ 2147483646 h 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213" name="Freeform 38"/>
            <p:cNvSpPr>
              <a:spLocks/>
            </p:cNvSpPr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>
                <a:gd name="T0" fmla="*/ 2147483646 w 44"/>
                <a:gd name="T1" fmla="*/ 2147483646 h 111"/>
                <a:gd name="T2" fmla="*/ 0 w 44"/>
                <a:gd name="T3" fmla="*/ 0 h 111"/>
                <a:gd name="T4" fmla="*/ 2147483646 w 44"/>
                <a:gd name="T5" fmla="*/ 2147483646 h 111"/>
                <a:gd name="T6" fmla="*/ 2147483646 w 44"/>
                <a:gd name="T7" fmla="*/ 2147483646 h 111"/>
                <a:gd name="T8" fmla="*/ 2147483646 w 44"/>
                <a:gd name="T9" fmla="*/ 2147483646 h 111"/>
                <a:gd name="T10" fmla="*/ 2147483646 w 44"/>
                <a:gd name="T11" fmla="*/ 2147483646 h 111"/>
                <a:gd name="T12" fmla="*/ 2147483646 w 44"/>
                <a:gd name="T13" fmla="*/ 2147483646 h 111"/>
                <a:gd name="T14" fmla="*/ 2147483646 w 44"/>
                <a:gd name="T15" fmla="*/ 2147483646 h 1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E52314A6-35D4-4E20-BD74-CFB3F12FA5F2}"/>
              </a:ext>
            </a:extLst>
          </p:cNvPr>
          <p:cNvSpPr/>
          <p:nvPr/>
        </p:nvSpPr>
        <p:spPr>
          <a:xfrm>
            <a:off x="0" y="0"/>
            <a:ext cx="198438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197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2106613" y="623888"/>
            <a:ext cx="7138987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8198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2105025" y="2133600"/>
            <a:ext cx="7140575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CE44404-560B-4AF9-9991-002F81C5C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20100" y="6135688"/>
            <a:ext cx="830263" cy="36988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5EEEA99-DF66-4E22-B01F-E8D028855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05025" y="6135688"/>
            <a:ext cx="61928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AACDB78-55DD-4D8F-B35A-064FBB1837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54038" y="787400"/>
            <a:ext cx="6334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8ABA163D-38EE-431D-BDFA-AAB05C9D29A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056" r:id="rId1"/>
    <p:sldLayoutId id="2147486057" r:id="rId2"/>
    <p:sldLayoutId id="2147486058" r:id="rId3"/>
    <p:sldLayoutId id="2147486059" r:id="rId4"/>
    <p:sldLayoutId id="2147486060" r:id="rId5"/>
    <p:sldLayoutId id="2147486061" r:id="rId6"/>
    <p:sldLayoutId id="2147486062" r:id="rId7"/>
    <p:sldLayoutId id="2147486063" r:id="rId8"/>
    <p:sldLayoutId id="2147486064" r:id="rId9"/>
    <p:sldLayoutId id="2147486065" r:id="rId10"/>
    <p:sldLayoutId id="2147486066" r:id="rId11"/>
    <p:sldLayoutId id="2147486067" r:id="rId12"/>
    <p:sldLayoutId id="2147486068" r:id="rId13"/>
    <p:sldLayoutId id="2147486069" r:id="rId14"/>
    <p:sldLayoutId id="2147486070" r:id="rId15"/>
    <p:sldLayoutId id="2147486071" r:id="rId16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rgbClr val="262626"/>
          </a:solidFill>
          <a:latin typeface="Century Gothic" panose="020B0502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Font typeface="Wingdings 3" pitchFamily="18" charset="2"/>
        <a:buChar char="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Colors" Target="../diagrams/colors3.xml"/><Relationship Id="rId18" Type="http://schemas.openxmlformats.org/officeDocument/2006/relationships/diagramData" Target="../diagrams/data5.xml"/><Relationship Id="rId26" Type="http://schemas.microsoft.com/office/2007/relationships/diagramDrawing" Target="../diagrams/drawing5.xml"/><Relationship Id="rId3" Type="http://schemas.openxmlformats.org/officeDocument/2006/relationships/diagramLayout" Target="../diagrams/layout1.xml"/><Relationship Id="rId21" Type="http://schemas.openxmlformats.org/officeDocument/2006/relationships/diagramColors" Target="../diagrams/colors5.xml"/><Relationship Id="rId7" Type="http://schemas.openxmlformats.org/officeDocument/2006/relationships/diagramLayout" Target="../diagrams/layout2.xml"/><Relationship Id="rId12" Type="http://schemas.openxmlformats.org/officeDocument/2006/relationships/diagramQuickStyle" Target="../diagrams/quickStyle3.xml"/><Relationship Id="rId17" Type="http://schemas.openxmlformats.org/officeDocument/2006/relationships/diagramColors" Target="../diagrams/colors4.xml"/><Relationship Id="rId25" Type="http://schemas.openxmlformats.org/officeDocument/2006/relationships/diagramColors" Target="../diagrams/colors6.xml"/><Relationship Id="rId2" Type="http://schemas.openxmlformats.org/officeDocument/2006/relationships/diagramData" Target="../diagrams/data1.xml"/><Relationship Id="rId16" Type="http://schemas.openxmlformats.org/officeDocument/2006/relationships/diagramQuickStyle" Target="../diagrams/quickStyle4.xml"/><Relationship Id="rId20" Type="http://schemas.openxmlformats.org/officeDocument/2006/relationships/diagramQuickStyle" Target="../diagrams/quickStyle5.xml"/><Relationship Id="rId29" Type="http://schemas.microsoft.com/office/2007/relationships/diagramDrawing" Target="../diagrams/drawing1.xml"/><Relationship Id="rId1" Type="http://schemas.openxmlformats.org/officeDocument/2006/relationships/slideLayout" Target="../slideLayouts/slideLayout83.xml"/><Relationship Id="rId6" Type="http://schemas.openxmlformats.org/officeDocument/2006/relationships/diagramData" Target="../diagrams/data2.xml"/><Relationship Id="rId11" Type="http://schemas.openxmlformats.org/officeDocument/2006/relationships/diagramLayout" Target="../diagrams/layout3.xml"/><Relationship Id="rId24" Type="http://schemas.openxmlformats.org/officeDocument/2006/relationships/diagramQuickStyle" Target="../diagrams/quickStyle6.xml"/><Relationship Id="rId5" Type="http://schemas.openxmlformats.org/officeDocument/2006/relationships/diagramColors" Target="../diagrams/colors1.xml"/><Relationship Id="rId15" Type="http://schemas.openxmlformats.org/officeDocument/2006/relationships/diagramLayout" Target="../diagrams/layout4.xml"/><Relationship Id="rId23" Type="http://schemas.openxmlformats.org/officeDocument/2006/relationships/diagramLayout" Target="../diagrams/layout6.xml"/><Relationship Id="rId28" Type="http://schemas.microsoft.com/office/2007/relationships/diagramDrawing" Target="../diagrams/drawing3.xml"/><Relationship Id="rId10" Type="http://schemas.openxmlformats.org/officeDocument/2006/relationships/diagramData" Target="../diagrams/data3.xml"/><Relationship Id="rId19" Type="http://schemas.openxmlformats.org/officeDocument/2006/relationships/diagramLayout" Target="../diagrams/layout5.xml"/><Relationship Id="rId31" Type="http://schemas.microsoft.com/office/2007/relationships/diagramDrawing" Target="../diagrams/drawing6.xml"/><Relationship Id="rId4" Type="http://schemas.openxmlformats.org/officeDocument/2006/relationships/diagramQuickStyle" Target="../diagrams/quickStyle1.xml"/><Relationship Id="rId9" Type="http://schemas.openxmlformats.org/officeDocument/2006/relationships/diagramColors" Target="../diagrams/colors2.xml"/><Relationship Id="rId14" Type="http://schemas.openxmlformats.org/officeDocument/2006/relationships/diagramData" Target="../diagrams/data4.xml"/><Relationship Id="rId22" Type="http://schemas.openxmlformats.org/officeDocument/2006/relationships/diagramData" Target="../diagrams/data6.xml"/><Relationship Id="rId27" Type="http://schemas.microsoft.com/office/2007/relationships/diagramDrawing" Target="../diagrams/drawing4.xml"/><Relationship Id="rId30" Type="http://schemas.microsoft.com/office/2007/relationships/diagramDrawing" Target="../diagrams/drawing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8.xml"/><Relationship Id="rId13" Type="http://schemas.openxmlformats.org/officeDocument/2006/relationships/diagramColors" Target="../diagrams/colors9.xml"/><Relationship Id="rId18" Type="http://schemas.openxmlformats.org/officeDocument/2006/relationships/diagramData" Target="../diagrams/data11.xml"/><Relationship Id="rId26" Type="http://schemas.microsoft.com/office/2007/relationships/diagramDrawing" Target="../diagrams/drawing11.xml"/><Relationship Id="rId3" Type="http://schemas.openxmlformats.org/officeDocument/2006/relationships/diagramLayout" Target="../diagrams/layout7.xml"/><Relationship Id="rId21" Type="http://schemas.openxmlformats.org/officeDocument/2006/relationships/diagramColors" Target="../diagrams/colors11.xml"/><Relationship Id="rId7" Type="http://schemas.openxmlformats.org/officeDocument/2006/relationships/diagramLayout" Target="../diagrams/layout8.xml"/><Relationship Id="rId12" Type="http://schemas.openxmlformats.org/officeDocument/2006/relationships/diagramQuickStyle" Target="../diagrams/quickStyle9.xml"/><Relationship Id="rId17" Type="http://schemas.openxmlformats.org/officeDocument/2006/relationships/diagramColors" Target="../diagrams/colors10.xml"/><Relationship Id="rId25" Type="http://schemas.openxmlformats.org/officeDocument/2006/relationships/diagramColors" Target="../diagrams/colors12.xml"/><Relationship Id="rId2" Type="http://schemas.openxmlformats.org/officeDocument/2006/relationships/diagramData" Target="../diagrams/data7.xml"/><Relationship Id="rId16" Type="http://schemas.openxmlformats.org/officeDocument/2006/relationships/diagramQuickStyle" Target="../diagrams/quickStyle10.xml"/><Relationship Id="rId20" Type="http://schemas.openxmlformats.org/officeDocument/2006/relationships/diagramQuickStyle" Target="../diagrams/quickStyle11.xml"/><Relationship Id="rId29" Type="http://schemas.microsoft.com/office/2007/relationships/diagramDrawing" Target="../diagrams/drawing7.xml"/><Relationship Id="rId1" Type="http://schemas.openxmlformats.org/officeDocument/2006/relationships/slideLayout" Target="../slideLayouts/slideLayout83.xml"/><Relationship Id="rId6" Type="http://schemas.openxmlformats.org/officeDocument/2006/relationships/diagramData" Target="../diagrams/data8.xml"/><Relationship Id="rId11" Type="http://schemas.openxmlformats.org/officeDocument/2006/relationships/diagramLayout" Target="../diagrams/layout9.xml"/><Relationship Id="rId24" Type="http://schemas.openxmlformats.org/officeDocument/2006/relationships/diagramQuickStyle" Target="../diagrams/quickStyle12.xml"/><Relationship Id="rId5" Type="http://schemas.openxmlformats.org/officeDocument/2006/relationships/diagramColors" Target="../diagrams/colors7.xml"/><Relationship Id="rId15" Type="http://schemas.openxmlformats.org/officeDocument/2006/relationships/diagramLayout" Target="../diagrams/layout10.xml"/><Relationship Id="rId23" Type="http://schemas.openxmlformats.org/officeDocument/2006/relationships/diagramLayout" Target="../diagrams/layout12.xml"/><Relationship Id="rId28" Type="http://schemas.microsoft.com/office/2007/relationships/diagramDrawing" Target="../diagrams/drawing9.xml"/><Relationship Id="rId10" Type="http://schemas.openxmlformats.org/officeDocument/2006/relationships/diagramData" Target="../diagrams/data9.xml"/><Relationship Id="rId19" Type="http://schemas.openxmlformats.org/officeDocument/2006/relationships/diagramLayout" Target="../diagrams/layout11.xml"/><Relationship Id="rId31" Type="http://schemas.microsoft.com/office/2007/relationships/diagramDrawing" Target="../diagrams/drawing12.xml"/><Relationship Id="rId4" Type="http://schemas.openxmlformats.org/officeDocument/2006/relationships/diagramQuickStyle" Target="../diagrams/quickStyle7.xml"/><Relationship Id="rId9" Type="http://schemas.openxmlformats.org/officeDocument/2006/relationships/diagramColors" Target="../diagrams/colors8.xml"/><Relationship Id="rId14" Type="http://schemas.openxmlformats.org/officeDocument/2006/relationships/diagramData" Target="../diagrams/data10.xml"/><Relationship Id="rId22" Type="http://schemas.openxmlformats.org/officeDocument/2006/relationships/diagramData" Target="../diagrams/data12.xml"/><Relationship Id="rId27" Type="http://schemas.microsoft.com/office/2007/relationships/diagramDrawing" Target="../diagrams/drawing10.xml"/><Relationship Id="rId30" Type="http://schemas.microsoft.com/office/2007/relationships/diagramDrawing" Target="../diagrams/drawing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4.xml"/><Relationship Id="rId13" Type="http://schemas.openxmlformats.org/officeDocument/2006/relationships/diagramColors" Target="../diagrams/colors15.xml"/><Relationship Id="rId18" Type="http://schemas.openxmlformats.org/officeDocument/2006/relationships/diagramData" Target="../diagrams/data17.xml"/><Relationship Id="rId26" Type="http://schemas.microsoft.com/office/2007/relationships/diagramDrawing" Target="../diagrams/drawing17.xml"/><Relationship Id="rId3" Type="http://schemas.openxmlformats.org/officeDocument/2006/relationships/diagramLayout" Target="../diagrams/layout13.xml"/><Relationship Id="rId21" Type="http://schemas.openxmlformats.org/officeDocument/2006/relationships/diagramColors" Target="../diagrams/colors17.xml"/><Relationship Id="rId7" Type="http://schemas.openxmlformats.org/officeDocument/2006/relationships/diagramLayout" Target="../diagrams/layout14.xml"/><Relationship Id="rId12" Type="http://schemas.openxmlformats.org/officeDocument/2006/relationships/diagramQuickStyle" Target="../diagrams/quickStyle15.xml"/><Relationship Id="rId17" Type="http://schemas.openxmlformats.org/officeDocument/2006/relationships/diagramColors" Target="../diagrams/colors16.xml"/><Relationship Id="rId25" Type="http://schemas.openxmlformats.org/officeDocument/2006/relationships/diagramColors" Target="../diagrams/colors18.xml"/><Relationship Id="rId2" Type="http://schemas.openxmlformats.org/officeDocument/2006/relationships/diagramData" Target="../diagrams/data13.xml"/><Relationship Id="rId16" Type="http://schemas.openxmlformats.org/officeDocument/2006/relationships/diagramQuickStyle" Target="../diagrams/quickStyle16.xml"/><Relationship Id="rId20" Type="http://schemas.openxmlformats.org/officeDocument/2006/relationships/diagramQuickStyle" Target="../diagrams/quickStyle17.xml"/><Relationship Id="rId29" Type="http://schemas.microsoft.com/office/2007/relationships/diagramDrawing" Target="../diagrams/drawing13.xml"/><Relationship Id="rId1" Type="http://schemas.openxmlformats.org/officeDocument/2006/relationships/slideLayout" Target="../slideLayouts/slideLayout83.xml"/><Relationship Id="rId6" Type="http://schemas.openxmlformats.org/officeDocument/2006/relationships/diagramData" Target="../diagrams/data14.xml"/><Relationship Id="rId11" Type="http://schemas.openxmlformats.org/officeDocument/2006/relationships/diagramLayout" Target="../diagrams/layout15.xml"/><Relationship Id="rId24" Type="http://schemas.openxmlformats.org/officeDocument/2006/relationships/diagramQuickStyle" Target="../diagrams/quickStyle18.xml"/><Relationship Id="rId5" Type="http://schemas.openxmlformats.org/officeDocument/2006/relationships/diagramColors" Target="../diagrams/colors13.xml"/><Relationship Id="rId15" Type="http://schemas.openxmlformats.org/officeDocument/2006/relationships/diagramLayout" Target="../diagrams/layout16.xml"/><Relationship Id="rId23" Type="http://schemas.openxmlformats.org/officeDocument/2006/relationships/diagramLayout" Target="../diagrams/layout18.xml"/><Relationship Id="rId28" Type="http://schemas.microsoft.com/office/2007/relationships/diagramDrawing" Target="../diagrams/drawing15.xml"/><Relationship Id="rId10" Type="http://schemas.openxmlformats.org/officeDocument/2006/relationships/diagramData" Target="../diagrams/data15.xml"/><Relationship Id="rId19" Type="http://schemas.openxmlformats.org/officeDocument/2006/relationships/diagramLayout" Target="../diagrams/layout17.xml"/><Relationship Id="rId31" Type="http://schemas.microsoft.com/office/2007/relationships/diagramDrawing" Target="../diagrams/drawing18.xml"/><Relationship Id="rId4" Type="http://schemas.openxmlformats.org/officeDocument/2006/relationships/diagramQuickStyle" Target="../diagrams/quickStyle13.xml"/><Relationship Id="rId9" Type="http://schemas.openxmlformats.org/officeDocument/2006/relationships/diagramColors" Target="../diagrams/colors14.xml"/><Relationship Id="rId14" Type="http://schemas.openxmlformats.org/officeDocument/2006/relationships/diagramData" Target="../diagrams/data16.xml"/><Relationship Id="rId22" Type="http://schemas.openxmlformats.org/officeDocument/2006/relationships/diagramData" Target="../diagrams/data18.xml"/><Relationship Id="rId27" Type="http://schemas.microsoft.com/office/2007/relationships/diagramDrawing" Target="../diagrams/drawing16.xml"/><Relationship Id="rId30" Type="http://schemas.microsoft.com/office/2007/relationships/diagramDrawing" Target="../diagrams/drawing1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84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84.xml"/><Relationship Id="rId4" Type="http://schemas.openxmlformats.org/officeDocument/2006/relationships/image" Target="../media/image4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7">
            <a:extLst>
              <a:ext uri="{FF2B5EF4-FFF2-40B4-BE49-F238E27FC236}">
                <a16:creationId xmlns:a16="http://schemas.microsoft.com/office/drawing/2014/main" xmlns="" id="{14B38855-408F-4305-B3D4-0D14203168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988" y="-28575"/>
            <a:ext cx="8999537" cy="300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4400" b="1" dirty="0">
                <a:solidFill>
                  <a:schemeClr val="accent6">
                    <a:lumMod val="50000"/>
                  </a:schemeClr>
                </a:solidFill>
                <a:latin typeface="Bookman Old Style" pitchFamily="18" charset="0"/>
              </a:rPr>
              <a:t>	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Бюджет для граждан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Старооскольского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городского округа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за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2020 год</a:t>
            </a:r>
            <a:endParaRPr lang="ru-RU" sz="3200" b="1" dirty="0">
              <a:solidFill>
                <a:schemeClr val="accent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101" name="Подзаголовок 3">
            <a:extLst>
              <a:ext uri="{FF2B5EF4-FFF2-40B4-BE49-F238E27FC236}">
                <a16:creationId xmlns:a16="http://schemas.microsoft.com/office/drawing/2014/main" xmlns="" id="{8521EDE6-2B49-46DF-95E5-CC79BF0A2FBA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-706438" y="6413500"/>
            <a:ext cx="6934201" cy="17526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ru-RU" altLang="ru-RU" dirty="0"/>
          </a:p>
        </p:txBody>
      </p:sp>
      <p:pic>
        <p:nvPicPr>
          <p:cNvPr id="30730" name="Picture 10" descr="https://rossaprimavera.ru/static/files/a5354158df3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250" y="2984500"/>
            <a:ext cx="7188121" cy="34417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xmlns="" id="{B47BD7F1-E3E7-43F5-A2ED-210CC6A7C9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3900" y="112713"/>
            <a:ext cx="8915400" cy="469900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Доходная часть бюджета Старооскольского городского округа </a:t>
            </a:r>
            <a:r>
              <a:rPr lang="ru-RU" sz="22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за 2020 </a:t>
            </a:r>
            <a:r>
              <a:rPr lang="ru-RU" sz="22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год</a:t>
            </a:r>
          </a:p>
        </p:txBody>
      </p:sp>
      <p:sp>
        <p:nvSpPr>
          <p:cNvPr id="20484" name="Rectangle 4">
            <a:extLst>
              <a:ext uri="{FF2B5EF4-FFF2-40B4-BE49-F238E27FC236}">
                <a16:creationId xmlns:a16="http://schemas.microsoft.com/office/drawing/2014/main" xmlns="" id="{A5063B12-359F-4B03-86AA-EA8DA1A30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57338" y="1011238"/>
            <a:ext cx="6553200" cy="39211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800" b="1" dirty="0">
                <a:solidFill>
                  <a:srgbClr val="004442"/>
                </a:solidFill>
              </a:rPr>
              <a:t>Общий объем </a:t>
            </a:r>
            <a:r>
              <a:rPr lang="ru-RU" altLang="ru-RU" sz="1800" b="1" dirty="0" smtClean="0">
                <a:solidFill>
                  <a:srgbClr val="004442"/>
                </a:solidFill>
              </a:rPr>
              <a:t>– </a:t>
            </a:r>
            <a:r>
              <a:rPr lang="ru-RU" altLang="ru-RU" sz="1800" b="1" dirty="0" smtClean="0">
                <a:solidFill>
                  <a:srgbClr val="004442"/>
                </a:solidFill>
              </a:rPr>
              <a:t>9 </a:t>
            </a:r>
            <a:r>
              <a:rPr lang="ru-RU" altLang="ru-RU" sz="1800" b="1" dirty="0">
                <a:solidFill>
                  <a:srgbClr val="004442"/>
                </a:solidFill>
              </a:rPr>
              <a:t>611 321,6 </a:t>
            </a:r>
            <a:r>
              <a:rPr lang="ru-RU" altLang="ru-RU" sz="1800" b="1" dirty="0" smtClean="0">
                <a:solidFill>
                  <a:srgbClr val="004442"/>
                </a:solidFill>
              </a:rPr>
              <a:t>тыс</a:t>
            </a:r>
            <a:r>
              <a:rPr lang="ru-RU" altLang="ru-RU" sz="18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20485" name="Rectangle 5">
            <a:extLst>
              <a:ext uri="{FF2B5EF4-FFF2-40B4-BE49-F238E27FC236}">
                <a16:creationId xmlns:a16="http://schemas.microsoft.com/office/drawing/2014/main" xmlns="" id="{8B328D07-4115-4BCA-BCC0-3D7CAFFF80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9530" y="1643050"/>
            <a:ext cx="2965450" cy="56038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4442"/>
                </a:solidFill>
                <a:latin typeface="+mn-lt"/>
              </a:rPr>
              <a:t>Налоговые доходы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3 143 383,4 </a:t>
            </a: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тыс</a:t>
            </a:r>
            <a:r>
              <a:rPr lang="ru-RU" sz="1600" b="1" dirty="0">
                <a:solidFill>
                  <a:srgbClr val="004442"/>
                </a:solidFill>
                <a:latin typeface="+mn-lt"/>
              </a:rPr>
              <a:t>. руб.</a:t>
            </a:r>
          </a:p>
        </p:txBody>
      </p:sp>
      <p:sp>
        <p:nvSpPr>
          <p:cNvPr id="20499" name="Rectangle 19">
            <a:extLst>
              <a:ext uri="{FF2B5EF4-FFF2-40B4-BE49-F238E27FC236}">
                <a16:creationId xmlns:a16="http://schemas.microsoft.com/office/drawing/2014/main" xmlns="" id="{16979BA7-DB86-443B-AE51-DB74DAC57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0113" y="1638300"/>
            <a:ext cx="2965450" cy="5429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4442"/>
                </a:solidFill>
                <a:latin typeface="+mn-lt"/>
              </a:rPr>
              <a:t>Неналоговые доходы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658 294,2 </a:t>
            </a: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тыс</a:t>
            </a:r>
            <a:r>
              <a:rPr lang="ru-RU" sz="1600" b="1" dirty="0">
                <a:solidFill>
                  <a:srgbClr val="004442"/>
                </a:solidFill>
                <a:latin typeface="+mn-lt"/>
              </a:rPr>
              <a:t>. руб.</a:t>
            </a:r>
            <a:endParaRPr lang="ru-RU" sz="1600" dirty="0">
              <a:solidFill>
                <a:srgbClr val="004442"/>
              </a:solidFill>
              <a:latin typeface="+mn-lt"/>
            </a:endParaRPr>
          </a:p>
        </p:txBody>
      </p:sp>
      <p:sp>
        <p:nvSpPr>
          <p:cNvPr id="20500" name="Rectangle 20">
            <a:extLst>
              <a:ext uri="{FF2B5EF4-FFF2-40B4-BE49-F238E27FC236}">
                <a16:creationId xmlns:a16="http://schemas.microsoft.com/office/drawing/2014/main" xmlns="" id="{9789EDEA-2AE0-4B7F-86F1-54897107C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91300" y="1624013"/>
            <a:ext cx="3131700" cy="69373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004442"/>
                </a:solidFill>
                <a:latin typeface="+mn-lt"/>
              </a:rPr>
              <a:t>Безвозмездные </a:t>
            </a: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перечисления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5 809 644,0 </a:t>
            </a:r>
            <a:r>
              <a:rPr lang="ru-RU" sz="1600" b="1" dirty="0" smtClean="0">
                <a:solidFill>
                  <a:srgbClr val="004442"/>
                </a:solidFill>
                <a:latin typeface="+mn-lt"/>
              </a:rPr>
              <a:t>тыс. руб</a:t>
            </a:r>
            <a:r>
              <a:rPr lang="ru-RU" sz="1600" b="1" dirty="0">
                <a:solidFill>
                  <a:srgbClr val="004442"/>
                </a:solidFill>
                <a:latin typeface="+mn-lt"/>
              </a:rPr>
              <a:t>.</a:t>
            </a:r>
          </a:p>
        </p:txBody>
      </p:sp>
      <p:sp>
        <p:nvSpPr>
          <p:cNvPr id="20502" name="Rectangle 22">
            <a:extLst>
              <a:ext uri="{FF2B5EF4-FFF2-40B4-BE49-F238E27FC236}">
                <a16:creationId xmlns:a16="http://schemas.microsoft.com/office/drawing/2014/main" xmlns="" id="{D96804B9-6A88-4C6F-A99B-4B0796385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9400" y="2821962"/>
            <a:ext cx="2965450" cy="42703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Налог на имущество физических лиц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–211 088,5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0503" name="Rectangle 23">
            <a:extLst>
              <a:ext uri="{FF2B5EF4-FFF2-40B4-BE49-F238E27FC236}">
                <a16:creationId xmlns:a16="http://schemas.microsoft.com/office/drawing/2014/main" xmlns="" id="{4DDA70D1-410F-4BD1-A251-E2FA039C18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513" y="3609000"/>
            <a:ext cx="2965450" cy="5715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Единый налог на вмененный доход  для отдельных видов деятельности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131 233,5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0504" name="Rectangle 24">
            <a:extLst>
              <a:ext uri="{FF2B5EF4-FFF2-40B4-BE49-F238E27FC236}">
                <a16:creationId xmlns:a16="http://schemas.microsoft.com/office/drawing/2014/main" xmlns="" id="{AF169A0E-EE9C-4FFA-A920-1D600FCBB5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0275" y="2420938"/>
            <a:ext cx="2965450" cy="59531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Доходы от оказания платных услуг (работ) и компенсации затрат государства </a:t>
            </a:r>
            <a:r>
              <a:rPr lang="ru-RU" altLang="ru-RU" sz="1200" b="1" dirty="0" smtClean="0">
                <a:solidFill>
                  <a:srgbClr val="004442"/>
                </a:solidFill>
              </a:rPr>
              <a:t>–7 762,9 тыс</a:t>
            </a:r>
            <a:r>
              <a:rPr lang="ru-RU" altLang="ru-RU" sz="12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20505" name="Rectangle 25">
            <a:extLst>
              <a:ext uri="{FF2B5EF4-FFF2-40B4-BE49-F238E27FC236}">
                <a16:creationId xmlns:a16="http://schemas.microsoft.com/office/drawing/2014/main" xmlns="" id="{BAC35EDA-B16C-40D7-8DBF-2EFB04F46F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5" y="3109913"/>
            <a:ext cx="2965450" cy="50800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Плата за негативное воздействие на окружающую среду </a:t>
            </a:r>
            <a:r>
              <a:rPr lang="ru-RU" altLang="ru-RU" sz="1200" b="1" dirty="0" smtClean="0">
                <a:solidFill>
                  <a:srgbClr val="004442"/>
                </a:solidFill>
              </a:rPr>
              <a:t>–35 805,8 тыс</a:t>
            </a:r>
            <a:r>
              <a:rPr lang="ru-RU" altLang="ru-RU" sz="12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20506" name="Rectangle 26">
            <a:extLst>
              <a:ext uri="{FF2B5EF4-FFF2-40B4-BE49-F238E27FC236}">
                <a16:creationId xmlns:a16="http://schemas.microsoft.com/office/drawing/2014/main" xmlns="" id="{7A5176D8-FEF1-4D6E-A60C-8E29B3E463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6625" y="5919788"/>
            <a:ext cx="2965450" cy="5048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Прочие неналоговые доходы–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36 002,0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0507" name="Rectangle 27">
            <a:extLst>
              <a:ext uri="{FF2B5EF4-FFF2-40B4-BE49-F238E27FC236}">
                <a16:creationId xmlns:a16="http://schemas.microsoft.com/office/drawing/2014/main" xmlns="" id="{B38E0950-98A5-4B00-BE3B-681221D518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3732213"/>
            <a:ext cx="2965450" cy="51593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Доходы от продажи материальных и нематериальных активов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4442"/>
                </a:solidFill>
              </a:rPr>
              <a:t>115 931,1 тыс</a:t>
            </a:r>
            <a:r>
              <a:rPr lang="ru-RU" altLang="ru-RU" sz="12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20508" name="Rectangle 28">
            <a:extLst>
              <a:ext uri="{FF2B5EF4-FFF2-40B4-BE49-F238E27FC236}">
                <a16:creationId xmlns:a16="http://schemas.microsoft.com/office/drawing/2014/main" xmlns="" id="{11A61B10-81CA-450E-8FCA-38A449DFE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3000" y="3654001"/>
            <a:ext cx="2965450" cy="62999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>
                <a:solidFill>
                  <a:srgbClr val="004442"/>
                </a:solidFill>
              </a:rPr>
              <a:t>Иные межбюджетные </a:t>
            </a:r>
            <a:r>
              <a:rPr lang="ru-RU" altLang="ru-RU" sz="1400" b="1" dirty="0" smtClean="0">
                <a:solidFill>
                  <a:srgbClr val="004442"/>
                </a:solidFill>
              </a:rPr>
              <a:t>трансферты – </a:t>
            </a:r>
            <a:r>
              <a:rPr lang="ru-RU" altLang="ru-RU" sz="1400" b="1" dirty="0">
                <a:solidFill>
                  <a:srgbClr val="004442"/>
                </a:solidFill>
              </a:rPr>
              <a:t>475 </a:t>
            </a:r>
            <a:r>
              <a:rPr lang="ru-RU" altLang="ru-RU" sz="1400" b="1" dirty="0" smtClean="0">
                <a:solidFill>
                  <a:srgbClr val="004442"/>
                </a:solidFill>
              </a:rPr>
              <a:t>122,3 </a:t>
            </a:r>
            <a:r>
              <a:rPr lang="ru-RU" altLang="ru-RU" sz="1400" b="1" dirty="0" smtClean="0">
                <a:solidFill>
                  <a:srgbClr val="004442"/>
                </a:solidFill>
              </a:rPr>
              <a:t>тыс</a:t>
            </a:r>
            <a:r>
              <a:rPr lang="ru-RU" altLang="ru-RU" sz="14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20510" name="Rectangle 30">
            <a:extLst>
              <a:ext uri="{FF2B5EF4-FFF2-40B4-BE49-F238E27FC236}">
                <a16:creationId xmlns:a16="http://schemas.microsoft.com/office/drawing/2014/main" xmlns="" id="{D44B55C1-94B6-46DE-8DB8-C0E825E800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38950" y="2928934"/>
            <a:ext cx="2965450" cy="54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>
                <a:solidFill>
                  <a:srgbClr val="004442"/>
                </a:solidFill>
              </a:rPr>
              <a:t>Субвенции – </a:t>
            </a:r>
            <a:r>
              <a:rPr lang="ru-RU" altLang="ru-RU" sz="1400" b="1" dirty="0">
                <a:solidFill>
                  <a:srgbClr val="004442"/>
                </a:solidFill>
              </a:rPr>
              <a:t>3 877 852,1 </a:t>
            </a:r>
            <a:r>
              <a:rPr lang="ru-RU" altLang="ru-RU" sz="1400" b="1" dirty="0" smtClean="0">
                <a:solidFill>
                  <a:srgbClr val="004442"/>
                </a:solidFill>
              </a:rPr>
              <a:t>тыс</a:t>
            </a:r>
            <a:r>
              <a:rPr lang="ru-RU" altLang="ru-RU" sz="1400" b="1" dirty="0">
                <a:solidFill>
                  <a:srgbClr val="004442"/>
                </a:solidFill>
              </a:rPr>
              <a:t>. руб.  </a:t>
            </a:r>
          </a:p>
        </p:txBody>
      </p:sp>
      <p:sp>
        <p:nvSpPr>
          <p:cNvPr id="20511" name="Rectangle 31">
            <a:extLst>
              <a:ext uri="{FF2B5EF4-FFF2-40B4-BE49-F238E27FC236}">
                <a16:creationId xmlns:a16="http://schemas.microsoft.com/office/drawing/2014/main" xmlns="" id="{49607840-7E31-4964-B99A-41DCAFB69C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3850" y="2416175"/>
            <a:ext cx="2965450" cy="4728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>
                <a:solidFill>
                  <a:srgbClr val="004442"/>
                </a:solidFill>
                <a:ea typeface="+mj-ea"/>
                <a:cs typeface="+mj-cs"/>
              </a:rPr>
              <a:t>Субсидии – </a:t>
            </a:r>
            <a:r>
              <a:rPr lang="ru-RU" altLang="ru-RU" sz="1400" b="1" dirty="0">
                <a:solidFill>
                  <a:srgbClr val="004442"/>
                </a:solidFill>
                <a:ea typeface="+mj-ea"/>
                <a:cs typeface="+mj-cs"/>
              </a:rPr>
              <a:t>707 429,9 </a:t>
            </a:r>
            <a:r>
              <a:rPr lang="ru-RU" altLang="ru-RU" sz="1400" b="1" dirty="0" smtClean="0">
                <a:solidFill>
                  <a:srgbClr val="004442"/>
                </a:solidFill>
                <a:ea typeface="+mj-ea"/>
                <a:cs typeface="+mj-cs"/>
              </a:rPr>
              <a:t>тыс</a:t>
            </a:r>
            <a:r>
              <a:rPr lang="ru-RU" altLang="ru-RU" sz="1400" b="1" dirty="0">
                <a:solidFill>
                  <a:srgbClr val="004442"/>
                </a:solidFill>
                <a:ea typeface="+mj-ea"/>
                <a:cs typeface="+mj-cs"/>
              </a:rPr>
              <a:t>. руб.</a:t>
            </a:r>
          </a:p>
        </p:txBody>
      </p:sp>
      <p:sp>
        <p:nvSpPr>
          <p:cNvPr id="20512" name="Line 32"/>
          <p:cNvSpPr>
            <a:spLocks noChangeShapeType="1"/>
          </p:cNvSpPr>
          <p:nvPr/>
        </p:nvSpPr>
        <p:spPr bwMode="auto">
          <a:xfrm>
            <a:off x="2189163" y="140811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3" name="Line 33"/>
          <p:cNvSpPr>
            <a:spLocks noChangeShapeType="1"/>
          </p:cNvSpPr>
          <p:nvPr/>
        </p:nvSpPr>
        <p:spPr bwMode="auto">
          <a:xfrm>
            <a:off x="4899025" y="1422400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4" name="Line 34"/>
          <p:cNvSpPr>
            <a:spLocks noChangeShapeType="1"/>
          </p:cNvSpPr>
          <p:nvPr/>
        </p:nvSpPr>
        <p:spPr bwMode="auto">
          <a:xfrm>
            <a:off x="7521575" y="1408113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5" name="Line 35"/>
          <p:cNvSpPr>
            <a:spLocks noChangeShapeType="1"/>
          </p:cNvSpPr>
          <p:nvPr/>
        </p:nvSpPr>
        <p:spPr bwMode="auto">
          <a:xfrm>
            <a:off x="1754188" y="22050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6" name="Line 36"/>
          <p:cNvSpPr>
            <a:spLocks noChangeShapeType="1"/>
          </p:cNvSpPr>
          <p:nvPr/>
        </p:nvSpPr>
        <p:spPr bwMode="auto">
          <a:xfrm>
            <a:off x="4905375" y="2205038"/>
            <a:ext cx="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518" name="Line 38">
            <a:extLst>
              <a:ext uri="{FF2B5EF4-FFF2-40B4-BE49-F238E27FC236}">
                <a16:creationId xmlns:a16="http://schemas.microsoft.com/office/drawing/2014/main" xmlns="" id="{9887F16E-BEAF-4231-BEED-F6662F689001}"/>
              </a:ext>
            </a:extLst>
          </p:cNvPr>
          <p:cNvSpPr>
            <a:spLocks noChangeShapeType="1"/>
          </p:cNvSpPr>
          <p:nvPr/>
        </p:nvSpPr>
        <p:spPr bwMode="auto">
          <a:xfrm>
            <a:off x="519113" y="77470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20519" name="Rectangle 39">
            <a:extLst>
              <a:ext uri="{FF2B5EF4-FFF2-40B4-BE49-F238E27FC236}">
                <a16:creationId xmlns:a16="http://schemas.microsoft.com/office/drawing/2014/main" xmlns="" id="{B9961FAE-32EC-44C9-B810-AD39CD738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3294000"/>
            <a:ext cx="2965450" cy="2439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Земельный налог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1 480 666,0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7" name="Rectangle 23">
            <a:extLst>
              <a:ext uri="{FF2B5EF4-FFF2-40B4-BE49-F238E27FC236}">
                <a16:creationId xmlns:a16="http://schemas.microsoft.com/office/drawing/2014/main" xmlns="" id="{CBDA491E-7695-4EB5-BD0B-A00B5FAC8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575" y="4222763"/>
            <a:ext cx="2982913" cy="42703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Единый сельскохозяйственный налог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–13 452,3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xmlns="" id="{0AA80A26-1277-4119-B033-0A614B1E6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00" y="4696338"/>
            <a:ext cx="2994312" cy="6064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Налог, взимаемый в связи с применением патентной системы налогообложения –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6 367,1 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9" name="Rectangle 23">
            <a:extLst>
              <a:ext uri="{FF2B5EF4-FFF2-40B4-BE49-F238E27FC236}">
                <a16:creationId xmlns:a16="http://schemas.microsoft.com/office/drawing/2014/main" xmlns="" id="{9640AF56-400C-46F8-97F6-D7AF44BC60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00" y="5347763"/>
            <a:ext cx="2997487" cy="392112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Акцизы по подакцизным товарам (продукции)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–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40 989,1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30" name="Rectangle 27">
            <a:extLst>
              <a:ext uri="{FF2B5EF4-FFF2-40B4-BE49-F238E27FC236}">
                <a16:creationId xmlns:a16="http://schemas.microsoft.com/office/drawing/2014/main" xmlns="" id="{1D445A7E-FCF3-418A-9E36-50A5B1B32B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975" y="4365625"/>
            <a:ext cx="2965450" cy="804863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Доходы от использования имущества, находящегося в государственной и муниципальной собственности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 smtClean="0">
                <a:solidFill>
                  <a:srgbClr val="004442"/>
                </a:solidFill>
              </a:rPr>
              <a:t>452 212,6 </a:t>
            </a:r>
            <a:r>
              <a:rPr lang="ru-RU" altLang="ru-RU" sz="1200" b="1" dirty="0" smtClean="0">
                <a:solidFill>
                  <a:srgbClr val="004442"/>
                </a:solidFill>
              </a:rPr>
              <a:t>тыс</a:t>
            </a:r>
            <a:r>
              <a:rPr lang="ru-RU" altLang="ru-RU" sz="12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xmlns="" id="{7AAF48A1-CECE-4879-879F-B18C66454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00" y="5797763"/>
            <a:ext cx="3002250" cy="376237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Государственная пошлина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33 745,5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35" name="Rectangle 26">
            <a:extLst>
              <a:ext uri="{FF2B5EF4-FFF2-40B4-BE49-F238E27FC236}">
                <a16:creationId xmlns:a16="http://schemas.microsoft.com/office/drawing/2014/main" xmlns="" id="{DA03B993-5220-4240-8B52-C0A9F16C32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70275" y="5284788"/>
            <a:ext cx="2965450" cy="504825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>
                <a:solidFill>
                  <a:srgbClr val="004442"/>
                </a:solidFill>
              </a:rPr>
              <a:t>Штрафы, санкции, возмещение </a:t>
            </a:r>
            <a:r>
              <a:rPr lang="ru-RU" altLang="ru-RU" sz="1200" b="1" dirty="0" smtClean="0">
                <a:solidFill>
                  <a:srgbClr val="004442"/>
                </a:solidFill>
              </a:rPr>
              <a:t>ущерба– </a:t>
            </a:r>
            <a:r>
              <a:rPr lang="ru-RU" altLang="ru-RU" sz="1200" b="1" dirty="0" smtClean="0">
                <a:solidFill>
                  <a:srgbClr val="004442"/>
                </a:solidFill>
              </a:rPr>
              <a:t>10 579,8 тыс</a:t>
            </a:r>
            <a:r>
              <a:rPr lang="ru-RU" altLang="ru-RU" sz="12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32" name="Rectangle 28">
            <a:extLst>
              <a:ext uri="{FF2B5EF4-FFF2-40B4-BE49-F238E27FC236}">
                <a16:creationId xmlns:a16="http://schemas.microsoft.com/office/drawing/2014/main" xmlns="" id="{11A61B10-81CA-450E-8FCA-38A449DFE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3000" y="4374000"/>
            <a:ext cx="2965450" cy="45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 smtClean="0">
                <a:solidFill>
                  <a:srgbClr val="004442"/>
                </a:solidFill>
              </a:rPr>
              <a:t>Дотации – </a:t>
            </a:r>
            <a:r>
              <a:rPr lang="ru-RU" altLang="ru-RU" sz="1400" b="1" dirty="0">
                <a:solidFill>
                  <a:srgbClr val="004442"/>
                </a:solidFill>
              </a:rPr>
              <a:t>558 043,5 </a:t>
            </a:r>
            <a:r>
              <a:rPr lang="ru-RU" altLang="ru-RU" sz="1400" b="1" dirty="0" smtClean="0">
                <a:solidFill>
                  <a:srgbClr val="004442"/>
                </a:solidFill>
              </a:rPr>
              <a:t>тыс</a:t>
            </a:r>
            <a:r>
              <a:rPr lang="ru-RU" altLang="ru-RU" sz="14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33" name="Rectangle 28">
            <a:extLst>
              <a:ext uri="{FF2B5EF4-FFF2-40B4-BE49-F238E27FC236}">
                <a16:creationId xmlns:a16="http://schemas.microsoft.com/office/drawing/2014/main" xmlns="" id="{11A61B10-81CA-450E-8FCA-38A449DFE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3000" y="4914000"/>
            <a:ext cx="2965450" cy="63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 smtClean="0">
                <a:solidFill>
                  <a:srgbClr val="004442"/>
                </a:solidFill>
              </a:rPr>
              <a:t>Прочие безвозмездные поступления – </a:t>
            </a:r>
            <a:r>
              <a:rPr lang="ru-RU" altLang="ru-RU" sz="1400" b="1" dirty="0">
                <a:solidFill>
                  <a:srgbClr val="004442"/>
                </a:solidFill>
              </a:rPr>
              <a:t>195 233,7 </a:t>
            </a:r>
            <a:r>
              <a:rPr lang="ru-RU" altLang="ru-RU" sz="1400" b="1" dirty="0" smtClean="0">
                <a:solidFill>
                  <a:srgbClr val="004442"/>
                </a:solidFill>
              </a:rPr>
              <a:t>тыс</a:t>
            </a:r>
            <a:r>
              <a:rPr lang="ru-RU" altLang="ru-RU" sz="14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34" name="Rectangle 28">
            <a:extLst>
              <a:ext uri="{FF2B5EF4-FFF2-40B4-BE49-F238E27FC236}">
                <a16:creationId xmlns:a16="http://schemas.microsoft.com/office/drawing/2014/main" xmlns="" id="{11A61B10-81CA-450E-8FCA-38A449DFE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3000" y="5679000"/>
            <a:ext cx="2965450" cy="900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style>
          <a:lnRef idx="0">
            <a:scrgbClr r="0" g="0" b="0"/>
          </a:lnRef>
          <a:fillRef idx="1002">
            <a:schemeClr val="lt2"/>
          </a:fillRef>
          <a:effectRef idx="0">
            <a:scrgbClr r="0" g="0" b="0"/>
          </a:effectRef>
          <a:fontRef idx="major"/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400" b="1" dirty="0" smtClean="0">
                <a:solidFill>
                  <a:srgbClr val="004442"/>
                </a:solidFill>
              </a:rPr>
              <a:t>Возврат остатков субсидий, субвенций и иных межбюджетных трансфертов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400" b="1" dirty="0" smtClean="0">
                <a:solidFill>
                  <a:srgbClr val="004442"/>
                </a:solidFill>
              </a:rPr>
              <a:t>  </a:t>
            </a:r>
            <a:r>
              <a:rPr lang="ru-RU" altLang="ru-RU" sz="1400" b="1" dirty="0" smtClean="0">
                <a:solidFill>
                  <a:srgbClr val="004442"/>
                </a:solidFill>
              </a:rPr>
              <a:t>- 4 </a:t>
            </a:r>
            <a:r>
              <a:rPr lang="ru-RU" altLang="ru-RU" sz="1400" b="1" dirty="0" smtClean="0">
                <a:solidFill>
                  <a:srgbClr val="004442"/>
                </a:solidFill>
              </a:rPr>
              <a:t>037,5 </a:t>
            </a:r>
            <a:r>
              <a:rPr lang="ru-RU" altLang="ru-RU" sz="1400" b="1" dirty="0" smtClean="0">
                <a:solidFill>
                  <a:srgbClr val="004442"/>
                </a:solidFill>
              </a:rPr>
              <a:t>тыс</a:t>
            </a:r>
            <a:r>
              <a:rPr lang="ru-RU" altLang="ru-RU" sz="1400" b="1" dirty="0">
                <a:solidFill>
                  <a:srgbClr val="004442"/>
                </a:solidFill>
              </a:rPr>
              <a:t>. руб.</a:t>
            </a:r>
          </a:p>
        </p:txBody>
      </p:sp>
      <p:sp>
        <p:nvSpPr>
          <p:cNvPr id="36" name="Rectangle 23">
            <a:extLst>
              <a:ext uri="{FF2B5EF4-FFF2-40B4-BE49-F238E27FC236}">
                <a16:creationId xmlns:a16="http://schemas.microsoft.com/office/drawing/2014/main" xmlns="" id="{7AAF48A1-CECE-4879-879F-B18C664540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000" y="6219000"/>
            <a:ext cx="3015000" cy="639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Задолженность и перерасчеты по отмененным налогам, сборам и 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иным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обязательным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 платежам –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-4,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3 </a:t>
            </a:r>
            <a:r>
              <a:rPr lang="ru-RU" altLang="ru-RU" sz="1200" b="1" dirty="0" smtClean="0">
                <a:solidFill>
                  <a:srgbClr val="003B3A"/>
                </a:solidFill>
              </a:rPr>
              <a:t>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20501" name="Rectangle 21">
            <a:extLst>
              <a:ext uri="{FF2B5EF4-FFF2-40B4-BE49-F238E27FC236}">
                <a16:creationId xmlns:a16="http://schemas.microsoft.com/office/drawing/2014/main" xmlns="" id="{02355EE4-8D27-4D1F-B64E-69BEBD122B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463" y="2349000"/>
            <a:ext cx="2965450" cy="43278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200" b="1" dirty="0">
                <a:solidFill>
                  <a:srgbClr val="003B3A"/>
                </a:solidFill>
              </a:rPr>
              <a:t>Налог на доходы физических лиц – 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altLang="ru-RU" sz="1200" b="1" dirty="0" smtClean="0">
                <a:solidFill>
                  <a:srgbClr val="003B3A"/>
                </a:solidFill>
              </a:rPr>
              <a:t>1 225 845,7 тыс</a:t>
            </a:r>
            <a:r>
              <a:rPr lang="ru-RU" altLang="ru-RU" sz="1200" b="1" dirty="0">
                <a:solidFill>
                  <a:srgbClr val="003B3A"/>
                </a:solidFill>
              </a:rPr>
              <a:t>. руб.</a:t>
            </a:r>
          </a:p>
        </p:txBody>
      </p:sp>
      <p:sp>
        <p:nvSpPr>
          <p:cNvPr id="37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554038" y="787400"/>
            <a:ext cx="633412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B69B5209-8E80-47B4-8ED3-203EF4F4C24B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10</a:t>
            </a:fld>
            <a:endParaRPr lang="ru-RU" altLang="ru-RU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2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20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20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9" dur="2000"/>
                                        <p:tgtEl>
                                          <p:spTgt spid="20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1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3" dur="2000"/>
                                        <p:tgtEl>
                                          <p:spTgt spid="20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7" dur="2000"/>
                                        <p:tgtEl>
                                          <p:spTgt spid="20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4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1" dur="20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7" dur="2000"/>
                                        <p:tgtEl>
                                          <p:spTgt spid="20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59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1" dur="2000"/>
                                        <p:tgtEl>
                                          <p:spTgt spid="20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63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5" dur="2000"/>
                                        <p:tgtEl>
                                          <p:spTgt spid="20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67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9" dur="2000"/>
                                        <p:tgtEl>
                                          <p:spTgt spid="20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20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26500"/>
                            </p:stCondLst>
                            <p:childTnLst>
                              <p:par>
                                <p:cTn id="7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6" dur="20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8500"/>
                            </p:stCondLst>
                            <p:childTnLst>
                              <p:par>
                                <p:cTn id="78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0" dur="2000"/>
                                        <p:tgtEl>
                                          <p:spTgt spid="20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30500"/>
                            </p:stCondLst>
                            <p:childTnLst>
                              <p:par>
                                <p:cTn id="82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32500"/>
                            </p:stCondLst>
                            <p:childTnLst>
                              <p:par>
                                <p:cTn id="86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34500"/>
                            </p:stCondLst>
                            <p:childTnLst>
                              <p:par>
                                <p:cTn id="90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36500"/>
                            </p:stCondLst>
                            <p:childTnLst>
                              <p:par>
                                <p:cTn id="9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8500"/>
                            </p:stCondLst>
                            <p:childTnLst>
                              <p:par>
                                <p:cTn id="98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40500"/>
                            </p:stCondLst>
                            <p:childTnLst>
                              <p:par>
                                <p:cTn id="102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42500"/>
                            </p:stCondLst>
                            <p:childTnLst>
                              <p:par>
                                <p:cTn id="115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/>
      <p:bldP spid="20504" grpId="0" animBg="1"/>
      <p:bldP spid="20505" grpId="0" animBg="1"/>
      <p:bldP spid="20506" grpId="0" animBg="1"/>
      <p:bldP spid="20507" grpId="0" animBg="1"/>
      <p:bldP spid="20512" grpId="0" animBg="1"/>
      <p:bldP spid="20513" grpId="0" animBg="1"/>
      <p:bldP spid="20514" grpId="0" animBg="1"/>
      <p:bldP spid="20515" grpId="0" animBg="1"/>
      <p:bldP spid="20516" grpId="0" animBg="1"/>
      <p:bldP spid="30" grpId="0" animBg="1"/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5FEAE00E-C253-44C7-A087-72A6AB8CA8DA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11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xmlns="" id="{B09E4532-05A5-4BE8-AA89-4CB53B2EF0D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203200"/>
            <a:ext cx="8915400" cy="465138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2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Исполнение расходов </a:t>
            </a:r>
            <a:r>
              <a:rPr lang="ru-RU" sz="22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бюджета Старооскольского городского </a:t>
            </a:r>
            <a:r>
              <a:rPr lang="ru-RU" sz="22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округа за 2020 год</a:t>
            </a:r>
            <a:endParaRPr lang="ru-RU" sz="2200" b="1" dirty="0">
              <a:solidFill>
                <a:schemeClr val="accent5">
                  <a:lumMod val="2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xmlns="" id="{35EFA930-8EB3-44EA-AC72-F45141457135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0" y="1404000"/>
            <a:ext cx="8915400" cy="650875"/>
          </a:xfrm>
        </p:spPr>
        <p:txBody>
          <a:bodyPr rtlCol="0">
            <a:normAutofit/>
          </a:bodyPr>
          <a:lstStyle/>
          <a:p>
            <a:pPr marL="0" indent="176213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</a:rPr>
              <a:t>Расходы бюджета – денежные средства, направляемые на финансовое обеспечение задач и функций государства и местного самоуправления. </a:t>
            </a:r>
          </a:p>
        </p:txBody>
      </p:sp>
      <p:sp>
        <p:nvSpPr>
          <p:cNvPr id="50180" name="Line 4">
            <a:extLst>
              <a:ext uri="{FF2B5EF4-FFF2-40B4-BE49-F238E27FC236}">
                <a16:creationId xmlns:a16="http://schemas.microsoft.com/office/drawing/2014/main" xmlns="" id="{79509808-AF51-486F-9007-F0FDB98B9FF0}"/>
              </a:ext>
            </a:extLst>
          </p:cNvPr>
          <p:cNvSpPr>
            <a:spLocks noChangeShapeType="1"/>
          </p:cNvSpPr>
          <p:nvPr/>
        </p:nvSpPr>
        <p:spPr bwMode="auto">
          <a:xfrm>
            <a:off x="357188" y="87630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50182" name="AutoShape 6">
            <a:extLst>
              <a:ext uri="{FF2B5EF4-FFF2-40B4-BE49-F238E27FC236}">
                <a16:creationId xmlns:a16="http://schemas.microsoft.com/office/drawing/2014/main" xmlns="" id="{08F02B79-002D-4556-96A9-4757EBBA7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9363" y="2402212"/>
            <a:ext cx="2339975" cy="1096963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1">
                  <a:lumMod val="40000"/>
                  <a:lumOff val="60000"/>
                </a:schemeClr>
              </a:gs>
              <a:gs pos="46000">
                <a:schemeClr val="accent1">
                  <a:lumMod val="95000"/>
                  <a:lumOff val="5000"/>
                </a:schemeClr>
              </a:gs>
              <a:gs pos="100000">
                <a:schemeClr val="accent1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50000"/>
              </a:schemeClr>
            </a:solidFill>
            <a:round/>
            <a:headEnd/>
            <a:tailEnd/>
          </a:ln>
        </p:spPr>
        <p:txBody>
          <a:bodyPr lIns="126000" rIns="12600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/>
              <a:t>Расходы</a:t>
            </a:r>
          </a:p>
        </p:txBody>
      </p:sp>
      <p:sp>
        <p:nvSpPr>
          <p:cNvPr id="50183" name="Rectangle 7">
            <a:extLst>
              <a:ext uri="{FF2B5EF4-FFF2-40B4-BE49-F238E27FC236}">
                <a16:creationId xmlns:a16="http://schemas.microsoft.com/office/drawing/2014/main" xmlns="" id="{80850039-653C-419B-907F-754E2C60E1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425" y="4362775"/>
            <a:ext cx="2801938" cy="89058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0"/>
                  <a:lumOff val="100000"/>
                </a:schemeClr>
              </a:gs>
              <a:gs pos="35000">
                <a:schemeClr val="accent1">
                  <a:lumMod val="0"/>
                  <a:lumOff val="100000"/>
                </a:schemeClr>
              </a:gs>
              <a:gs pos="100000">
                <a:schemeClr val="accent1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/>
              <a:t>программные расходы –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2020 </a:t>
            </a:r>
            <a:r>
              <a:rPr lang="ru-RU" altLang="ru-RU" sz="1600" b="1" dirty="0"/>
              <a:t>год-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1600" b="1" dirty="0">
                <a:solidFill>
                  <a:srgbClr val="000000"/>
                </a:solidFill>
              </a:rPr>
              <a:t>9 273 </a:t>
            </a:r>
            <a:r>
              <a:rPr lang="ru-RU" sz="1600" b="1" dirty="0" smtClean="0">
                <a:solidFill>
                  <a:srgbClr val="000000"/>
                </a:solidFill>
              </a:rPr>
              <a:t>186,8 </a:t>
            </a:r>
            <a:r>
              <a:rPr lang="ru-RU" altLang="ru-RU" sz="1600" b="1" dirty="0" smtClean="0"/>
              <a:t>тыс</a:t>
            </a:r>
            <a:r>
              <a:rPr lang="ru-RU" altLang="ru-RU" sz="1600" b="1" dirty="0"/>
              <a:t>. </a:t>
            </a:r>
            <a:r>
              <a:rPr lang="ru-RU" altLang="ru-RU" sz="1600" b="1" dirty="0" smtClean="0"/>
              <a:t>руб.</a:t>
            </a:r>
            <a:endParaRPr lang="ru-RU" altLang="ru-RU" sz="1600" dirty="0"/>
          </a:p>
        </p:txBody>
      </p:sp>
      <p:sp>
        <p:nvSpPr>
          <p:cNvPr id="50184" name="Rectangle 8">
            <a:extLst>
              <a:ext uri="{FF2B5EF4-FFF2-40B4-BE49-F238E27FC236}">
                <a16:creationId xmlns:a16="http://schemas.microsoft.com/office/drawing/2014/main" xmlns="" id="{648AE4CD-EFC6-4230-A5B5-0CFDBC6AD3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7275" y="4364362"/>
            <a:ext cx="2801938" cy="89058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600" b="1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/>
              <a:t>непрограммные расходы –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2020 год - </a:t>
            </a:r>
            <a:endParaRPr lang="ru-RU" altLang="ru-RU" sz="1600" b="1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1600" b="1" dirty="0" smtClean="0"/>
              <a:t>338 560,0</a:t>
            </a:r>
            <a:r>
              <a:rPr lang="ru-RU" altLang="ru-RU" sz="1600" b="1" dirty="0" smtClean="0"/>
              <a:t> тыс</a:t>
            </a:r>
            <a:r>
              <a:rPr lang="ru-RU" altLang="ru-RU" sz="1600" b="1" dirty="0"/>
              <a:t>. руб.</a:t>
            </a:r>
            <a:endParaRPr lang="ru-RU" altLang="ru-RU" sz="1600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/>
              <a:t> </a:t>
            </a:r>
            <a:endParaRPr lang="ru-RU" altLang="ru-RU" sz="1600" dirty="0"/>
          </a:p>
        </p:txBody>
      </p:sp>
      <p:sp>
        <p:nvSpPr>
          <p:cNvPr id="50185" name="Rectangle 9">
            <a:extLst>
              <a:ext uri="{FF2B5EF4-FFF2-40B4-BE49-F238E27FC236}">
                <a16:creationId xmlns:a16="http://schemas.microsoft.com/office/drawing/2014/main" xmlns="" id="{A0878FC2-3569-417A-95A1-1676342B3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9738" y="4364362"/>
            <a:ext cx="2828925" cy="90963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600" b="1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600" b="1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/>
              <a:t>всего расходы –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 smtClean="0"/>
              <a:t>2020 </a:t>
            </a:r>
            <a:r>
              <a:rPr lang="ru-RU" altLang="ru-RU" sz="1600" b="1" dirty="0"/>
              <a:t>год -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1600" b="1" dirty="0"/>
              <a:t>9 611 </a:t>
            </a:r>
            <a:r>
              <a:rPr lang="ru-RU" sz="1600" b="1" dirty="0" smtClean="0"/>
              <a:t>746,8 </a:t>
            </a:r>
            <a:r>
              <a:rPr lang="ru-RU" altLang="ru-RU" sz="1600" b="1" dirty="0" smtClean="0"/>
              <a:t>тыс</a:t>
            </a:r>
            <a:r>
              <a:rPr lang="ru-RU" altLang="ru-RU" sz="1600" b="1" dirty="0"/>
              <a:t>. руб.</a:t>
            </a:r>
            <a:endParaRPr lang="ru-RU" altLang="ru-RU" sz="1600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/>
              <a:t>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600" dirty="0"/>
          </a:p>
        </p:txBody>
      </p:sp>
      <p:sp>
        <p:nvSpPr>
          <p:cNvPr id="50186" name="AutoShape 10">
            <a:extLst>
              <a:ext uri="{FF2B5EF4-FFF2-40B4-BE49-F238E27FC236}">
                <a16:creationId xmlns:a16="http://schemas.microsoft.com/office/drawing/2014/main" xmlns="" id="{D8FCDB21-A8A6-4EA2-90A3-29D126F79011}"/>
              </a:ext>
            </a:extLst>
          </p:cNvPr>
          <p:cNvSpPr>
            <a:spLocks noChangeArrowheads="1"/>
          </p:cNvSpPr>
          <p:nvPr/>
        </p:nvSpPr>
        <p:spPr bwMode="auto">
          <a:xfrm rot="7897213">
            <a:off x="1439069" y="3050706"/>
            <a:ext cx="1611312" cy="882650"/>
          </a:xfrm>
          <a:prstGeom prst="curvedUpArrow">
            <a:avLst>
              <a:gd name="adj1" fmla="val 33789"/>
              <a:gd name="adj2" fmla="val 72700"/>
              <a:gd name="adj3" fmla="val 74671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/>
          </a:p>
        </p:txBody>
      </p:sp>
      <p:sp>
        <p:nvSpPr>
          <p:cNvPr id="50187" name="AutoShape 11">
            <a:extLst>
              <a:ext uri="{FF2B5EF4-FFF2-40B4-BE49-F238E27FC236}">
                <a16:creationId xmlns:a16="http://schemas.microsoft.com/office/drawing/2014/main" xmlns="" id="{387A2822-736A-47EC-8B69-38D9FF56F40D}"/>
              </a:ext>
            </a:extLst>
          </p:cNvPr>
          <p:cNvSpPr>
            <a:spLocks noChangeArrowheads="1"/>
          </p:cNvSpPr>
          <p:nvPr/>
        </p:nvSpPr>
        <p:spPr bwMode="auto">
          <a:xfrm rot="2313247">
            <a:off x="6794500" y="3230887"/>
            <a:ext cx="1701800" cy="609600"/>
          </a:xfrm>
          <a:prstGeom prst="curvedDownArrow">
            <a:avLst>
              <a:gd name="adj1" fmla="val 49229"/>
              <a:gd name="adj2" fmla="val 98704"/>
              <a:gd name="adj3" fmla="val 83417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/>
          </a:p>
        </p:txBody>
      </p:sp>
      <p:sp>
        <p:nvSpPr>
          <p:cNvPr id="50188" name="AutoShape 12">
            <a:extLst>
              <a:ext uri="{FF2B5EF4-FFF2-40B4-BE49-F238E27FC236}">
                <a16:creationId xmlns:a16="http://schemas.microsoft.com/office/drawing/2014/main" xmlns="" id="{493B7CF6-5462-43F6-828C-33DA0C50C7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537" y="3559825"/>
            <a:ext cx="766762" cy="722313"/>
          </a:xfrm>
          <a:prstGeom prst="downArrow">
            <a:avLst>
              <a:gd name="adj1" fmla="val 50000"/>
              <a:gd name="adj2" fmla="val 25000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587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2000"/>
                                        <p:tgtEl>
                                          <p:spTgt spid="50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50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2000"/>
                                        <p:tgtEl>
                                          <p:spTgt spid="50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50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50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2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  <p:bldP spid="50179" grpId="0" build="p"/>
      <p:bldP spid="5018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1">
            <a:extLst>
              <a:ext uri="{FF2B5EF4-FFF2-40B4-BE49-F238E27FC236}">
                <a16:creationId xmlns:a16="http://schemas.microsoft.com/office/drawing/2014/main" xmlns="" id="{08B36726-1F34-4840-A9DB-EF3A6F9FA7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856662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Программно-целевое планирование бюджета 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Старооскольского городского округа</a:t>
            </a:r>
          </a:p>
        </p:txBody>
      </p:sp>
      <p:sp>
        <p:nvSpPr>
          <p:cNvPr id="49155" name="TextBox 3">
            <a:extLst>
              <a:ext uri="{FF2B5EF4-FFF2-40B4-BE49-F238E27FC236}">
                <a16:creationId xmlns:a16="http://schemas.microsoft.com/office/drawing/2014/main" xmlns="" id="{E90F9EBD-9FBC-4A86-8826-2BAA2C6C8B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6975" y="788988"/>
            <a:ext cx="7512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Перечень муниципальных программ Старооскольского городского округа:</a:t>
            </a:r>
          </a:p>
        </p:txBody>
      </p:sp>
      <p:sp>
        <p:nvSpPr>
          <p:cNvPr id="49156" name="TextBox 4"/>
          <p:cNvSpPr txBox="1">
            <a:spLocks noChangeArrowheads="1"/>
          </p:cNvSpPr>
          <p:nvPr/>
        </p:nvSpPr>
        <p:spPr bwMode="auto">
          <a:xfrm>
            <a:off x="539750" y="1277938"/>
            <a:ext cx="885825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Обеспечение безопасности жизнедеятельности населения Старооскольского городского округа 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образования Старооскольского городского </a:t>
            </a:r>
            <a:r>
              <a:rPr lang="ru-RU" altLang="ru-RU" sz="1400" dirty="0" smtClean="0">
                <a:latin typeface="Times New Roman" pitchFamily="18" charset="0"/>
              </a:rPr>
              <a:t>округа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Молодость Белгородчины на территории Старооскольского городского округа 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культуры и искусства Старооскольского городского округа 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Обеспечение населения Старооскольского городского округа жильем 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Социальная поддержка граждан в Старооскольском городском округе 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физической культуры и спорта в Старооскольском городском округе 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системы обеспечения жителей Старооскольского городского округа информацией по вопросам осуществления местного </a:t>
            </a:r>
            <a:r>
              <a:rPr lang="ru-RU" altLang="ru-RU" sz="1400" dirty="0" smtClean="0">
                <a:latin typeface="Times New Roman" pitchFamily="18" charset="0"/>
              </a:rPr>
              <a:t>самоуправления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экономического потенциала, формирование благоприятного предпринимательского климата и содействие занятости населения в Старооскольском городском </a:t>
            </a:r>
            <a:r>
              <a:rPr lang="ru-RU" altLang="ru-RU" sz="1400" dirty="0" smtClean="0">
                <a:latin typeface="Times New Roman" pitchFamily="18" charset="0"/>
              </a:rPr>
              <a:t>округе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сельского хозяйства и рыбоводства в Старооскольском городском </a:t>
            </a:r>
            <a:r>
              <a:rPr lang="ru-RU" altLang="ru-RU" sz="1400" dirty="0" smtClean="0">
                <a:latin typeface="Times New Roman" pitchFamily="18" charset="0"/>
              </a:rPr>
              <a:t>округе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 smtClean="0">
                <a:latin typeface="Times New Roman" pitchFamily="18" charset="0"/>
              </a:rPr>
              <a:t>Развитие общественного самоуправления на территории Старооскольского городского округа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системы жизнеобеспечения Старооскольского городского </a:t>
            </a:r>
            <a:r>
              <a:rPr lang="ru-RU" altLang="ru-RU" sz="1400" dirty="0" smtClean="0">
                <a:latin typeface="Times New Roman" pitchFamily="18" charset="0"/>
              </a:rPr>
              <a:t>округа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Содержание дорожного хозяйства, организация транспортного обслуживания </a:t>
            </a:r>
            <a:r>
              <a:rPr lang="ru-RU" altLang="ru-RU" sz="1400" dirty="0" smtClean="0">
                <a:latin typeface="Times New Roman" pitchFamily="18" charset="0"/>
              </a:rPr>
              <a:t>населения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Совершенствование </a:t>
            </a:r>
            <a:r>
              <a:rPr lang="ru-RU" altLang="ru-RU" sz="1400" dirty="0" smtClean="0">
                <a:latin typeface="Times New Roman" pitchFamily="18" charset="0"/>
              </a:rPr>
              <a:t>имущественно - земельных </a:t>
            </a:r>
            <a:r>
              <a:rPr lang="ru-RU" altLang="ru-RU" sz="1400" dirty="0">
                <a:latin typeface="Times New Roman" pitchFamily="18" charset="0"/>
              </a:rPr>
              <a:t>отношений и лесного хозяйства в Старооскольском городской </a:t>
            </a:r>
            <a:r>
              <a:rPr lang="ru-RU" altLang="ru-RU" sz="1400" dirty="0" smtClean="0">
                <a:latin typeface="Times New Roman" pitchFamily="18" charset="0"/>
              </a:rPr>
              <a:t>округе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Формирование и развитие системы муниципальной кадровой политики в Старооскольском городском </a:t>
            </a:r>
            <a:r>
              <a:rPr lang="ru-RU" altLang="ru-RU" sz="1400" dirty="0" smtClean="0">
                <a:latin typeface="Times New Roman" pitchFamily="18" charset="0"/>
              </a:rPr>
              <a:t>округе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>
                <a:latin typeface="Times New Roman" pitchFamily="18" charset="0"/>
              </a:rPr>
              <a:t>Развитие деятельности по государственной регистрации актов гражданского состояния в Старооскольском городском </a:t>
            </a:r>
            <a:r>
              <a:rPr lang="ru-RU" altLang="ru-RU" sz="1400" dirty="0" smtClean="0">
                <a:latin typeface="Times New Roman" pitchFamily="18" charset="0"/>
              </a:rPr>
              <a:t>округе</a:t>
            </a: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r>
              <a:rPr lang="ru-RU" altLang="ru-RU" sz="1400" dirty="0" smtClean="0">
                <a:latin typeface="Times New Roman" pitchFamily="18" charset="0"/>
              </a:rPr>
              <a:t>Формирование современной городской среды на территории Старооскольского городского округа</a:t>
            </a:r>
            <a:endParaRPr lang="ru-RU" altLang="ru-RU" sz="1400" dirty="0">
              <a:latin typeface="Times New Roman" pitchFamily="18" charset="0"/>
            </a:endParaRPr>
          </a:p>
          <a:p>
            <a:pPr marL="342900" indent="-342900" eaLnBrk="1" hangingPunct="1">
              <a:buFont typeface="Times New Roman" pitchFamily="18" charset="0"/>
              <a:buAutoNum type="arabicPeriod"/>
            </a:pPr>
            <a:endParaRPr lang="ru-RU" altLang="ru-RU" sz="1400" dirty="0">
              <a:latin typeface="Times New Roman" pitchFamily="18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554038" y="787400"/>
            <a:ext cx="633412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B69B5209-8E80-47B4-8ED3-203EF4F4C24B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12</a:t>
            </a:fld>
            <a:endParaRPr lang="ru-RU" altLang="ru-RU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554038" y="787400"/>
            <a:ext cx="633412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B69B5209-8E80-47B4-8ED3-203EF4F4C24B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13</a:t>
            </a:fld>
            <a:endParaRPr lang="ru-RU" altLang="ru-RU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0275" name="TextBox 2">
            <a:extLst>
              <a:ext uri="{FF2B5EF4-FFF2-40B4-BE49-F238E27FC236}">
                <a16:creationId xmlns:a16="http://schemas.microsoft.com/office/drawing/2014/main" xmlns="" id="{22B142F5-5539-4A05-B18F-6B99C1C73B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" y="144463"/>
            <a:ext cx="88566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Исполнение расходов </a:t>
            </a: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по муниципальным программам</a:t>
            </a:r>
          </a:p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Старооскольского городского округа в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2020 году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graphicFrame>
        <p:nvGraphicFramePr>
          <p:cNvPr id="4" name="Таблица 3">
            <a:extLst>
              <a:ext uri="{FF2B5EF4-FFF2-40B4-BE49-F238E27FC236}">
                <a16:creationId xmlns="" xmlns:a16="http://schemas.microsoft.com/office/drawing/2014/main" id="{5697F270-0D4D-4E3E-8E3F-C7C3868DDC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59024706"/>
              </p:ext>
            </p:extLst>
          </p:nvPr>
        </p:nvGraphicFramePr>
        <p:xfrm>
          <a:off x="408000" y="774000"/>
          <a:ext cx="9314999" cy="577156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714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3786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4898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492619"/>
              </a:tblGrid>
              <a:tr h="35560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Наименование показателя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Утверждено на </a:t>
                      </a:r>
                      <a:r>
                        <a:rPr lang="ru-RU" sz="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2020 </a:t>
                      </a: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год с учетом внесенных изменений, тыс. руб.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Исполнено за </a:t>
                      </a:r>
                      <a:r>
                        <a:rPr lang="ru-RU" sz="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2020 </a:t>
                      </a: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год, тыс. руб.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 smtClean="0">
                          <a:latin typeface="Times New Roman"/>
                          <a:ea typeface="Times New Roman"/>
                          <a:cs typeface="Times New Roman"/>
                        </a:rPr>
                        <a:t>Отклонения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latin typeface="Times New Roman"/>
                          <a:ea typeface="Times New Roman"/>
                          <a:cs typeface="Times New Roman"/>
                        </a:rPr>
                        <a:t>% </a:t>
                      </a:r>
                      <a:r>
                        <a:rPr lang="ru-RU" sz="800" b="1" dirty="0" err="1">
                          <a:latin typeface="Times New Roman"/>
                          <a:ea typeface="Times New Roman"/>
                          <a:cs typeface="Times New Roman"/>
                        </a:rPr>
                        <a:t>испол-нения</a:t>
                      </a:r>
                      <a:endParaRPr lang="ru-RU" sz="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59377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«Обеспечение безопасности жизнедеятельности населения Старооскольского городского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округа»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72 737,8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70 845,8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-1 892,0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03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«Развитие образования Старооскольского городского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округа»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4 780 910,4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4 522 370,8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-258 539,6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94,6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2294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«Молодость Белгородчины на территории Старооскольского городского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округа»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28 302,7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17 543,3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-10 759,4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62,0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570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«Развитие культуры и искусства Старооскольского городского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округа»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539 650,2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518 821,3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-20 828,9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12216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«Обеспечение населения Старооскольского городского округа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жильем» 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142 881,7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141 420,4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-1 461,3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75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«Социальная поддержка граждан в Старооскольском городском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округе» 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1 375 173,3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1 321 756,5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-53 416,8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75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«Развитие физической культуры и спорта в Старооскольском городском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округе»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236 456,8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229 115,6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-7 341,2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103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«Развитие системы обеспечения жителей Старооскольского городского округа информацией по вопросам осуществления местного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самоуправления»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13 628,0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13 517,9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-110,1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103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«Развитие экономического потенциала, формирование благоприятного предпринимательского климата и содействие занятости населения в Старооскольском городском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округе»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2 372,1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2 144,4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-227,7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90,4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403381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«Развитие сельского хозяйства и рыбоводства в Старооскольском городском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округе»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3 899,9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3 899,9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10324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«Развитие</a:t>
                      </a:r>
                      <a:r>
                        <a:rPr lang="ru-RU" sz="900" baseline="0" dirty="0" smtClean="0">
                          <a:latin typeface="Times New Roman"/>
                          <a:ea typeface="Times New Roman"/>
                          <a:cs typeface="Times New Roman"/>
                        </a:rPr>
                        <a:t> общественного самоуправления на территории Старооскольского городского округа»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1 982,5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1 962,9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-19,6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139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 Муниципальная программа «Развитие системы жизнеобеспечения Старооскольского городского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округа» 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720 831,0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602 486,5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-118 344,5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83,6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139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«Содержание дорожного хозяйства, организация транспортного обслуживания населения Старооскольского городского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округа»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1 540 584,4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1 511 216,9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-29 367,5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3139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«Совершенствование имущественно-земельных отношений и лесного хозяйства в Старооскольском городском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округе»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273 961,4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245 507,2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-28 454,2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89,6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3139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«Формирование и развитие системы муниципальной кадровой политики в Старооскольском городском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округе»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305,0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202,2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-102,8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66,3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375763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«Развитие деятельности по государственной регистрации актов гражданского состояния в Старооскольском городском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округе»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9 523,5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9 209,8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-313,7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96,7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3139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Times New Roman"/>
                          <a:ea typeface="Times New Roman"/>
                          <a:cs typeface="Times New Roman"/>
                        </a:rPr>
                        <a:t>Муниципальная программа «Формирование современной городской среды на территории Старооскольского городского </a:t>
                      </a:r>
                      <a:r>
                        <a:rPr lang="ru-RU" sz="900" dirty="0" smtClean="0">
                          <a:latin typeface="Times New Roman"/>
                          <a:ea typeface="Times New Roman"/>
                          <a:cs typeface="Times New Roman"/>
                        </a:rPr>
                        <a:t>округа»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61 165,5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61 165,4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-0,1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25542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ИТОГО: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3305" marR="63305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9 804 366,2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9 273 186,8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-531 179,4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94,6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1">
            <a:extLst>
              <a:ext uri="{FF2B5EF4-FFF2-40B4-BE49-F238E27FC236}">
                <a16:creationId xmlns:a16="http://schemas.microsoft.com/office/drawing/2014/main" xmlns="" id="{775CA75C-CB28-4A1F-BEDF-F6AD58ECDB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«Обеспечение безопасности жизнедеятельности населения Старооскольского городского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округа»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0E4401B8-AAB0-4305-B8A5-AEE0B1508556}"/>
              </a:ext>
            </a:extLst>
          </p:cNvPr>
          <p:cNvSpPr/>
          <p:nvPr/>
        </p:nvSpPr>
        <p:spPr>
          <a:xfrm>
            <a:off x="523875" y="836613"/>
            <a:ext cx="8821738" cy="847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1204" name="TextBox 3"/>
          <p:cNvSpPr txBox="1">
            <a:spLocks noChangeArrowheads="1"/>
          </p:cNvSpPr>
          <p:nvPr/>
        </p:nvSpPr>
        <p:spPr bwMode="auto">
          <a:xfrm>
            <a:off x="1712913" y="868363"/>
            <a:ext cx="6696075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 dirty="0"/>
              <a:t>Администрация Старооскольского городского округа в лице </a:t>
            </a:r>
            <a:r>
              <a:rPr lang="ru-RU" altLang="ru-RU" sz="1400" dirty="0" smtClean="0"/>
              <a:t>управления безопасности администрации Старооскольского городского округа</a:t>
            </a:r>
            <a:endParaRPr lang="ru-RU" altLang="ru-RU" sz="1400" dirty="0"/>
          </a:p>
          <a:p>
            <a:pPr algn="ctr" eaLnBrk="1" hangingPunct="1"/>
            <a:endParaRPr lang="ru-RU" altLang="ru-RU" sz="1600" dirty="0">
              <a:cs typeface="Times New Roman" pitchFamily="18" charset="0"/>
            </a:endParaRPr>
          </a:p>
          <a:p>
            <a:pPr algn="ctr" eaLnBrk="1" hangingPunct="1"/>
            <a:endParaRPr lang="ru-RU" alt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4BE48979-2610-49A9-8C9D-D6D65C3B174E}"/>
              </a:ext>
            </a:extLst>
          </p:cNvPr>
          <p:cNvSpPr/>
          <p:nvPr/>
        </p:nvSpPr>
        <p:spPr>
          <a:xfrm>
            <a:off x="549275" y="2492375"/>
            <a:ext cx="4116388" cy="4176713"/>
          </a:xfrm>
          <a:prstGeom prst="roundRect">
            <a:avLst>
              <a:gd name="adj" fmla="val 11234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3BE0D1B-AE4E-4119-A028-99A7CC608875}"/>
              </a:ext>
            </a:extLst>
          </p:cNvPr>
          <p:cNvSpPr txBox="1"/>
          <p:nvPr/>
        </p:nvSpPr>
        <p:spPr>
          <a:xfrm>
            <a:off x="476250" y="2516188"/>
            <a:ext cx="4176713" cy="33393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100" dirty="0">
                <a:latin typeface="+mn-lt"/>
              </a:rPr>
              <a:t>Профилактика немедицинского потребления наркотических средств и психотропных веществ на территории Старооскольского городского </a:t>
            </a:r>
            <a:r>
              <a:rPr lang="ru-RU" sz="1100" dirty="0" smtClean="0">
                <a:latin typeface="+mn-lt"/>
              </a:rPr>
              <a:t>округа</a:t>
            </a:r>
            <a:endParaRPr lang="ru-RU" sz="11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100" dirty="0">
                <a:latin typeface="+mn-lt"/>
              </a:rPr>
              <a:t>Профилактика правонарушений и обеспечение безопасности дорожного движения на территории Старооскольского городского </a:t>
            </a:r>
            <a:r>
              <a:rPr lang="ru-RU" sz="1100" dirty="0" smtClean="0">
                <a:latin typeface="+mn-lt"/>
              </a:rPr>
              <a:t>округа</a:t>
            </a:r>
            <a:endParaRPr lang="ru-RU" sz="11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100" dirty="0">
                <a:latin typeface="+mn-lt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 на территории Старооскольского городского </a:t>
            </a:r>
            <a:r>
              <a:rPr lang="ru-RU" sz="1100" dirty="0" smtClean="0">
                <a:latin typeface="+mn-lt"/>
              </a:rPr>
              <a:t>округа</a:t>
            </a:r>
            <a:endParaRPr lang="ru-RU" sz="11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100" dirty="0">
                <a:latin typeface="+mn-lt"/>
              </a:rPr>
              <a:t>Профилактика безнадзорности и правонарушений несовершеннолетних и защита их прав на территории Старооскольского городского </a:t>
            </a:r>
            <a:r>
              <a:rPr lang="ru-RU" sz="1100" dirty="0" smtClean="0">
                <a:latin typeface="+mn-lt"/>
              </a:rPr>
              <a:t>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100" dirty="0" smtClean="0">
                <a:latin typeface="+mn-lt"/>
              </a:rPr>
              <a:t>Профилактика терроризма и экстремизма, минимализация и (или) ликвидация последствий их проявлений на территории Старооскольского городского округа</a:t>
            </a:r>
            <a:endParaRPr lang="ru-RU" sz="1100" dirty="0">
              <a:latin typeface="+mn-lt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251F4430-F9B4-46CB-A055-0A9D1BDA5BE1}"/>
              </a:ext>
            </a:extLst>
          </p:cNvPr>
          <p:cNvSpPr/>
          <p:nvPr/>
        </p:nvSpPr>
        <p:spPr>
          <a:xfrm>
            <a:off x="4953000" y="2474913"/>
            <a:ext cx="4392613" cy="4194175"/>
          </a:xfrm>
          <a:prstGeom prst="roundRect">
            <a:avLst>
              <a:gd name="adj" fmla="val 9345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42A08E1-3E08-4872-AF11-058339AB6866}"/>
              </a:ext>
            </a:extLst>
          </p:cNvPr>
          <p:cNvSpPr txBox="1"/>
          <p:nvPr/>
        </p:nvSpPr>
        <p:spPr>
          <a:xfrm>
            <a:off x="4935538" y="2466975"/>
            <a:ext cx="4464050" cy="402417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>
                <a:latin typeface="+mn-lt"/>
              </a:rPr>
              <a:t>Сокращение масштабов незаконного распространения и немедицинского потребления наркотических средств и психотропных веществ и их последствий для здоровья личности и общества в целом.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>
                <a:latin typeface="+mn-lt"/>
              </a:rPr>
              <a:t>Обеспечение общественного порядка и безопасности дорожного движения на территории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>
                <a:latin typeface="+mn-lt"/>
              </a:rPr>
              <a:t>Создание условий и реализация полномочий органов местного самоуправления Старооскольского городского округа в области гражданской обороны, предупреждения и ликвидации чрезвычайных ситуаций, обеспечения пожарной безопасности и безопасности людей на водных объектах.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>
                <a:latin typeface="+mn-lt"/>
              </a:rPr>
              <a:t>Комплексное решение проблем профилактики безнадзорности и правонарушений несовершеннолетних, их социальная адаптация, повышение уровня защиты прав и законных интересов несовершеннолетних</a:t>
            </a:r>
            <a:r>
              <a:rPr lang="ru-RU" sz="1050" dirty="0" smtClean="0">
                <a:latin typeface="+mn-lt"/>
              </a:rPr>
              <a:t>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 smtClean="0">
                <a:latin typeface="+mn-lt"/>
              </a:rPr>
              <a:t>Обеспечение антитеррористической устойчивости и безопасности функционирования объектов на территории Старооскольского городского округа, а также предупреждение и пресечение распространения террористической и экстремистской идеологии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100" dirty="0">
              <a:latin typeface="+mn-lt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6F4D25AE-00E0-400E-9813-572A3F8F3380}"/>
              </a:ext>
            </a:extLst>
          </p:cNvPr>
          <p:cNvSpPr/>
          <p:nvPr/>
        </p:nvSpPr>
        <p:spPr>
          <a:xfrm>
            <a:off x="560388" y="1782763"/>
            <a:ext cx="8821737" cy="5238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95BED71-A6BA-4E59-BC89-AA755F754A6F}"/>
              </a:ext>
            </a:extLst>
          </p:cNvPr>
          <p:cNvSpPr txBox="1"/>
          <p:nvPr/>
        </p:nvSpPr>
        <p:spPr>
          <a:xfrm>
            <a:off x="476250" y="177482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400" dirty="0"/>
              <a:t>Цель: повышение уровня безопасности жизнедеятельности населения и территории </a:t>
            </a:r>
          </a:p>
          <a:p>
            <a:pPr algn="ctr" eaLnBrk="1" hangingPunct="1">
              <a:defRPr/>
            </a:pPr>
            <a:r>
              <a:rPr lang="ru-RU" altLang="ru-RU" sz="1400" dirty="0"/>
              <a:t>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Box 1"/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Муниципальная программа «Развитие образования </a:t>
            </a:r>
          </a:p>
          <a:p>
            <a:pPr algn="ctr" eaLnBrk="1" hangingPunct="1"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Старооскольского городского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округа»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8A65685C-DDA8-4BB8-A2C4-3FF6E7736000}"/>
              </a:ext>
            </a:extLst>
          </p:cNvPr>
          <p:cNvSpPr/>
          <p:nvPr/>
        </p:nvSpPr>
        <p:spPr>
          <a:xfrm>
            <a:off x="523875" y="836613"/>
            <a:ext cx="8821738" cy="720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228" name="TextBox 3"/>
          <p:cNvSpPr txBox="1">
            <a:spLocks noChangeArrowheads="1"/>
          </p:cNvSpPr>
          <p:nvPr/>
        </p:nvSpPr>
        <p:spPr bwMode="auto">
          <a:xfrm>
            <a:off x="1173163" y="933450"/>
            <a:ext cx="76676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 dirty="0"/>
              <a:t>Управление образования администрации Старооскольского городского округа</a:t>
            </a:r>
            <a:endParaRPr lang="ru-RU" altLang="ru-RU" sz="1400" dirty="0">
              <a:cs typeface="Times New Roman" pitchFamily="18" charset="0"/>
            </a:endParaRPr>
          </a:p>
          <a:p>
            <a:pPr algn="ctr" eaLnBrk="1" hangingPunct="1"/>
            <a:endParaRPr lang="ru-RU" altLang="ru-RU" sz="1400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D6A42EED-5903-4217-BCF6-15C21EB2E4CB}"/>
              </a:ext>
            </a:extLst>
          </p:cNvPr>
          <p:cNvSpPr/>
          <p:nvPr/>
        </p:nvSpPr>
        <p:spPr>
          <a:xfrm>
            <a:off x="549275" y="2636838"/>
            <a:ext cx="2819400" cy="4032250"/>
          </a:xfrm>
          <a:prstGeom prst="roundRect">
            <a:avLst>
              <a:gd name="adj" fmla="val 11234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D9F062D-916B-4003-A078-46200C072660}"/>
              </a:ext>
            </a:extLst>
          </p:cNvPr>
          <p:cNvSpPr txBox="1"/>
          <p:nvPr/>
        </p:nvSpPr>
        <p:spPr>
          <a:xfrm>
            <a:off x="560388" y="2636838"/>
            <a:ext cx="2663825" cy="2862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дошкольного образования.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общего образования.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дополнительного образования.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системы оценки качества образования.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Организация отдыха и оздоровления детей и подростков.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дополнительного профессионального образования.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Обеспечение реализации муниципальной программы.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93E55588-2535-437D-9116-F75D6919695B}"/>
              </a:ext>
            </a:extLst>
          </p:cNvPr>
          <p:cNvSpPr/>
          <p:nvPr/>
        </p:nvSpPr>
        <p:spPr>
          <a:xfrm>
            <a:off x="3556000" y="2605088"/>
            <a:ext cx="5834063" cy="4033837"/>
          </a:xfrm>
          <a:prstGeom prst="roundRect">
            <a:avLst>
              <a:gd name="adj" fmla="val 93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6CC4A07-5829-44EE-9362-49E0BA640B84}"/>
              </a:ext>
            </a:extLst>
          </p:cNvPr>
          <p:cNvSpPr txBox="1"/>
          <p:nvPr/>
        </p:nvSpPr>
        <p:spPr>
          <a:xfrm>
            <a:off x="3556000" y="2668588"/>
            <a:ext cx="5789613" cy="371640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>
                <a:latin typeface="+mn-lt"/>
              </a:rPr>
              <a:t>Обеспечение государственных гарантий доступности качественного дошкольного образования в городском округе.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>
                <a:latin typeface="+mn-lt"/>
              </a:rPr>
              <a:t>Повышение доступности качественного начального общего, основного общего, среднего общего образования, соответствующего современным требованиям.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>
                <a:latin typeface="+mn-lt"/>
              </a:rPr>
              <a:t>Создание условий и механизмов устойчивого развития дополнительного образования.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>
                <a:latin typeface="+mn-lt"/>
              </a:rPr>
              <a:t>Создание целостной и сбалансированной системы оценки качества образования Старооскольского городского округа на основе принципов открытости, объективности, прозрачности, общественно-профессионального участия.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>
                <a:latin typeface="+mn-lt"/>
              </a:rPr>
              <a:t>Создание условий для полноценного и безопасного отдыха и оздоровления учащихся общеобразовательных учреждений в возрасте до 18 лет.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>
                <a:latin typeface="+mn-lt"/>
              </a:rPr>
              <a:t>Обеспечение соответствия квалификации педагогических и руководящих работников образовательных учреждений меняющимся условиям профессиональной деятельности и социальной среды.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>
                <a:latin typeface="+mn-lt"/>
              </a:rPr>
              <a:t>Создание условий для совершенствования управленческих, финансово-экономических механизмов в сфере образования</a:t>
            </a:r>
            <a:r>
              <a:rPr lang="ru-RU" sz="1050" dirty="0" smtClean="0">
                <a:latin typeface="+mn-lt"/>
              </a:rPr>
              <a:t>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 smtClean="0">
                <a:latin typeface="+mn-lt"/>
              </a:rPr>
              <a:t>Оказание мер социальной поддержки гражданам, заключившим договор о целевом обучении с администрацией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1200" dirty="0">
              <a:latin typeface="+mn-lt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491A9FF3-22B7-4570-863B-B3C2E32AA396}"/>
              </a:ext>
            </a:extLst>
          </p:cNvPr>
          <p:cNvSpPr/>
          <p:nvPr/>
        </p:nvSpPr>
        <p:spPr>
          <a:xfrm>
            <a:off x="560388" y="1684338"/>
            <a:ext cx="8821737" cy="7080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2234" name="TextBox 7"/>
          <p:cNvSpPr txBox="1">
            <a:spLocks noChangeArrowheads="1"/>
          </p:cNvSpPr>
          <p:nvPr/>
        </p:nvSpPr>
        <p:spPr bwMode="auto">
          <a:xfrm>
            <a:off x="560388" y="1712913"/>
            <a:ext cx="8785225" cy="693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300" dirty="0"/>
              <a:t>Цель: создание условий для обеспечения высокого качества дошкольного, общего, дополнительного образования в соответствии с меняющимися запросами населения и перспективными задачами развития 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1">
            <a:extLst>
              <a:ext uri="{FF2B5EF4-FFF2-40B4-BE49-F238E27FC236}">
                <a16:creationId xmlns:a16="http://schemas.microsoft.com/office/drawing/2014/main" xmlns="" id="{B7C474E6-9521-4C97-9E06-6D84916570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«Молодость Белгородчины на территории Старооскольского городского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округа»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58A8F1B3-CD49-446B-8E3E-8B378D35896A}"/>
              </a:ext>
            </a:extLst>
          </p:cNvPr>
          <p:cNvSpPr/>
          <p:nvPr/>
        </p:nvSpPr>
        <p:spPr>
          <a:xfrm>
            <a:off x="523875" y="836613"/>
            <a:ext cx="8821738" cy="720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252" name="TextBox 3"/>
          <p:cNvSpPr txBox="1">
            <a:spLocks noChangeArrowheads="1"/>
          </p:cNvSpPr>
          <p:nvPr/>
        </p:nvSpPr>
        <p:spPr bwMode="auto">
          <a:xfrm>
            <a:off x="560388" y="868363"/>
            <a:ext cx="87852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 dirty="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600" dirty="0"/>
              <a:t>Управление по делам молодежи администрации Старооскольского городского округа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8D05D7A0-8577-4251-A905-C2F603E81B53}"/>
              </a:ext>
            </a:extLst>
          </p:cNvPr>
          <p:cNvSpPr/>
          <p:nvPr/>
        </p:nvSpPr>
        <p:spPr>
          <a:xfrm>
            <a:off x="549275" y="2492375"/>
            <a:ext cx="4116388" cy="4032250"/>
          </a:xfrm>
          <a:prstGeom prst="roundRect">
            <a:avLst>
              <a:gd name="adj" fmla="val 11234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DB47F3-9F75-4F06-80BE-A0B67BA2B666}"/>
              </a:ext>
            </a:extLst>
          </p:cNvPr>
          <p:cNvSpPr txBox="1"/>
          <p:nvPr/>
        </p:nvSpPr>
        <p:spPr>
          <a:xfrm>
            <a:off x="549275" y="2516188"/>
            <a:ext cx="4116388" cy="24929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Социализация и самореализация молодых людей Старооскольского городского </a:t>
            </a:r>
            <a:r>
              <a:rPr lang="ru-RU" sz="1200" dirty="0" smtClean="0">
                <a:latin typeface="+mn-lt"/>
              </a:rPr>
              <a:t>округа</a:t>
            </a:r>
            <a:endParaRPr lang="ru-RU" sz="120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Патриотическое воспитание </a:t>
            </a:r>
            <a:r>
              <a:rPr lang="ru-RU" sz="1200" dirty="0" smtClean="0">
                <a:latin typeface="+mn-lt"/>
              </a:rPr>
              <a:t>граждан</a:t>
            </a: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Обеспечение реализации муниципальной программы «Молодость Белгородчины на территории Старооскольского городского </a:t>
            </a:r>
            <a:r>
              <a:rPr lang="ru-RU" sz="1200" dirty="0" smtClean="0">
                <a:latin typeface="+mn-lt"/>
              </a:rPr>
              <a:t>округа».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 smtClean="0">
                <a:latin typeface="+mn-lt"/>
              </a:rPr>
              <a:t>Развитие добровольческого (волонтерского) движения на территории Старооскольского городского округа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03C6BAD9-8D5A-4843-9F42-80277D9BBD52}"/>
              </a:ext>
            </a:extLst>
          </p:cNvPr>
          <p:cNvSpPr/>
          <p:nvPr/>
        </p:nvSpPr>
        <p:spPr>
          <a:xfrm>
            <a:off x="4953000" y="2474913"/>
            <a:ext cx="4392613" cy="4032250"/>
          </a:xfrm>
          <a:prstGeom prst="roundRect">
            <a:avLst>
              <a:gd name="adj" fmla="val 93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F9F96D-3C33-412D-B5A2-C174D5E0599F}"/>
              </a:ext>
            </a:extLst>
          </p:cNvPr>
          <p:cNvSpPr txBox="1"/>
          <p:nvPr/>
        </p:nvSpPr>
        <p:spPr>
          <a:xfrm>
            <a:off x="4935538" y="2492375"/>
            <a:ext cx="4410075" cy="386259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100" dirty="0">
                <a:latin typeface="+mn-lt"/>
              </a:rPr>
              <a:t>Создание возможностей для успешной социализации, эффективной самореализации и развития инновационного потенциала молодых людей вне зависимости от социального статуса.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100" dirty="0">
                <a:latin typeface="+mn-lt"/>
              </a:rPr>
              <a:t>Совершенствование системы патриотического воспитания граждан на территории Старооскольского городского округа, формирование уважения к памяти прошлых поколений, бережного отношения к культурному наследию, готовности к выполнению конституционных обязанностей, достойному служению обществу и государству.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100" dirty="0">
                <a:latin typeface="+mn-lt"/>
              </a:rPr>
              <a:t>Создание необходимых условий для эффективной реализации молодежной политики на территории Старооскольского городского округа</a:t>
            </a:r>
            <a:r>
              <a:rPr lang="ru-RU" sz="1100" dirty="0" smtClean="0">
                <a:latin typeface="+mn-lt"/>
              </a:rPr>
              <a:t>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100" dirty="0" smtClean="0">
                <a:latin typeface="+mn-lt"/>
              </a:rPr>
              <a:t>Создание условий для вовлечения граждан Старооскольского городского округа в добровольческую (волонтерскую) деятельность, приобретения новых знаний и навыков, повышения профессиональных и организаторских способностей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1200" dirty="0">
              <a:latin typeface="+mn-lt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6E90940D-B1D9-4624-A7BE-44A8C8289867}"/>
              </a:ext>
            </a:extLst>
          </p:cNvPr>
          <p:cNvSpPr/>
          <p:nvPr/>
        </p:nvSpPr>
        <p:spPr>
          <a:xfrm>
            <a:off x="560388" y="1641475"/>
            <a:ext cx="8821737" cy="7080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3258" name="TextBox 7"/>
          <p:cNvSpPr txBox="1">
            <a:spLocks noChangeArrowheads="1"/>
          </p:cNvSpPr>
          <p:nvPr/>
        </p:nvSpPr>
        <p:spPr bwMode="auto">
          <a:xfrm>
            <a:off x="560388" y="1641475"/>
            <a:ext cx="8712200" cy="73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создание правовых, социально-экономических, организационных условий для самореализации, социального становления молодых людей в возрасте от 14 до 30 лет, реализации ими конституционных прав и обязанностей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1">
            <a:extLst>
              <a:ext uri="{FF2B5EF4-FFF2-40B4-BE49-F238E27FC236}">
                <a16:creationId xmlns:a16="http://schemas.microsoft.com/office/drawing/2014/main" xmlns="" id="{F06FE940-F36A-4E48-BB8F-350E4AE81A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«Развитие культуры и искусства Старооскольского городского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округа»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E078DDF8-1AED-4ACC-B66A-31EE399EED00}"/>
              </a:ext>
            </a:extLst>
          </p:cNvPr>
          <p:cNvSpPr/>
          <p:nvPr/>
        </p:nvSpPr>
        <p:spPr>
          <a:xfrm>
            <a:off x="523875" y="836613"/>
            <a:ext cx="8821738" cy="55403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276" name="TextBox 3"/>
          <p:cNvSpPr txBox="1">
            <a:spLocks noChangeArrowheads="1"/>
          </p:cNvSpPr>
          <p:nvPr/>
        </p:nvSpPr>
        <p:spPr bwMode="auto">
          <a:xfrm>
            <a:off x="1712913" y="836613"/>
            <a:ext cx="66960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 dirty="0"/>
              <a:t>Управление культуры администрации Старооскольского городского округа</a:t>
            </a:r>
            <a:endParaRPr lang="ru-RU" alt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696C54DD-5529-425E-8193-755EE2844340}"/>
              </a:ext>
            </a:extLst>
          </p:cNvPr>
          <p:cNvSpPr/>
          <p:nvPr/>
        </p:nvSpPr>
        <p:spPr>
          <a:xfrm>
            <a:off x="549275" y="2492375"/>
            <a:ext cx="2963863" cy="4032250"/>
          </a:xfrm>
          <a:prstGeom prst="roundRect">
            <a:avLst>
              <a:gd name="adj" fmla="val 11234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C84185-904F-4764-9BCA-11956DBD4714}"/>
              </a:ext>
            </a:extLst>
          </p:cNvPr>
          <p:cNvSpPr txBox="1"/>
          <p:nvPr/>
        </p:nvSpPr>
        <p:spPr>
          <a:xfrm>
            <a:off x="549275" y="2516188"/>
            <a:ext cx="3108325" cy="22939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300" dirty="0">
                <a:latin typeface="+mn-lt"/>
              </a:rPr>
              <a:t>Развитие библиотечного дела.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300" dirty="0">
                <a:latin typeface="+mn-lt"/>
              </a:rPr>
              <a:t>Развитие музейного дела.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300" dirty="0">
                <a:latin typeface="+mn-lt"/>
              </a:rPr>
              <a:t>Культурно-досуговая деятельность.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300" dirty="0">
                <a:latin typeface="+mn-lt"/>
              </a:rPr>
              <a:t>Сохранение объектов культурного наследия.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300" dirty="0">
                <a:latin typeface="+mn-lt"/>
              </a:rPr>
              <a:t>Развитие профессионального искусства.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300" dirty="0">
                <a:latin typeface="+mn-lt"/>
              </a:rPr>
              <a:t>Обеспечение реализации муниципальной программы.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206A93E1-7FF5-45B9-837F-5B55E81F102F}"/>
              </a:ext>
            </a:extLst>
          </p:cNvPr>
          <p:cNvSpPr/>
          <p:nvPr/>
        </p:nvSpPr>
        <p:spPr>
          <a:xfrm>
            <a:off x="3729038" y="2474913"/>
            <a:ext cx="5616575" cy="4032250"/>
          </a:xfrm>
          <a:prstGeom prst="roundRect">
            <a:avLst>
              <a:gd name="adj" fmla="val 9345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8C89028-2B6F-4860-A47D-7C16E22DC2C9}"/>
              </a:ext>
            </a:extLst>
          </p:cNvPr>
          <p:cNvSpPr txBox="1"/>
          <p:nvPr/>
        </p:nvSpPr>
        <p:spPr>
          <a:xfrm>
            <a:off x="3729038" y="2492375"/>
            <a:ext cx="5653087" cy="3894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b="1" dirty="0">
                <a:latin typeface="+mn-lt"/>
              </a:rPr>
              <a:t>Задачи: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00" b="1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300" dirty="0">
                <a:latin typeface="+mn-lt"/>
              </a:rPr>
              <a:t>Обеспечение организации и развития библиотечного обслуживания населения Старооскольского городского округа, сохранности и комплектования библиотечных фондов.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300" dirty="0">
                <a:latin typeface="+mn-lt"/>
              </a:rPr>
              <a:t>Развитие экспозиционно-выставочной, издательской и научно-просветительской деятельности муниципальных музеев и Старооскольского зоопарка, обеспечение сохранности и безопасности музейных фондов.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300" dirty="0">
                <a:latin typeface="+mn-lt"/>
              </a:rPr>
              <a:t>Стимулирование развития культурно-досуговой деятельности на территории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300" dirty="0">
                <a:latin typeface="+mn-lt"/>
              </a:rPr>
              <a:t>Создание условий для сохранения объектов культурного наследия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300" dirty="0">
                <a:latin typeface="+mn-lt"/>
              </a:rPr>
              <a:t>Обеспечение развития профессионального театрального искусства.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300" dirty="0">
                <a:latin typeface="+mn-lt"/>
              </a:rPr>
              <a:t>Реализация основных направлений муниципальной политики Старооскольского городского округа в целях создания благоприятных условий для устойчивого развития сферы культуры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711DC472-747C-4B74-8E7D-B62A257C89D8}"/>
              </a:ext>
            </a:extLst>
          </p:cNvPr>
          <p:cNvSpPr/>
          <p:nvPr/>
        </p:nvSpPr>
        <p:spPr>
          <a:xfrm>
            <a:off x="560388" y="1557338"/>
            <a:ext cx="8821737" cy="71913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4282" name="TextBox 7"/>
          <p:cNvSpPr txBox="1">
            <a:spLocks noChangeArrowheads="1"/>
          </p:cNvSpPr>
          <p:nvPr/>
        </p:nvSpPr>
        <p:spPr bwMode="auto">
          <a:xfrm>
            <a:off x="488950" y="1628775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Цель: создание условий для комплексного развития культурного потенциала, сохранения культурного наследия и гармонизации культурной жизни 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Box 1">
            <a:extLst>
              <a:ext uri="{FF2B5EF4-FFF2-40B4-BE49-F238E27FC236}">
                <a16:creationId xmlns:a16="http://schemas.microsoft.com/office/drawing/2014/main" xmlns="" id="{7CD664A1-C59B-4BFD-8A02-7B0552DD8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«Обеспечение населения Старооскольского городского округа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жильем»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A1D1893B-F327-4307-9F9C-0322DCA18E2B}"/>
              </a:ext>
            </a:extLst>
          </p:cNvPr>
          <p:cNvSpPr/>
          <p:nvPr/>
        </p:nvSpPr>
        <p:spPr>
          <a:xfrm>
            <a:off x="523875" y="836613"/>
            <a:ext cx="8821738" cy="847725"/>
          </a:xfrm>
          <a:prstGeom prst="round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40964" name="TextBox 3">
            <a:extLst>
              <a:ext uri="{FF2B5EF4-FFF2-40B4-BE49-F238E27FC236}">
                <a16:creationId xmlns:a16="http://schemas.microsoft.com/office/drawing/2014/main" xmlns="" id="{AD9EC911-1A02-4F23-8843-828AE9FB9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25" y="868363"/>
            <a:ext cx="8713788" cy="1016000"/>
          </a:xfrm>
          <a:prstGeom prst="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pPr algn="ctr" eaLnBrk="1" hangingPunct="1">
              <a:defRPr/>
            </a:pPr>
            <a:r>
              <a:rPr lang="ru-RU" altLang="ru-RU" sz="1400" dirty="0"/>
              <a:t>Администрация Старооскольского городского округа в лице жилищного управления департамента по строительству, транспорту и жилищно-коммунальному хозяйству </a:t>
            </a:r>
            <a:endParaRPr lang="ru-RU" altLang="ru-RU" sz="1600" dirty="0"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endParaRPr lang="ru-RU" alt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2BA0E9AE-A4F7-49EE-9E68-AB674A5D8AC8}"/>
              </a:ext>
            </a:extLst>
          </p:cNvPr>
          <p:cNvSpPr/>
          <p:nvPr/>
        </p:nvSpPr>
        <p:spPr>
          <a:xfrm>
            <a:off x="549275" y="2492375"/>
            <a:ext cx="4116388" cy="4032250"/>
          </a:xfrm>
          <a:prstGeom prst="roundRect">
            <a:avLst>
              <a:gd name="adj" fmla="val 11234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FFA86CF-8C1D-4E9C-A611-B80D5E58F7CB}"/>
              </a:ext>
            </a:extLst>
          </p:cNvPr>
          <p:cNvSpPr txBox="1"/>
          <p:nvPr/>
        </p:nvSpPr>
        <p:spPr>
          <a:xfrm>
            <a:off x="631825" y="2516188"/>
            <a:ext cx="3744913" cy="2062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+mn-lt"/>
              </a:rPr>
              <a:t>Подпрограммы: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+mn-lt"/>
              </a:rPr>
              <a:t>Переселение граждан из аварийного жилищного фонда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>
                <a:latin typeface="+mn-lt"/>
              </a:rPr>
              <a:t>Обеспечение жильем отдельных категорий граждан Старооскольского городского округа.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DC2C807C-4DA4-45AC-997B-FC2F1880078E}"/>
              </a:ext>
            </a:extLst>
          </p:cNvPr>
          <p:cNvSpPr/>
          <p:nvPr/>
        </p:nvSpPr>
        <p:spPr>
          <a:xfrm>
            <a:off x="4953000" y="2474913"/>
            <a:ext cx="4392613" cy="4032250"/>
          </a:xfrm>
          <a:prstGeom prst="roundRect">
            <a:avLst>
              <a:gd name="adj" fmla="val 9345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62FC18A-880A-47B1-B43A-F1E411C06DDD}"/>
              </a:ext>
            </a:extLst>
          </p:cNvPr>
          <p:cNvSpPr txBox="1"/>
          <p:nvPr/>
        </p:nvSpPr>
        <p:spPr>
          <a:xfrm>
            <a:off x="5168900" y="2492375"/>
            <a:ext cx="3887788" cy="286232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+mn-lt"/>
              </a:rPr>
              <a:t>Задачи: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16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600" dirty="0" smtClean="0">
                <a:latin typeface="+mn-lt"/>
              </a:rPr>
              <a:t> Переселение граждан , проживающих в аварийном жилищном фонде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600" dirty="0" smtClean="0">
                <a:latin typeface="+mn-lt"/>
              </a:rPr>
              <a:t>Реализация органами местного самоуправления полномочий по обеспечению жильем отдельных категорий граждан Старооскольского городского округа.</a:t>
            </a:r>
            <a:endParaRPr lang="ru-RU" sz="1600" dirty="0">
              <a:latin typeface="+mn-lt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27A8F214-20F0-44A8-B856-49B8287DD039}"/>
              </a:ext>
            </a:extLst>
          </p:cNvPr>
          <p:cNvSpPr/>
          <p:nvPr/>
        </p:nvSpPr>
        <p:spPr>
          <a:xfrm>
            <a:off x="560388" y="1782763"/>
            <a:ext cx="8821737" cy="523875"/>
          </a:xfrm>
          <a:prstGeom prst="round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5306" name="TextBox 7"/>
          <p:cNvSpPr txBox="1">
            <a:spLocks noChangeArrowheads="1"/>
          </p:cNvSpPr>
          <p:nvPr/>
        </p:nvSpPr>
        <p:spPr bwMode="auto">
          <a:xfrm>
            <a:off x="460375" y="1866900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повышение доступности и комфортности жилья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Box 1"/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Муниципальная программа «Социальная поддержка граждан в Старооскольском городском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округе»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09722653-CF84-43DA-BFED-4AC0AAE1E206}"/>
              </a:ext>
            </a:extLst>
          </p:cNvPr>
          <p:cNvSpPr/>
          <p:nvPr/>
        </p:nvSpPr>
        <p:spPr>
          <a:xfrm>
            <a:off x="523875" y="836613"/>
            <a:ext cx="8821738" cy="647700"/>
          </a:xfrm>
          <a:prstGeom prst="round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6324" name="TextBox 3"/>
          <p:cNvSpPr txBox="1">
            <a:spLocks noChangeArrowheads="1"/>
          </p:cNvSpPr>
          <p:nvPr/>
        </p:nvSpPr>
        <p:spPr bwMode="auto">
          <a:xfrm>
            <a:off x="560388" y="868363"/>
            <a:ext cx="87852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 dirty="0"/>
              <a:t>Управление социальной защиты населения администрации Старооскольского городского округа </a:t>
            </a:r>
            <a:endParaRPr lang="ru-RU" alt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44E936A9-A54A-4325-9965-B4E76D9986F3}"/>
              </a:ext>
            </a:extLst>
          </p:cNvPr>
          <p:cNvSpPr/>
          <p:nvPr/>
        </p:nvSpPr>
        <p:spPr>
          <a:xfrm>
            <a:off x="549275" y="2492375"/>
            <a:ext cx="3324225" cy="4267200"/>
          </a:xfrm>
          <a:prstGeom prst="roundRect">
            <a:avLst>
              <a:gd name="adj" fmla="val 11234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0095DB-6E17-4F87-8446-65A97EDEA0BD}"/>
              </a:ext>
            </a:extLst>
          </p:cNvPr>
          <p:cNvSpPr txBox="1"/>
          <p:nvPr/>
        </p:nvSpPr>
        <p:spPr>
          <a:xfrm>
            <a:off x="704850" y="2516188"/>
            <a:ext cx="2952750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мер социальной поддержки отдельных категорий граждан.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Модернизация и развитие социального обслуживания населения.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Социальная поддержка семьи и детей.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Мероприятия по обеспечению доступной среды.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Поддержка социально ориентированных некоммерческих организаций.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Обеспечение реализации муниципальной программы «Социальная поддержка граждан в Старооскольском городском </a:t>
            </a:r>
            <a:r>
              <a:rPr lang="ru-RU" sz="1200" dirty="0" smtClean="0">
                <a:latin typeface="+mn-lt"/>
              </a:rPr>
              <a:t>округе».</a:t>
            </a:r>
            <a:endParaRPr lang="ru-RU" sz="1200" dirty="0">
              <a:latin typeface="+mn-lt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B6E45B32-6A97-49ED-83E7-FE6AA099202E}"/>
              </a:ext>
            </a:extLst>
          </p:cNvPr>
          <p:cNvSpPr/>
          <p:nvPr/>
        </p:nvSpPr>
        <p:spPr>
          <a:xfrm>
            <a:off x="4089400" y="2474913"/>
            <a:ext cx="5256213" cy="4284662"/>
          </a:xfrm>
          <a:prstGeom prst="roundRect">
            <a:avLst>
              <a:gd name="adj" fmla="val 9345"/>
            </a:avLst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11DCFD0-4B3F-4A2F-B5DF-1ED3541A6C42}"/>
              </a:ext>
            </a:extLst>
          </p:cNvPr>
          <p:cNvSpPr txBox="1"/>
          <p:nvPr/>
        </p:nvSpPr>
        <p:spPr>
          <a:xfrm>
            <a:off x="4089400" y="2492375"/>
            <a:ext cx="5184775" cy="3602038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уровня жизни граждан - получателей мер социальной поддержки.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Обеспечение потребностей граждан пожилого возраста, инвалидов и детей, попавших в трудную жизненную ситуацию, в социальных услугах посредством повышения их качества и доступности.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благоприятных условий для жизнедеятельности детей из многодетных семей, находящихся в трудной жизненной ситуации, детей-сирот и детей, оставшихся без попечения родителей.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Формирование доступной среды для инвалидов и других маломобильных групп населения и их интеграция в современное общество.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активности социально ориентированных некоммерческих организаций во взаимодействии с органами местного самоуправления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эффективности использования средств федерального, областного и городского бюджетов в рамках выполнения установленных функций и переданных государственных полномочий по социальной поддержке населения.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67BFA8C4-3ACF-4DBF-9DDF-3A3EACF2DDF9}"/>
              </a:ext>
            </a:extLst>
          </p:cNvPr>
          <p:cNvSpPr/>
          <p:nvPr/>
        </p:nvSpPr>
        <p:spPr>
          <a:xfrm>
            <a:off x="560388" y="1628775"/>
            <a:ext cx="8821737" cy="677863"/>
          </a:xfrm>
          <a:prstGeom prst="roundRect">
            <a:avLst/>
          </a:prstGeom>
          <a:gradFill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6330" name="TextBox 7"/>
          <p:cNvSpPr txBox="1">
            <a:spLocks noChangeArrowheads="1"/>
          </p:cNvSpPr>
          <p:nvPr/>
        </p:nvSpPr>
        <p:spPr bwMode="auto">
          <a:xfrm>
            <a:off x="488950" y="1782763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повышение уровня и качества жизни граждан, нуждающихся в социальной защите государства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>
            <a:extLst>
              <a:ext uri="{FF2B5EF4-FFF2-40B4-BE49-F238E27FC236}">
                <a16:creationId xmlns:a16="http://schemas.microsoft.com/office/drawing/2014/main" xmlns="" id="{38EDBDCB-0141-4C06-8A5F-F9CDB21B71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4975" y="1744663"/>
            <a:ext cx="8969375" cy="4237037"/>
          </a:xfrm>
        </p:spPr>
        <p:txBody>
          <a:bodyPr lIns="54000" rIns="54000" rtlCol="0">
            <a:normAutofit fontScale="92500" lnSpcReduction="20000"/>
          </a:bodyPr>
          <a:lstStyle/>
          <a:p>
            <a:pPr marL="1588" indent="360363" algn="ctr" defTabSz="912813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Вашему вниманию предлагается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исполнение бюджета </a:t>
            </a:r>
            <a:b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Старооскольского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городского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округа за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2020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год.</a:t>
            </a:r>
            <a:endParaRPr lang="ru-RU" alt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588" indent="360363" algn="ctr" defTabSz="912813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b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 В настоящее время обеспечение открытости и прозрачности бюджетного процесса является одним из ключевых направлений деятельности органов местного самоуправления. </a:t>
            </a:r>
          </a:p>
          <a:p>
            <a:pPr marL="1588" indent="360363" algn="ctr" defTabSz="912813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Для того, чтобы каждый житель Старооскольского городского округа мог получить информацию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об исполнении бюджета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Старооскольского городского округа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2020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год,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бюджет размещен на официальном сайте Старооскольского  городского  округа </a:t>
            </a:r>
            <a:r>
              <a:rPr lang="en-US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oskolregion.ru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и опубликован в  газете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«Зори».</a:t>
            </a:r>
            <a:endParaRPr lang="ru-RU" alt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588" indent="360363" algn="ctr" defTabSz="912813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							</a:t>
            </a:r>
            <a:b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  Мы постарались доступно отразить основные параметры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исполнения бюджета 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Старооскольского городского округа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за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2020 </a:t>
            </a: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год. </a:t>
            </a:r>
            <a:endParaRPr lang="ru-RU" alt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588" indent="360363" algn="ctr" defTabSz="912813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endParaRPr lang="ru-RU" altLang="ru-RU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1588" indent="360363" algn="ctr" defTabSz="912813" eaLnBrk="1" fontAlgn="auto" hangingPunct="1"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Надеемся, что информация о бюджете, представленная в информативной и компактной форме, позволит вам углубить свои знания о бюджете и создать основы для активного участия в бюджетном процессе городского округа.</a:t>
            </a:r>
            <a:b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endParaRPr lang="ru-RU" altLang="ru-RU" sz="1600" b="1" dirty="0">
              <a:solidFill>
                <a:schemeClr val="bg2"/>
              </a:solidFill>
            </a:endParaRPr>
          </a:p>
        </p:txBody>
      </p:sp>
      <p:sp>
        <p:nvSpPr>
          <p:cNvPr id="31747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82416F30-A4A3-4ABF-B1C0-4B1990DB8B26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2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xmlns="" id="{EBEDA86E-28E0-4389-A852-00E4972769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0537" y="589125"/>
            <a:ext cx="5732463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36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Уважаемые жители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36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Старооскольского городского округа!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5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2000"/>
                            </p:stCondLst>
                            <p:childTnLst>
                              <p:par>
                                <p:cTn id="3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0" fill="hold"/>
                                        <p:tgtEl>
                                          <p:spTgt spid="5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build="p"/>
      <p:bldP spid="51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1">
            <a:extLst>
              <a:ext uri="{FF2B5EF4-FFF2-40B4-BE49-F238E27FC236}">
                <a16:creationId xmlns:a16="http://schemas.microsoft.com/office/drawing/2014/main" xmlns="" id="{E950F670-DED7-4E73-BDBE-66DB8157D3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«Развитие физической культуры и спорта в Старооскольском городском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округе»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1D52DF5A-FC25-445E-89C5-C16FB2EDD759}"/>
              </a:ext>
            </a:extLst>
          </p:cNvPr>
          <p:cNvSpPr/>
          <p:nvPr/>
        </p:nvSpPr>
        <p:spPr>
          <a:xfrm>
            <a:off x="523875" y="836613"/>
            <a:ext cx="8821738" cy="6477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7348" name="TextBox 3"/>
          <p:cNvSpPr txBox="1">
            <a:spLocks noChangeArrowheads="1"/>
          </p:cNvSpPr>
          <p:nvPr/>
        </p:nvSpPr>
        <p:spPr bwMode="auto">
          <a:xfrm>
            <a:off x="560388" y="868363"/>
            <a:ext cx="87852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 dirty="0"/>
              <a:t>Управление по физической культуре и спорту администрации Старооскольского городского округа </a:t>
            </a:r>
            <a:endParaRPr lang="ru-RU" alt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8BC92F64-3008-4DFD-8B25-2D3D8A87326B}"/>
              </a:ext>
            </a:extLst>
          </p:cNvPr>
          <p:cNvSpPr/>
          <p:nvPr/>
        </p:nvSpPr>
        <p:spPr>
          <a:xfrm>
            <a:off x="549275" y="2492375"/>
            <a:ext cx="4116388" cy="4032250"/>
          </a:xfrm>
          <a:prstGeom prst="roundRect">
            <a:avLst>
              <a:gd name="adj" fmla="val 11234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3F2F63E-DC19-4E67-BCF4-78642C405024}"/>
              </a:ext>
            </a:extLst>
          </p:cNvPr>
          <p:cNvSpPr txBox="1"/>
          <p:nvPr/>
        </p:nvSpPr>
        <p:spPr>
          <a:xfrm>
            <a:off x="704850" y="2516188"/>
            <a:ext cx="3816350" cy="2462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latin typeface="+mn-lt"/>
              </a:rPr>
              <a:t>Развитие физической культуры и массового спорта.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latin typeface="+mn-lt"/>
              </a:rPr>
              <a:t>Развитие спортивной инфраструктуры.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latin typeface="+mn-lt"/>
              </a:rPr>
              <a:t>Обеспечение реализации муниципальной программы «Развитие физической культуры и спорта в Старооскольском городском </a:t>
            </a:r>
            <a:r>
              <a:rPr lang="ru-RU" sz="1400" dirty="0" smtClean="0">
                <a:latin typeface="+mn-lt"/>
              </a:rPr>
              <a:t>округе».</a:t>
            </a:r>
            <a:endParaRPr lang="ru-RU" sz="1400" dirty="0">
              <a:latin typeface="+mn-lt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150151F8-5FFB-4A47-AE98-9E2ACFC9AD85}"/>
              </a:ext>
            </a:extLst>
          </p:cNvPr>
          <p:cNvSpPr/>
          <p:nvPr/>
        </p:nvSpPr>
        <p:spPr>
          <a:xfrm>
            <a:off x="4953000" y="2474913"/>
            <a:ext cx="4392613" cy="4032250"/>
          </a:xfrm>
          <a:prstGeom prst="roundRect">
            <a:avLst>
              <a:gd name="adj" fmla="val 93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B64971DF-AC8E-44FF-AB0E-BE78CD83755B}"/>
              </a:ext>
            </a:extLst>
          </p:cNvPr>
          <p:cNvSpPr txBox="1"/>
          <p:nvPr/>
        </p:nvSpPr>
        <p:spPr>
          <a:xfrm>
            <a:off x="5097463" y="2492375"/>
            <a:ext cx="4103687" cy="3323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Задачи: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Создание условий для развития физической культуры и массового спорта на территории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Совершенствование спортивной инфраструктуры и укрепление материально-технической базы сферы физической культуры и спорта.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Создание необходимых условий для эффективной реализации муниципальной программы «Развитие физической культуры и спорта в Старооскольском городском округе </a:t>
            </a:r>
            <a:r>
              <a:rPr lang="ru-RU" sz="1400" dirty="0" smtClean="0">
                <a:latin typeface="+mn-lt"/>
              </a:rPr>
              <a:t>».</a:t>
            </a:r>
            <a:endParaRPr lang="ru-RU" sz="1400" dirty="0">
              <a:latin typeface="+mn-lt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266A7EFA-1038-4677-B51C-0802F55C5827}"/>
              </a:ext>
            </a:extLst>
          </p:cNvPr>
          <p:cNvSpPr/>
          <p:nvPr/>
        </p:nvSpPr>
        <p:spPr>
          <a:xfrm>
            <a:off x="560388" y="1628775"/>
            <a:ext cx="8821737" cy="6477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7354" name="TextBox 7"/>
          <p:cNvSpPr txBox="1">
            <a:spLocks noChangeArrowheads="1"/>
          </p:cNvSpPr>
          <p:nvPr/>
        </p:nvSpPr>
        <p:spPr bwMode="auto">
          <a:xfrm>
            <a:off x="523875" y="1690688"/>
            <a:ext cx="9001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Цель: привлечение жителей Старооскольского городского округа к систематическим занятиям физической культурой и спортом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Box 1"/>
          <p:cNvSpPr txBox="1">
            <a:spLocks noChangeArrowheads="1"/>
          </p:cNvSpPr>
          <p:nvPr/>
        </p:nvSpPr>
        <p:spPr bwMode="auto">
          <a:xfrm>
            <a:off x="381000" y="115888"/>
            <a:ext cx="91440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Муниципальная программа «Развитие системы обеспечения жителей Старооскольского городского округа информацией по вопросам осуществления местного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самоуправления»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8BEE1C94-6A28-4DF4-A5A7-3042527BD20F}"/>
              </a:ext>
            </a:extLst>
          </p:cNvPr>
          <p:cNvSpPr/>
          <p:nvPr/>
        </p:nvSpPr>
        <p:spPr>
          <a:xfrm>
            <a:off x="512763" y="1041400"/>
            <a:ext cx="8821737" cy="73501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372" name="TextBox 3"/>
          <p:cNvSpPr txBox="1">
            <a:spLocks noChangeArrowheads="1"/>
          </p:cNvSpPr>
          <p:nvPr/>
        </p:nvSpPr>
        <p:spPr bwMode="auto">
          <a:xfrm>
            <a:off x="512763" y="1012825"/>
            <a:ext cx="878522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 dirty="0"/>
              <a:t>Администрация Старооскольского городского округа в лице </a:t>
            </a:r>
            <a:r>
              <a:rPr lang="ru-RU" altLang="ru-RU" sz="1400" dirty="0" smtClean="0"/>
              <a:t>отдела по связям с общественностью и СМИ департамента по организационно-аналитической и кадровой работе</a:t>
            </a:r>
            <a:endParaRPr lang="ru-RU" alt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119765E7-DE1A-445B-A43C-CBD54C85B07E}"/>
              </a:ext>
            </a:extLst>
          </p:cNvPr>
          <p:cNvSpPr/>
          <p:nvPr/>
        </p:nvSpPr>
        <p:spPr>
          <a:xfrm>
            <a:off x="549275" y="2565400"/>
            <a:ext cx="4116388" cy="3959225"/>
          </a:xfrm>
          <a:prstGeom prst="roundRect">
            <a:avLst>
              <a:gd name="adj" fmla="val 8761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1066833-165C-40AA-995A-73DC5816940D}"/>
              </a:ext>
            </a:extLst>
          </p:cNvPr>
          <p:cNvSpPr txBox="1"/>
          <p:nvPr/>
        </p:nvSpPr>
        <p:spPr>
          <a:xfrm>
            <a:off x="776288" y="2678113"/>
            <a:ext cx="3600450" cy="2246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Подпрограммы: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latin typeface="+mn-lt"/>
              </a:rPr>
              <a:t>Развитие системы обеспечения населения информацией по вопросам осуществления местного самоуправления посредством печатных изданий.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latin typeface="+mn-lt"/>
              </a:rPr>
              <a:t>Развитие системы обеспечения населения справочно-аналитической информацией.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400" dirty="0">
                <a:latin typeface="+mn-lt"/>
              </a:rPr>
              <a:t>Повышение кадрового потенциала </a:t>
            </a:r>
            <a:r>
              <a:rPr lang="ru-RU" sz="1400" dirty="0" err="1">
                <a:latin typeface="+mn-lt"/>
              </a:rPr>
              <a:t>старооскольских</a:t>
            </a:r>
            <a:r>
              <a:rPr lang="ru-RU" sz="1400" dirty="0">
                <a:latin typeface="+mn-lt"/>
              </a:rPr>
              <a:t> СМИ.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CD3730C9-B829-4B13-A8AF-A31633A2E569}"/>
              </a:ext>
            </a:extLst>
          </p:cNvPr>
          <p:cNvSpPr/>
          <p:nvPr/>
        </p:nvSpPr>
        <p:spPr>
          <a:xfrm>
            <a:off x="4953000" y="2565400"/>
            <a:ext cx="4392613" cy="3941763"/>
          </a:xfrm>
          <a:prstGeom prst="roundRect">
            <a:avLst>
              <a:gd name="adj" fmla="val 8241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4BD541E-FBA1-4CDD-B81C-13856BFD5CD6}"/>
              </a:ext>
            </a:extLst>
          </p:cNvPr>
          <p:cNvSpPr txBox="1"/>
          <p:nvPr/>
        </p:nvSpPr>
        <p:spPr>
          <a:xfrm>
            <a:off x="5078413" y="2652713"/>
            <a:ext cx="4122737" cy="3108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Создание условий для более полного и качественного обеспечения населения информацией по вопросам осуществления местного самоуправления посредством печатных изданий.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Создание условий для более полного и качественного обеспечения населения справочно-аналитической информацией.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Создание условий для повышения профессиональной активности и уровня компетенции журналистов </a:t>
            </a:r>
            <a:r>
              <a:rPr lang="ru-RU" sz="1400" dirty="0" err="1">
                <a:latin typeface="+mn-lt"/>
              </a:rPr>
              <a:t>старооскольских</a:t>
            </a:r>
            <a:r>
              <a:rPr lang="ru-RU" sz="1400" dirty="0">
                <a:latin typeface="+mn-lt"/>
              </a:rPr>
              <a:t> СМИ.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40097E44-0B7C-4B3E-8994-4E6886DF99C9}"/>
              </a:ext>
            </a:extLst>
          </p:cNvPr>
          <p:cNvSpPr/>
          <p:nvPr/>
        </p:nvSpPr>
        <p:spPr>
          <a:xfrm>
            <a:off x="542925" y="1935163"/>
            <a:ext cx="8820150" cy="5238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8378" name="TextBox 7"/>
          <p:cNvSpPr txBox="1">
            <a:spLocks noChangeArrowheads="1"/>
          </p:cNvSpPr>
          <p:nvPr/>
        </p:nvSpPr>
        <p:spPr bwMode="auto">
          <a:xfrm>
            <a:off x="265113" y="1906588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Цель: повышение уровня эффективности процессов предоставления информации по вопросам осуществления местного самоуправления населению 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Box 1"/>
          <p:cNvSpPr txBox="1">
            <a:spLocks noChangeArrowheads="1"/>
          </p:cNvSpPr>
          <p:nvPr/>
        </p:nvSpPr>
        <p:spPr bwMode="auto">
          <a:xfrm>
            <a:off x="381000" y="115888"/>
            <a:ext cx="91440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</a:rPr>
              <a:t>Муниципальная программа «Развитие экономического потенциала, формирование благоприятного предпринимательского климата и содействие занятости населения в Старооскольском городском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округе»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E40A5C57-5936-4D2A-AC54-9A9A0E783225}"/>
              </a:ext>
            </a:extLst>
          </p:cNvPr>
          <p:cNvSpPr/>
          <p:nvPr/>
        </p:nvSpPr>
        <p:spPr>
          <a:xfrm>
            <a:off x="381000" y="1039813"/>
            <a:ext cx="9144000" cy="73501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396" name="TextBox 3"/>
          <p:cNvSpPr txBox="1">
            <a:spLocks noChangeArrowheads="1"/>
          </p:cNvSpPr>
          <p:nvPr/>
        </p:nvSpPr>
        <p:spPr bwMode="auto">
          <a:xfrm>
            <a:off x="698500" y="1035050"/>
            <a:ext cx="8659813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 dirty="0"/>
              <a:t>Администрация Старооскольского городского округа в лице департамента </a:t>
            </a:r>
          </a:p>
          <a:p>
            <a:pPr algn="ctr" eaLnBrk="1" hangingPunct="1"/>
            <a:r>
              <a:rPr lang="ru-RU" altLang="ru-RU" sz="1400" dirty="0"/>
              <a:t>по экономическому развитию</a:t>
            </a:r>
            <a:endParaRPr lang="ru-RU" alt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D5A21130-3609-42E8-9FA6-B440114074F0}"/>
              </a:ext>
            </a:extLst>
          </p:cNvPr>
          <p:cNvSpPr/>
          <p:nvPr/>
        </p:nvSpPr>
        <p:spPr>
          <a:xfrm>
            <a:off x="381000" y="2670175"/>
            <a:ext cx="3203575" cy="4089400"/>
          </a:xfrm>
          <a:prstGeom prst="roundRect">
            <a:avLst>
              <a:gd name="adj" fmla="val 8692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BE3293-2253-49AA-8438-CF3266205959}"/>
              </a:ext>
            </a:extLst>
          </p:cNvPr>
          <p:cNvSpPr txBox="1"/>
          <p:nvPr/>
        </p:nvSpPr>
        <p:spPr>
          <a:xfrm>
            <a:off x="452438" y="2682875"/>
            <a:ext cx="2987675" cy="36009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и поддержка малого и среднего предпринимательства Старооскольского городского </a:t>
            </a:r>
            <a:r>
              <a:rPr lang="ru-RU" sz="1200" dirty="0" smtClean="0">
                <a:latin typeface="+mn-lt"/>
              </a:rPr>
              <a:t>округа.</a:t>
            </a: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торговли на территории Старооскольского городского </a:t>
            </a:r>
            <a:r>
              <a:rPr lang="ru-RU" sz="1200" dirty="0" smtClean="0">
                <a:latin typeface="+mn-lt"/>
              </a:rPr>
              <a:t>округа.</a:t>
            </a: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туризма и придорожного сервиса в Старооскольском городском </a:t>
            </a:r>
            <a:r>
              <a:rPr lang="ru-RU" sz="1200" dirty="0" smtClean="0">
                <a:latin typeface="+mn-lt"/>
              </a:rPr>
              <a:t>округе.</a:t>
            </a: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Содействие занятости населения Старооскольского городского </a:t>
            </a:r>
            <a:r>
              <a:rPr lang="ru-RU" sz="1200" dirty="0" smtClean="0">
                <a:latin typeface="+mn-lt"/>
              </a:rPr>
              <a:t>округа.</a:t>
            </a: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Улучшение условий и охраны труда в Старооскольском городском </a:t>
            </a:r>
            <a:r>
              <a:rPr lang="ru-RU" sz="1200" dirty="0" smtClean="0">
                <a:latin typeface="+mn-lt"/>
              </a:rPr>
              <a:t>округе</a:t>
            </a:r>
            <a:endParaRPr lang="ru-RU" sz="1200" dirty="0">
              <a:latin typeface="+mn-lt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2E010F79-BC50-43DC-ACFC-E31973A3CA64}"/>
              </a:ext>
            </a:extLst>
          </p:cNvPr>
          <p:cNvSpPr/>
          <p:nvPr/>
        </p:nvSpPr>
        <p:spPr>
          <a:xfrm>
            <a:off x="3729038" y="2670175"/>
            <a:ext cx="5795962" cy="4089400"/>
          </a:xfrm>
          <a:prstGeom prst="roundRect">
            <a:avLst>
              <a:gd name="adj" fmla="val 6792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897DA66-24CB-47B7-B0B5-2B7C4266FCB3}"/>
              </a:ext>
            </a:extLst>
          </p:cNvPr>
          <p:cNvSpPr txBox="1"/>
          <p:nvPr/>
        </p:nvSpPr>
        <p:spPr>
          <a:xfrm>
            <a:off x="3729038" y="2670175"/>
            <a:ext cx="5795962" cy="41544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благоприятных условий для устойчивого развития малого и среднего предпринимательства в целях укрепления экономики Старооскольского городского округа и обеспечения социальной стабильности в обществе.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Максимально полное удовлетворение потребностей населения Старооскольского округа в товарах и услугах за счет обеспечения эффективного развития инфраструктуры отрасли посредством создания благоприятных условий для роста предпринимательской активности, конкуренции и сбалансированного развития различных видов, типов и способов торговли.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благоприятных условий для устойчивого развития туризма и придорожного сервиса, повышения имиджа и привлекательности Старооскольского городского округа, эффективное использование туристско-рекреационных ресурсов.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Содействие занятости населения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Улучшение условий и охраны труда в целях снижения профессиональных рисков работников организаций, расположенных на территории Старооскольского городского округа.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30B89C15-6D5F-4023-8F64-5B7A425CB0BB}"/>
              </a:ext>
            </a:extLst>
          </p:cNvPr>
          <p:cNvSpPr/>
          <p:nvPr/>
        </p:nvSpPr>
        <p:spPr>
          <a:xfrm>
            <a:off x="381000" y="1843088"/>
            <a:ext cx="9144000" cy="722312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9402" name="TextBox 7"/>
          <p:cNvSpPr txBox="1">
            <a:spLocks noChangeArrowheads="1"/>
          </p:cNvSpPr>
          <p:nvPr/>
        </p:nvSpPr>
        <p:spPr bwMode="auto">
          <a:xfrm>
            <a:off x="579438" y="1843088"/>
            <a:ext cx="87503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/>
              <a:t>Цель: создание условий для увеличения экономического потенциала, формирования благоприятного предпринимательского климата, а также содействия занятости населения, улучшения условий и охраны труда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1">
            <a:extLst>
              <a:ext uri="{FF2B5EF4-FFF2-40B4-BE49-F238E27FC236}">
                <a16:creationId xmlns:a16="http://schemas.microsoft.com/office/drawing/2014/main" xmlns="" id="{914E5598-2043-4DA1-A725-FBB086912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«Развитие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сельского хозяйства и рыбоводства в Старооскольском </a:t>
            </a: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городском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округе»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A69D3DD2-0D8A-4932-93EF-188E398B2CD7}"/>
              </a:ext>
            </a:extLst>
          </p:cNvPr>
          <p:cNvSpPr/>
          <p:nvPr/>
        </p:nvSpPr>
        <p:spPr>
          <a:xfrm>
            <a:off x="523875" y="836613"/>
            <a:ext cx="8740775" cy="725487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0420" name="TextBox 3"/>
          <p:cNvSpPr txBox="1">
            <a:spLocks noChangeArrowheads="1"/>
          </p:cNvSpPr>
          <p:nvPr/>
        </p:nvSpPr>
        <p:spPr bwMode="auto">
          <a:xfrm>
            <a:off x="1712913" y="868363"/>
            <a:ext cx="669607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sz="1400" dirty="0" smtClean="0"/>
              <a:t>Администрация Старооскольского городского округа в лице департамента агропромышленного комплекса и развития сельских территорий</a:t>
            </a:r>
            <a:endParaRPr lang="ru-RU" alt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D75CD8C9-F85A-40DC-95D7-CDD75D5D7F65}"/>
              </a:ext>
            </a:extLst>
          </p:cNvPr>
          <p:cNvSpPr/>
          <p:nvPr/>
        </p:nvSpPr>
        <p:spPr>
          <a:xfrm>
            <a:off x="549275" y="2673350"/>
            <a:ext cx="4092575" cy="3733800"/>
          </a:xfrm>
          <a:prstGeom prst="roundRect">
            <a:avLst>
              <a:gd name="adj" fmla="val 11234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661072-8A9D-4544-B37A-CEDCD7B98807}"/>
              </a:ext>
            </a:extLst>
          </p:cNvPr>
          <p:cNvSpPr txBox="1"/>
          <p:nvPr/>
        </p:nvSpPr>
        <p:spPr>
          <a:xfrm>
            <a:off x="776288" y="2516188"/>
            <a:ext cx="3671887" cy="2323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00" b="1" dirty="0" smtClean="0"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 smtClean="0">
                <a:latin typeface="+mn-lt"/>
              </a:rPr>
              <a:t>Подпрограммы</a:t>
            </a:r>
            <a:r>
              <a:rPr lang="ru-RU" sz="1500" b="1" dirty="0">
                <a:latin typeface="+mn-lt"/>
              </a:rPr>
              <a:t>: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1500" b="1" dirty="0" smtClean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 smtClean="0"/>
              <a:t>Развитие сельскохозяйственной отрасли 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 smtClean="0"/>
              <a:t>Поддержка малых форм хозяйствования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600" dirty="0" smtClean="0"/>
              <a:t>Устойчивое развитие сельских территорий</a:t>
            </a:r>
            <a:endParaRPr lang="ru-RU" sz="1500" dirty="0">
              <a:latin typeface="+mn-lt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28BD7500-15CD-4B62-ACE1-2F3F058DAB22}"/>
              </a:ext>
            </a:extLst>
          </p:cNvPr>
          <p:cNvSpPr/>
          <p:nvPr/>
        </p:nvSpPr>
        <p:spPr>
          <a:xfrm>
            <a:off x="5041900" y="2673350"/>
            <a:ext cx="4303713" cy="4040188"/>
          </a:xfrm>
          <a:prstGeom prst="roundRect">
            <a:avLst>
              <a:gd name="adj" fmla="val 93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5BEEF36-5A48-4B45-AF66-44A07CF9FEB2}"/>
              </a:ext>
            </a:extLst>
          </p:cNvPr>
          <p:cNvSpPr txBox="1"/>
          <p:nvPr/>
        </p:nvSpPr>
        <p:spPr>
          <a:xfrm>
            <a:off x="5168900" y="2492375"/>
            <a:ext cx="4032250" cy="36625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500" b="1" dirty="0" smtClean="0"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 smtClean="0">
                <a:latin typeface="+mn-lt"/>
              </a:rPr>
              <a:t>Задачи:</a:t>
            </a:r>
            <a:endParaRPr lang="ru-RU" sz="1500" b="1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15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100" dirty="0">
                <a:latin typeface="+mn-lt"/>
              </a:rPr>
              <a:t>Обеспечение продовольственной безопасности Старооскольского городского округа по основным видам продукции растениеводства и животноводства, повышение конкурентоспособности растениеводческой и животноводческой продукции, производимой сельскохозяйственными товаропроизводителями.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100" dirty="0">
                <a:latin typeface="+mn-lt"/>
              </a:rPr>
              <a:t>Поддержка и развитие сельскохозяйственной и несельскохозяйственной деятельности малых форм хозяйствования на селе</a:t>
            </a:r>
            <a:r>
              <a:rPr lang="ru-RU" sz="1100" dirty="0" smtClean="0">
                <a:latin typeface="+mn-lt"/>
              </a:rPr>
              <a:t>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100" dirty="0" smtClean="0">
                <a:latin typeface="+mn-lt"/>
              </a:rPr>
              <a:t>Создание комфортных условий для жизнедеятельности в сельской местности путем обеспечения благоприятных инфраструктурных условий, создания высокотехнологичных рабочих мест на селе и активизации участия граждан, проживающих в сельской местности, в реализации общественно значимых проектов</a:t>
            </a:r>
            <a:endParaRPr lang="ru-RU" sz="1100" dirty="0">
              <a:latin typeface="+mn-lt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E917423D-B946-4963-AD07-E0CCCFA297ED}"/>
              </a:ext>
            </a:extLst>
          </p:cNvPr>
          <p:cNvSpPr/>
          <p:nvPr/>
        </p:nvSpPr>
        <p:spPr>
          <a:xfrm>
            <a:off x="560388" y="1651000"/>
            <a:ext cx="8882062" cy="933449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0426" name="TextBox 7"/>
          <p:cNvSpPr txBox="1">
            <a:spLocks noChangeArrowheads="1"/>
          </p:cNvSpPr>
          <p:nvPr/>
        </p:nvSpPr>
        <p:spPr bwMode="auto">
          <a:xfrm>
            <a:off x="552450" y="1695451"/>
            <a:ext cx="876458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altLang="ru-RU" sz="1400" dirty="0" smtClean="0"/>
              <a:t>Цели -</a:t>
            </a:r>
            <a:r>
              <a:rPr lang="ru-RU" sz="1400" dirty="0" smtClean="0"/>
              <a:t> Создание условий для устойчивого развития агропромышленного комплекса Старооскольского городского округа.</a:t>
            </a:r>
          </a:p>
          <a:p>
            <a:r>
              <a:rPr lang="ru-RU" sz="1400" dirty="0" smtClean="0"/>
              <a:t>-Улучшение условий проживания, повышение уровня и качества жизни граждан Старооскольского городского округа, проживающих в сельской местности</a:t>
            </a:r>
            <a:endParaRPr lang="ru-RU" alt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Box 1">
            <a:extLst>
              <a:ext uri="{FF2B5EF4-FFF2-40B4-BE49-F238E27FC236}">
                <a16:creationId xmlns:a16="http://schemas.microsoft.com/office/drawing/2014/main" xmlns="" id="{914E5598-2043-4DA1-A725-FBB0869121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«Развитие общественного самоуправления на территории </a:t>
            </a: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Старооскольского городского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округа»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A69D3DD2-0D8A-4932-93EF-188E398B2CD7}"/>
              </a:ext>
            </a:extLst>
          </p:cNvPr>
          <p:cNvSpPr/>
          <p:nvPr/>
        </p:nvSpPr>
        <p:spPr>
          <a:xfrm>
            <a:off x="523875" y="836613"/>
            <a:ext cx="8821738" cy="847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444" name="TextBox 3"/>
          <p:cNvSpPr txBox="1">
            <a:spLocks noChangeArrowheads="1"/>
          </p:cNvSpPr>
          <p:nvPr/>
        </p:nvSpPr>
        <p:spPr bwMode="auto">
          <a:xfrm>
            <a:off x="1712913" y="868363"/>
            <a:ext cx="669607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300" dirty="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sz="1300" dirty="0" smtClean="0"/>
              <a:t>Администрация Старооскольского городского округа в лице департамента по организационно-аналитической и кадровой работе администрации Старооскольского городского округа</a:t>
            </a:r>
            <a:endParaRPr lang="ru-RU" altLang="ru-RU" sz="1300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D75CD8C9-F85A-40DC-95D7-CDD75D5D7F65}"/>
              </a:ext>
            </a:extLst>
          </p:cNvPr>
          <p:cNvSpPr/>
          <p:nvPr/>
        </p:nvSpPr>
        <p:spPr>
          <a:xfrm>
            <a:off x="549275" y="2492375"/>
            <a:ext cx="4116388" cy="4221163"/>
          </a:xfrm>
          <a:prstGeom prst="roundRect">
            <a:avLst>
              <a:gd name="adj" fmla="val 11234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D661072-8A9D-4544-B37A-CEDCD7B98807}"/>
              </a:ext>
            </a:extLst>
          </p:cNvPr>
          <p:cNvSpPr txBox="1"/>
          <p:nvPr/>
        </p:nvSpPr>
        <p:spPr>
          <a:xfrm>
            <a:off x="776288" y="2516188"/>
            <a:ext cx="3671887" cy="263149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latin typeface="+mn-lt"/>
              </a:rPr>
              <a:t>Подпрограммы:</a:t>
            </a:r>
          </a:p>
          <a:p>
            <a:pPr marL="285750" indent="-285750" algn="ctr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1500" b="1" dirty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500" dirty="0" smtClean="0">
                <a:latin typeface="+mn-lt"/>
              </a:rPr>
              <a:t> Организационное оформление системы общественного самоуправления.</a:t>
            </a: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endParaRPr lang="ru-RU" sz="1500" dirty="0" smtClean="0">
              <a:latin typeface="+mn-lt"/>
            </a:endParaRPr>
          </a:p>
          <a:p>
            <a:pPr marL="28575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500" dirty="0" smtClean="0">
                <a:latin typeface="+mn-lt"/>
              </a:rPr>
              <a:t>Развитие форм общественного самоуправления на территории Старооскольского городского округа</a:t>
            </a:r>
            <a:endParaRPr lang="ru-RU" sz="1500" dirty="0">
              <a:latin typeface="+mn-lt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28BD7500-15CD-4B62-ACE1-2F3F058DAB22}"/>
              </a:ext>
            </a:extLst>
          </p:cNvPr>
          <p:cNvSpPr/>
          <p:nvPr/>
        </p:nvSpPr>
        <p:spPr>
          <a:xfrm>
            <a:off x="4953000" y="2474913"/>
            <a:ext cx="4392613" cy="4238625"/>
          </a:xfrm>
          <a:prstGeom prst="roundRect">
            <a:avLst>
              <a:gd name="adj" fmla="val 93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5BEEF36-5A48-4B45-AF66-44A07CF9FEB2}"/>
              </a:ext>
            </a:extLst>
          </p:cNvPr>
          <p:cNvSpPr txBox="1"/>
          <p:nvPr/>
        </p:nvSpPr>
        <p:spPr>
          <a:xfrm>
            <a:off x="5168900" y="2492375"/>
            <a:ext cx="4032250" cy="378565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latin typeface="+mn-lt"/>
              </a:rPr>
              <a:t>Задачи: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150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 smtClean="0">
                <a:latin typeface="+mn-lt"/>
              </a:rPr>
              <a:t>Формирование эффективной системы общественного самоуправления Старооскольского городского округа</a:t>
            </a:r>
            <a:r>
              <a:rPr lang="ru-RU" sz="1400" b="1" dirty="0" smtClean="0"/>
              <a:t>.</a:t>
            </a:r>
            <a:endParaRPr lang="ru-RU" sz="1400" dirty="0" smtClean="0"/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endParaRPr lang="ru-RU" sz="1400" dirty="0" smtClean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 smtClean="0">
                <a:latin typeface="+mn-lt"/>
              </a:rPr>
              <a:t>Создание условий для социальной и деловой активности граждан в общественной жизни Старооскольского городского округа, добрососедских отношений между жителями, развития творческого потенциала человека, удовлетворения потребности в самореализации и процессах самостоятельного управления территориями, обеспечения поддержки инициатив граждан</a:t>
            </a:r>
            <a:endParaRPr lang="ru-RU" sz="1400" dirty="0">
              <a:latin typeface="+mn-lt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E917423D-B946-4963-AD07-E0CCCFA297ED}"/>
              </a:ext>
            </a:extLst>
          </p:cNvPr>
          <p:cNvSpPr/>
          <p:nvPr/>
        </p:nvSpPr>
        <p:spPr>
          <a:xfrm>
            <a:off x="560388" y="1782763"/>
            <a:ext cx="8821737" cy="5238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1450" name="TextBox 7"/>
          <p:cNvSpPr txBox="1">
            <a:spLocks noChangeArrowheads="1"/>
          </p:cNvSpPr>
          <p:nvPr/>
        </p:nvSpPr>
        <p:spPr bwMode="auto">
          <a:xfrm>
            <a:off x="514350" y="1763713"/>
            <a:ext cx="88026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Цель: </a:t>
            </a:r>
            <a:r>
              <a:rPr lang="ru-RU" altLang="ru-RU" sz="1400" dirty="0" smtClean="0"/>
              <a:t>с</a:t>
            </a:r>
            <a:r>
              <a:rPr lang="ru-RU" sz="1400" dirty="0" smtClean="0"/>
              <a:t>оздание благоприятных условий для реализации общественного самоуправления и повышения социальной активности граждан Старооскольского городского округа</a:t>
            </a:r>
            <a:endParaRPr lang="ru-RU" alt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Box 1">
            <a:extLst>
              <a:ext uri="{FF2B5EF4-FFF2-40B4-BE49-F238E27FC236}">
                <a16:creationId xmlns:a16="http://schemas.microsoft.com/office/drawing/2014/main" xmlns="" id="{2D0A523F-8F16-467B-9BF6-5F2CE213B1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«Обеспечение безопасности жизнедеятельности населения Старооскольского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городского»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F3F1F106-DA6F-44E3-A659-469A4452C37E}"/>
              </a:ext>
            </a:extLst>
          </p:cNvPr>
          <p:cNvSpPr/>
          <p:nvPr/>
        </p:nvSpPr>
        <p:spPr>
          <a:xfrm>
            <a:off x="523875" y="836613"/>
            <a:ext cx="8821738" cy="847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2468" name="TextBox 3"/>
          <p:cNvSpPr txBox="1">
            <a:spLocks noChangeArrowheads="1"/>
          </p:cNvSpPr>
          <p:nvPr/>
        </p:nvSpPr>
        <p:spPr bwMode="auto">
          <a:xfrm>
            <a:off x="1712913" y="868363"/>
            <a:ext cx="66960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sz="1400" dirty="0" smtClean="0"/>
              <a:t>Администрация Старооскольского городского округа в лице управления безопасности администрации Старооскольского городского округа</a:t>
            </a:r>
            <a:endParaRPr lang="ru-RU" altLang="ru-RU" sz="1600" dirty="0">
              <a:cs typeface="Times New Roman" pitchFamily="18" charset="0"/>
            </a:endParaRPr>
          </a:p>
          <a:p>
            <a:pPr algn="ctr" eaLnBrk="1" hangingPunct="1"/>
            <a:endParaRPr lang="ru-RU" alt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59557276-9C27-4E19-85E9-E05C67845BE9}"/>
              </a:ext>
            </a:extLst>
          </p:cNvPr>
          <p:cNvSpPr/>
          <p:nvPr/>
        </p:nvSpPr>
        <p:spPr>
          <a:xfrm>
            <a:off x="609600" y="2501900"/>
            <a:ext cx="4116388" cy="4167188"/>
          </a:xfrm>
          <a:prstGeom prst="roundRect">
            <a:avLst>
              <a:gd name="adj" fmla="val 11234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CFAC467-4162-4256-A0CA-9EAC0D90A6E3}"/>
              </a:ext>
            </a:extLst>
          </p:cNvPr>
          <p:cNvSpPr txBox="1"/>
          <p:nvPr/>
        </p:nvSpPr>
        <p:spPr>
          <a:xfrm>
            <a:off x="549275" y="2516188"/>
            <a:ext cx="4176713" cy="333937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100" dirty="0">
                <a:latin typeface="+mn-lt"/>
              </a:rPr>
              <a:t>Профилактика немедицинского потребления наркотических средств и психотропных веществ на территории Старооскольского городского округа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100" dirty="0">
                <a:latin typeface="+mn-lt"/>
              </a:rPr>
              <a:t>Профилактика правонарушений и обеспечение безопасности дорожного движения на территории Старооскольского городского округа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100" dirty="0">
                <a:latin typeface="+mn-lt"/>
              </a:rPr>
              <a:t>Защита населения и территорий от чрезвычайных ситуаций, обеспечение пожарной безопасности и безопасности людей на водных объектах на территории Старооскольского городского округа 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100" dirty="0">
                <a:latin typeface="+mn-lt"/>
              </a:rPr>
              <a:t>Профилактика безнадзорности и правонарушений несовершеннолетних и защита их прав на территории Старооскольского городского округа </a:t>
            </a:r>
            <a:endParaRPr lang="ru-RU" sz="1100" dirty="0" smtClean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100" dirty="0" smtClean="0">
                <a:latin typeface="+mn-lt"/>
              </a:rPr>
              <a:t>Профилактика терроризма и экстремизма, минимизация и (или) ликвидация последствий их проявлений на территории Старооскольского городского округа</a:t>
            </a:r>
            <a:endParaRPr lang="ru-RU" sz="1100" dirty="0">
              <a:latin typeface="+mn-lt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F67C7ABF-6E20-4D3E-8F48-FB507D06E280}"/>
              </a:ext>
            </a:extLst>
          </p:cNvPr>
          <p:cNvSpPr/>
          <p:nvPr/>
        </p:nvSpPr>
        <p:spPr>
          <a:xfrm>
            <a:off x="4953000" y="2474913"/>
            <a:ext cx="4392613" cy="4208462"/>
          </a:xfrm>
          <a:prstGeom prst="roundRect">
            <a:avLst>
              <a:gd name="adj" fmla="val 93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2E1B674-C663-441D-874E-6472FE33BEAF}"/>
              </a:ext>
            </a:extLst>
          </p:cNvPr>
          <p:cNvSpPr txBox="1"/>
          <p:nvPr/>
        </p:nvSpPr>
        <p:spPr>
          <a:xfrm>
            <a:off x="4899025" y="2501900"/>
            <a:ext cx="4500563" cy="385490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>
                <a:latin typeface="+mn-lt"/>
              </a:rPr>
              <a:t>Сокращение масштабов незаконного распространения и немедицинского потребления наркотических средств и психотропных веществ и их последствий для здоровья личности и общества в целом.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>
                <a:latin typeface="+mn-lt"/>
              </a:rPr>
              <a:t>Обеспечение общественного порядка и безопасности дорожного движения на территории Старооскольского городского округа.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>
                <a:latin typeface="+mn-lt"/>
              </a:rPr>
              <a:t>Создание условий и реализация полномочий органов местного самоуправления Старооскольского городского округа в области гражданской обороны, предупреждения и ликвидации чрезвычайных ситуаций, обеспечения пожарной безопасности и безопасности людей на водных объектах.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>
                <a:latin typeface="+mn-lt"/>
              </a:rPr>
              <a:t>Комплексное решение проблем профилактики безнадзорности и правонарушений несовершеннолетних, их социальная адаптация, повышение уровня защиты прав и законных интересов </a:t>
            </a:r>
            <a:r>
              <a:rPr lang="ru-RU" sz="1050" dirty="0" smtClean="0">
                <a:latin typeface="+mn-lt"/>
              </a:rPr>
              <a:t>несовершеннолетних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050" dirty="0" smtClean="0">
                <a:latin typeface="+mn-lt"/>
              </a:rPr>
              <a:t>Обеспечение антитеррористической устойчивости и безопасности функционирования объектов на территории Старооскольского городского округа, а также предупреждение и пресечение распространения террористической и экстремистской идеологии</a:t>
            </a:r>
            <a:endParaRPr lang="ru-RU" sz="1050" dirty="0">
              <a:latin typeface="+mn-lt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33862FF1-5B6F-4ECA-A7D3-4D0103B3C80A}"/>
              </a:ext>
            </a:extLst>
          </p:cNvPr>
          <p:cNvSpPr/>
          <p:nvPr/>
        </p:nvSpPr>
        <p:spPr>
          <a:xfrm>
            <a:off x="560388" y="1782763"/>
            <a:ext cx="8821737" cy="5238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2474" name="TextBox 7"/>
          <p:cNvSpPr txBox="1">
            <a:spLocks noChangeArrowheads="1"/>
          </p:cNvSpPr>
          <p:nvPr/>
        </p:nvSpPr>
        <p:spPr bwMode="auto">
          <a:xfrm>
            <a:off x="381000" y="1774825"/>
            <a:ext cx="91440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Цель: повышение уровня безопасности жизнедеятельности населения и территории </a:t>
            </a:r>
          </a:p>
          <a:p>
            <a:pPr algn="ctr" eaLnBrk="1" hangingPunct="1"/>
            <a:r>
              <a:rPr lang="ru-RU" altLang="ru-RU" sz="1400" dirty="0"/>
              <a:t>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1">
            <a:extLst>
              <a:ext uri="{FF2B5EF4-FFF2-40B4-BE49-F238E27FC236}">
                <a16:creationId xmlns:a16="http://schemas.microsoft.com/office/drawing/2014/main" xmlns="" id="{AA0F9C4B-B968-493A-B1DF-DABDAC7B3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«Содержание дорожного хозяйства, организация транспортного обслуживания населения Старооскольского городского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округа»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2689CDA4-8913-47C9-B218-ED0D3CC678F8}"/>
              </a:ext>
            </a:extLst>
          </p:cNvPr>
          <p:cNvSpPr/>
          <p:nvPr/>
        </p:nvSpPr>
        <p:spPr>
          <a:xfrm>
            <a:off x="538163" y="1006475"/>
            <a:ext cx="8821737" cy="719138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3492" name="TextBox 3"/>
          <p:cNvSpPr txBox="1">
            <a:spLocks noChangeArrowheads="1"/>
          </p:cNvSpPr>
          <p:nvPr/>
        </p:nvSpPr>
        <p:spPr bwMode="auto">
          <a:xfrm>
            <a:off x="1717675" y="976313"/>
            <a:ext cx="669766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 dirty="0"/>
              <a:t>Администрация Старооскольского городского округа в лице департамента </a:t>
            </a:r>
            <a:r>
              <a:rPr lang="ru-RU" altLang="ru-RU" sz="1400" dirty="0" smtClean="0"/>
              <a:t>строительства и архитектуры</a:t>
            </a:r>
            <a:endParaRPr lang="ru-RU" alt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A2EA4725-930C-4CE3-BA80-197A64159363}"/>
              </a:ext>
            </a:extLst>
          </p:cNvPr>
          <p:cNvSpPr/>
          <p:nvPr/>
        </p:nvSpPr>
        <p:spPr>
          <a:xfrm>
            <a:off x="549275" y="2670175"/>
            <a:ext cx="4116388" cy="3998913"/>
          </a:xfrm>
          <a:prstGeom prst="roundRect">
            <a:avLst>
              <a:gd name="adj" fmla="val 6716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5F4D17F-84A4-40EE-98E0-1EA88B98B664}"/>
              </a:ext>
            </a:extLst>
          </p:cNvPr>
          <p:cNvSpPr txBox="1"/>
          <p:nvPr/>
        </p:nvSpPr>
        <p:spPr>
          <a:xfrm>
            <a:off x="560388" y="2670175"/>
            <a:ext cx="3960812" cy="2493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Содержание дорожного </a:t>
            </a:r>
            <a:r>
              <a:rPr lang="ru-RU" sz="1200" dirty="0" smtClean="0">
                <a:latin typeface="+mn-lt"/>
              </a:rPr>
              <a:t>хозяйства</a:t>
            </a: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Организация транспортного обслуживания населения Старооскольского городского </a:t>
            </a:r>
            <a:r>
              <a:rPr lang="ru-RU" sz="1200" dirty="0" smtClean="0">
                <a:latin typeface="+mn-lt"/>
              </a:rPr>
              <a:t>округа.</a:t>
            </a: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Совершенствование и развитие дорожной сети в Старооскольском городском округе".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Обеспечение реализации муниципальной программы «Содержание дорожного хозяйства, организация транспортного обслуживания населения Старооскольского городского </a:t>
            </a:r>
            <a:r>
              <a:rPr lang="ru-RU" sz="1200" dirty="0" smtClean="0">
                <a:latin typeface="+mn-lt"/>
              </a:rPr>
              <a:t>округа».</a:t>
            </a:r>
            <a:endParaRPr lang="ru-RU" sz="1200" dirty="0">
              <a:latin typeface="+mn-lt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9E435F99-E880-49DA-8AED-61C37F93F03D}"/>
              </a:ext>
            </a:extLst>
          </p:cNvPr>
          <p:cNvSpPr/>
          <p:nvPr/>
        </p:nvSpPr>
        <p:spPr>
          <a:xfrm>
            <a:off x="4989513" y="2670175"/>
            <a:ext cx="4392612" cy="3998913"/>
          </a:xfrm>
          <a:prstGeom prst="roundRect">
            <a:avLst>
              <a:gd name="adj" fmla="val 6645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71F609-DFDB-4664-B352-8DB65F3C476E}"/>
              </a:ext>
            </a:extLst>
          </p:cNvPr>
          <p:cNvSpPr txBox="1"/>
          <p:nvPr/>
        </p:nvSpPr>
        <p:spPr>
          <a:xfrm>
            <a:off x="5067300" y="2670174"/>
            <a:ext cx="433070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качества содержания улично-дорожной сети и существующих объектов автомобильных дорог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Формирование условий для устойчивого функционирования транспортной системы, удовлетворяющих требованиям по безопасности движения и ориентированных на предоставление качественного транспортного обслуживания всем слоям населения.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Развитие современной и эффективной сети автомобильных дорог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эффективной системы реализации мероприятий программы «Содержание дорожного хозяйства, организация транспортного обслуживания населения Старооскольского городского </a:t>
            </a:r>
            <a:r>
              <a:rPr lang="ru-RU" sz="1200" dirty="0" smtClean="0">
                <a:latin typeface="+mn-lt"/>
              </a:rPr>
              <a:t>округа».</a:t>
            </a:r>
            <a:endParaRPr lang="ru-RU" sz="1200" dirty="0">
              <a:latin typeface="+mn-lt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4469CAB7-370E-4F57-BE63-748B5269E390}"/>
              </a:ext>
            </a:extLst>
          </p:cNvPr>
          <p:cNvSpPr/>
          <p:nvPr/>
        </p:nvSpPr>
        <p:spPr>
          <a:xfrm>
            <a:off x="560388" y="1782763"/>
            <a:ext cx="8821737" cy="7397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D410AAA-33D2-4AAD-8B72-5F0371C33709}"/>
              </a:ext>
            </a:extLst>
          </p:cNvPr>
          <p:cNvSpPr txBox="1"/>
          <p:nvPr/>
        </p:nvSpPr>
        <p:spPr>
          <a:xfrm>
            <a:off x="560388" y="1782763"/>
            <a:ext cx="878522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400" dirty="0"/>
              <a:t>Цель: создание условий для устойчивого функционирования транспортной системы и дорожной сети Старооскольского городского округа Белгородской области в соответствии с социально-экономическими потребностями населения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Box 1">
            <a:extLst>
              <a:ext uri="{FF2B5EF4-FFF2-40B4-BE49-F238E27FC236}">
                <a16:creationId xmlns:a16="http://schemas.microsoft.com/office/drawing/2014/main" xmlns="" id="{2B547E57-F932-4D60-B150-50793DC771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«Совершенствование имущественно-земельных отношений и лесного хозяйства в Старооскольском городском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округе»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A3A828BE-01A8-443F-9B22-B9AE65DD502C}"/>
              </a:ext>
            </a:extLst>
          </p:cNvPr>
          <p:cNvSpPr/>
          <p:nvPr/>
        </p:nvSpPr>
        <p:spPr>
          <a:xfrm>
            <a:off x="523875" y="1019175"/>
            <a:ext cx="8821738" cy="72390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4516" name="TextBox 3"/>
          <p:cNvSpPr txBox="1">
            <a:spLocks noChangeArrowheads="1"/>
          </p:cNvSpPr>
          <p:nvPr/>
        </p:nvSpPr>
        <p:spPr bwMode="auto">
          <a:xfrm>
            <a:off x="1308100" y="1004888"/>
            <a:ext cx="7245350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 dirty="0"/>
              <a:t>Департамент имущественных и земельных отношений администрации Старооскольского городского округа </a:t>
            </a:r>
            <a:endParaRPr lang="ru-RU" alt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92D6B75D-DFD7-489D-8F49-EE8B862455D5}"/>
              </a:ext>
            </a:extLst>
          </p:cNvPr>
          <p:cNvSpPr/>
          <p:nvPr/>
        </p:nvSpPr>
        <p:spPr>
          <a:xfrm>
            <a:off x="549275" y="2751138"/>
            <a:ext cx="3611563" cy="3962400"/>
          </a:xfrm>
          <a:prstGeom prst="roundRect">
            <a:avLst>
              <a:gd name="adj" fmla="val 6438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5CB6754-4686-4B7B-ABCB-83204A0C7FFD}"/>
              </a:ext>
            </a:extLst>
          </p:cNvPr>
          <p:cNvSpPr txBox="1"/>
          <p:nvPr/>
        </p:nvSpPr>
        <p:spPr>
          <a:xfrm>
            <a:off x="776288" y="2751138"/>
            <a:ext cx="2952750" cy="17541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b="1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Совершенствование имущественных отношений.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Совершенствование земельных отношений.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Развитие лесного хозяйства.</a:t>
            </a: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Обеспечение реализации муниципальной программы.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A7E8782C-AA9F-4A50-948A-DAAD367511C7}"/>
              </a:ext>
            </a:extLst>
          </p:cNvPr>
          <p:cNvSpPr/>
          <p:nvPr/>
        </p:nvSpPr>
        <p:spPr>
          <a:xfrm>
            <a:off x="4305300" y="2751138"/>
            <a:ext cx="5040313" cy="3962400"/>
          </a:xfrm>
          <a:prstGeom prst="roundRect">
            <a:avLst>
              <a:gd name="adj" fmla="val 7063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07B382-CE54-4DB6-B9F1-BADAE0E78B91}"/>
              </a:ext>
            </a:extLst>
          </p:cNvPr>
          <p:cNvSpPr txBox="1"/>
          <p:nvPr/>
        </p:nvSpPr>
        <p:spPr>
          <a:xfrm>
            <a:off x="4376738" y="2751138"/>
            <a:ext cx="4943475" cy="3232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условий для повышения эффективности использования и распоряжения имуществом, находящимся в собственности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Создание условий для повышения эффективности использования земельных ресурсов; формирования, управления и распоряжения земельными участками, относящимися к муниципальной собственности, а также земельными участками, государственная собственность на которые не разграничена.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эффективности использования, охраны, защиты и воспроизводства лесов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эффективности использования средств областного бюджета и бюджета городского округа в рамках выполнения установленных полномочий по организации деятельности исполнительно-распорядительных функций в сфере управления и распоряжения муниципальной собственностью.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A5B85901-2002-4B4C-B6DC-9658691E9B28}"/>
              </a:ext>
            </a:extLst>
          </p:cNvPr>
          <p:cNvSpPr/>
          <p:nvPr/>
        </p:nvSpPr>
        <p:spPr>
          <a:xfrm>
            <a:off x="560388" y="1860550"/>
            <a:ext cx="8821737" cy="7461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4522" name="TextBox 7"/>
          <p:cNvSpPr txBox="1">
            <a:spLocks noChangeArrowheads="1"/>
          </p:cNvSpPr>
          <p:nvPr/>
        </p:nvSpPr>
        <p:spPr bwMode="auto">
          <a:xfrm>
            <a:off x="704850" y="1868488"/>
            <a:ext cx="849630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Цель: повышение эффективности функционирования, совершенствования имущественно-земельного комплекса и развитие лесного хозяйства муниципального образования - 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Box 1">
            <a:extLst>
              <a:ext uri="{FF2B5EF4-FFF2-40B4-BE49-F238E27FC236}">
                <a16:creationId xmlns:a16="http://schemas.microsoft.com/office/drawing/2014/main" xmlns="" id="{A0D31028-4EC2-4F0F-A741-182DC3EC1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«Формирование и развитие системы муниципальной кадровой политики в Старооскольском городском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округе»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1174A172-9E8B-470A-A024-817B32DB7734}"/>
              </a:ext>
            </a:extLst>
          </p:cNvPr>
          <p:cNvSpPr/>
          <p:nvPr/>
        </p:nvSpPr>
        <p:spPr>
          <a:xfrm>
            <a:off x="488950" y="1039813"/>
            <a:ext cx="8821738" cy="742950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5540" name="TextBox 3"/>
          <p:cNvSpPr txBox="1">
            <a:spLocks noChangeArrowheads="1"/>
          </p:cNvSpPr>
          <p:nvPr/>
        </p:nvSpPr>
        <p:spPr bwMode="auto">
          <a:xfrm>
            <a:off x="1712913" y="1036638"/>
            <a:ext cx="66960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 dirty="0"/>
              <a:t>Администрация Старооскольского городского округа в лице департамента по организационно-аналитической и кадровой работе</a:t>
            </a:r>
            <a:endParaRPr lang="ru-RU" alt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B1AF4B8B-E525-4D3F-8600-76F3B90568E2}"/>
              </a:ext>
            </a:extLst>
          </p:cNvPr>
          <p:cNvSpPr/>
          <p:nvPr/>
        </p:nvSpPr>
        <p:spPr>
          <a:xfrm>
            <a:off x="549275" y="2647950"/>
            <a:ext cx="4116388" cy="3876675"/>
          </a:xfrm>
          <a:prstGeom prst="roundRect">
            <a:avLst>
              <a:gd name="adj" fmla="val 7866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5542" name="TextBox 4"/>
          <p:cNvSpPr txBox="1">
            <a:spLocks noChangeArrowheads="1"/>
          </p:cNvSpPr>
          <p:nvPr/>
        </p:nvSpPr>
        <p:spPr bwMode="auto">
          <a:xfrm>
            <a:off x="776288" y="2657475"/>
            <a:ext cx="3744912" cy="3509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Подпрограммы не выделяются</a:t>
            </a:r>
          </a:p>
          <a:p>
            <a:pPr algn="ctr" eaLnBrk="1" hangingPunct="1"/>
            <a:endParaRPr lang="ru-RU" altLang="ru-RU" sz="1400" dirty="0"/>
          </a:p>
          <a:p>
            <a:pPr algn="just" eaLnBrk="1" hangingPunct="1"/>
            <a:r>
              <a:rPr lang="ru-RU" altLang="ru-RU" sz="1200" dirty="0"/>
              <a:t>Кадровая политика - один из факторов, определяющих конкурентоспособность Старооскольского городского округа. Под конкурентоспособностью, в свою очередь, понимается роль и место Старооскольского городского округа в экономическом пространстве, способность реализовать имеющийся экономический потенциал (финансовый, производственный, трудовой, инновационный, инвестиционный, ресурсно-сырьевой), обеспечить высокий уровень жизни населения.</a:t>
            </a:r>
          </a:p>
          <a:p>
            <a:pPr algn="just" eaLnBrk="1" hangingPunct="1"/>
            <a:r>
              <a:rPr lang="ru-RU" altLang="ru-RU" sz="1200" dirty="0"/>
              <a:t>Поэтому создание уникального кадрового потенциала - одна из основных задач Старооскольского городского округа.</a:t>
            </a:r>
          </a:p>
          <a:p>
            <a:pPr algn="just" eaLnBrk="1" hangingPunct="1"/>
            <a:r>
              <a:rPr lang="ru-RU" altLang="ru-RU" sz="1200" dirty="0"/>
              <a:t>.</a:t>
            </a:r>
          </a:p>
          <a:p>
            <a:pPr algn="ctr" eaLnBrk="1" hangingPunct="1"/>
            <a:endParaRPr lang="ru-RU" altLang="ru-RU" sz="1400" dirty="0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4A3E05E4-7047-4113-B0C7-97096FD65CFA}"/>
              </a:ext>
            </a:extLst>
          </p:cNvPr>
          <p:cNvSpPr/>
          <p:nvPr/>
        </p:nvSpPr>
        <p:spPr>
          <a:xfrm>
            <a:off x="4953000" y="2647950"/>
            <a:ext cx="4392613" cy="3859213"/>
          </a:xfrm>
          <a:prstGeom prst="roundRect">
            <a:avLst>
              <a:gd name="adj" fmla="val 7089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9B2EB70-1E57-419A-A345-A266374DB3C6}"/>
              </a:ext>
            </a:extLst>
          </p:cNvPr>
          <p:cNvSpPr txBox="1"/>
          <p:nvPr/>
        </p:nvSpPr>
        <p:spPr>
          <a:xfrm>
            <a:off x="5240338" y="2647950"/>
            <a:ext cx="3816350" cy="267765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latin typeface="+mn-lt"/>
              </a:rPr>
              <a:t>Задачи: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</a:endParaRPr>
          </a:p>
          <a:p>
            <a:pPr marL="171450" indent="-1714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Профессионализация муниципальных служащих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400" dirty="0">
                <a:latin typeface="+mn-lt"/>
              </a:rPr>
              <a:t>Снижение уровня коррупции во всех сферах деятельности органов местного самоуправления Старооскольского городского округа, устранение причин ее возникновения.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B8DD4670-F2A1-4AB3-BC77-4A5F853CEE04}"/>
              </a:ext>
            </a:extLst>
          </p:cNvPr>
          <p:cNvSpPr/>
          <p:nvPr/>
        </p:nvSpPr>
        <p:spPr>
          <a:xfrm>
            <a:off x="523875" y="1925638"/>
            <a:ext cx="8821738" cy="52387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5546" name="TextBox 7"/>
          <p:cNvSpPr txBox="1">
            <a:spLocks noChangeArrowheads="1"/>
          </p:cNvSpPr>
          <p:nvPr/>
        </p:nvSpPr>
        <p:spPr bwMode="auto">
          <a:xfrm>
            <a:off x="328613" y="1919288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Цель: развитие кадрового потенциала органов местного самоуправления </a:t>
            </a:r>
          </a:p>
          <a:p>
            <a:pPr algn="ctr" eaLnBrk="1" hangingPunct="1"/>
            <a:r>
              <a:rPr lang="ru-RU" altLang="ru-RU" sz="1400" dirty="0"/>
              <a:t>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1">
            <a:extLst>
              <a:ext uri="{FF2B5EF4-FFF2-40B4-BE49-F238E27FC236}">
                <a16:creationId xmlns:a16="http://schemas.microsoft.com/office/drawing/2014/main" xmlns="" id="{853DB213-02C1-4E9C-B8E6-0D8CE78F1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«Развитие деятельности по государственной регистрации актов гражданского состояния в Старооскольском городском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округе» 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914F696D-D549-4A7B-81F9-176DF0A18529}"/>
              </a:ext>
            </a:extLst>
          </p:cNvPr>
          <p:cNvSpPr/>
          <p:nvPr/>
        </p:nvSpPr>
        <p:spPr>
          <a:xfrm>
            <a:off x="542925" y="1085850"/>
            <a:ext cx="8820150" cy="74136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6564" name="TextBox 3"/>
          <p:cNvSpPr txBox="1">
            <a:spLocks noChangeArrowheads="1"/>
          </p:cNvSpPr>
          <p:nvPr/>
        </p:nvSpPr>
        <p:spPr bwMode="auto">
          <a:xfrm>
            <a:off x="1693863" y="1085850"/>
            <a:ext cx="6696075" cy="73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pPr algn="ctr" eaLnBrk="1" hangingPunct="1"/>
            <a:r>
              <a:rPr lang="ru-RU" altLang="ru-RU" sz="1400" dirty="0"/>
              <a:t>Управление записи актов гражданского состояния администрации Старооскольского городского округа </a:t>
            </a:r>
            <a:endParaRPr lang="ru-RU" altLang="ru-RU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17A26FCD-7378-4434-8335-C1DF846B6095}"/>
              </a:ext>
            </a:extLst>
          </p:cNvPr>
          <p:cNvSpPr/>
          <p:nvPr/>
        </p:nvSpPr>
        <p:spPr>
          <a:xfrm>
            <a:off x="549275" y="2708275"/>
            <a:ext cx="4116388" cy="3816350"/>
          </a:xfrm>
          <a:prstGeom prst="roundRect">
            <a:avLst>
              <a:gd name="adj" fmla="val 7241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00FF64-40E4-440D-A784-7668FCA89200}"/>
              </a:ext>
            </a:extLst>
          </p:cNvPr>
          <p:cNvSpPr txBox="1"/>
          <p:nvPr/>
        </p:nvSpPr>
        <p:spPr>
          <a:xfrm>
            <a:off x="704850" y="2781300"/>
            <a:ext cx="3671888" cy="29241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Реализация государственных полномочий Российской Федерации на государственную регистрацию актов гражданского состояния на территории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Реализация государственной, региональной и муниципальной семейной политики на территории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Обеспечение качества и доступности предоставления государственных услуг в сфере регистрации актов гражданского состояния.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554FB85C-0C2E-40FA-BE9F-D8422E762AB2}"/>
              </a:ext>
            </a:extLst>
          </p:cNvPr>
          <p:cNvSpPr/>
          <p:nvPr/>
        </p:nvSpPr>
        <p:spPr>
          <a:xfrm>
            <a:off x="4953000" y="2708275"/>
            <a:ext cx="4392613" cy="3798888"/>
          </a:xfrm>
          <a:prstGeom prst="roundRect">
            <a:avLst>
              <a:gd name="adj" fmla="val 6766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3EB0D80-FB2F-49D1-82B8-8E42579E5402}"/>
              </a:ext>
            </a:extLst>
          </p:cNvPr>
          <p:cNvSpPr txBox="1"/>
          <p:nvPr/>
        </p:nvSpPr>
        <p:spPr>
          <a:xfrm>
            <a:off x="5162550" y="2813050"/>
            <a:ext cx="3960813" cy="2862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Обеспечение реализации прав граждан и организаций в сфере государственной регистрации актов гражданского состояния, создание и обеспечение полной сохранности архивного фонда записей актов гражданского состояния Старооскольского городского округа.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Укрепление института семьи, возрождение и сохранение духовно-нравственных традиций семейных отношений.</a:t>
            </a: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Повышение качества и доступности государственных услуг, предоставляемых управлением ЗАГС.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416E260C-2342-478D-8CF2-5CDDEAB02EED}"/>
              </a:ext>
            </a:extLst>
          </p:cNvPr>
          <p:cNvSpPr/>
          <p:nvPr/>
        </p:nvSpPr>
        <p:spPr>
          <a:xfrm>
            <a:off x="560388" y="1916113"/>
            <a:ext cx="8821737" cy="720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A818690-EA62-43AA-BA00-BCCF0314AAE7}"/>
              </a:ext>
            </a:extLst>
          </p:cNvPr>
          <p:cNvSpPr txBox="1"/>
          <p:nvPr/>
        </p:nvSpPr>
        <p:spPr>
          <a:xfrm>
            <a:off x="506413" y="1920875"/>
            <a:ext cx="8856662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altLang="ru-RU" sz="1400" dirty="0" smtClean="0"/>
              <a:t>Цель: Совершенствование </a:t>
            </a:r>
            <a:r>
              <a:rPr lang="ru-RU" altLang="ru-RU" sz="1400" dirty="0"/>
              <a:t>деятельности управления ЗАГС в направлениях исполнения полномочий Российской Федерации по государственной регистрации актов гражданского состояния и участие в реализации государственной, региональной и муниципальной семейной политики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642F7E30-CBEE-44E4-8824-B42DC92B4DD3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3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42870BE1-E4BC-4C78-B3CD-A8B4E572939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06375"/>
            <a:ext cx="8915400" cy="855663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Что такое бюджет?</a:t>
            </a:r>
          </a:p>
        </p:txBody>
      </p:sp>
      <p:sp>
        <p:nvSpPr>
          <p:cNvPr id="7176" name="Rectangle 8">
            <a:extLst>
              <a:ext uri="{FF2B5EF4-FFF2-40B4-BE49-F238E27FC236}">
                <a16:creationId xmlns:a16="http://schemas.microsoft.com/office/drawing/2014/main" xmlns="" id="{B5DA8736-50CC-4602-89F2-EF095DB153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088" y="3516313"/>
            <a:ext cx="9363075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9D5505"/>
                </a:solidFill>
                <a:latin typeface="+mn-lt"/>
              </a:rPr>
              <a:t>БЮДЖЕТ</a:t>
            </a:r>
            <a:r>
              <a:rPr lang="ru-RU" sz="1500" b="1" dirty="0">
                <a:solidFill>
                  <a:srgbClr val="E917C1"/>
                </a:solidFill>
                <a:latin typeface="+mn-lt"/>
              </a:rPr>
              <a:t> </a:t>
            </a: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(от старонормандского </a:t>
            </a:r>
            <a:r>
              <a:rPr lang="en-US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bougette </a:t>
            </a: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– кошель, сумка, кожаный мешок) – форма образования и расходования денежных средств, предназначенных для финансового обеспечения задач и функций государства и местного самоуправления</a:t>
            </a:r>
          </a:p>
        </p:txBody>
      </p:sp>
      <p:sp>
        <p:nvSpPr>
          <p:cNvPr id="7178" name="Rectangle 10">
            <a:extLst>
              <a:ext uri="{FF2B5EF4-FFF2-40B4-BE49-F238E27FC236}">
                <a16:creationId xmlns:a16="http://schemas.microsoft.com/office/drawing/2014/main" xmlns="" id="{F3B83586-20B2-4ABE-AF9B-43260F92BF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9225" y="944563"/>
            <a:ext cx="2263775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 smtClean="0">
                <a:solidFill>
                  <a:srgbClr val="9D5505"/>
                </a:solidFill>
                <a:latin typeface="+mn-lt"/>
              </a:rPr>
              <a:t>ДОХОДЫ</a:t>
            </a:r>
            <a:endParaRPr lang="ru-RU" sz="1600" b="1" dirty="0">
              <a:solidFill>
                <a:srgbClr val="9D5505"/>
              </a:solidFill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это поступающие в бюджет денежные средства (налоги юридических и физических лиц, административные платежи и сборы, безвозмездные поступления)</a:t>
            </a:r>
          </a:p>
        </p:txBody>
      </p:sp>
      <p:pic>
        <p:nvPicPr>
          <p:cNvPr id="7179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70275" y="4318000"/>
            <a:ext cx="2806700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0" name="Rectangle 12">
            <a:extLst>
              <a:ext uri="{FF2B5EF4-FFF2-40B4-BE49-F238E27FC236}">
                <a16:creationId xmlns:a16="http://schemas.microsoft.com/office/drawing/2014/main" xmlns="" id="{DDCEDE6F-8A32-4A93-9577-F83E4CFD4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8300" y="908050"/>
            <a:ext cx="2897188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9D5505"/>
                </a:solidFill>
                <a:latin typeface="+mn-lt"/>
              </a:rPr>
              <a:t>РАСХОДЫ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это выплачиваемые из бюджета денежные средства (социальные выплаты населению, содержание муниципальных учреждений (образование, культура, физическая культура и спорт и другие), капитальное строительство и другие)</a:t>
            </a:r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 flipH="1">
            <a:off x="2925763" y="4941888"/>
            <a:ext cx="544512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>
            <a:off x="6278563" y="4941888"/>
            <a:ext cx="547687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7185" name="Rectangle 17">
            <a:extLst>
              <a:ext uri="{FF2B5EF4-FFF2-40B4-BE49-F238E27FC236}">
                <a16:creationId xmlns:a16="http://schemas.microsoft.com/office/drawing/2014/main" xmlns="" id="{5B4169E4-D0B8-4245-BF17-766A188D2F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875" y="4381500"/>
            <a:ext cx="2497138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превышение доходов над расходами образует положительный остаток бюджета</a:t>
            </a:r>
            <a:r>
              <a:rPr lang="ru-RU" sz="16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9D5505"/>
                </a:solidFill>
                <a:latin typeface="+mn-lt"/>
              </a:rPr>
              <a:t>ПРОФИЦИТ</a:t>
            </a:r>
          </a:p>
        </p:txBody>
      </p:sp>
      <p:sp>
        <p:nvSpPr>
          <p:cNvPr id="7186" name="Rectangle 18">
            <a:extLst>
              <a:ext uri="{FF2B5EF4-FFF2-40B4-BE49-F238E27FC236}">
                <a16:creationId xmlns:a16="http://schemas.microsoft.com/office/drawing/2014/main" xmlns="" id="{F326512E-389F-44C6-B194-6040D74AFE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3088" y="4452938"/>
            <a:ext cx="2574925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если расходная часть бюджета превышает доходную, то бюджет формируется с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rgbClr val="9D5505"/>
                </a:solidFill>
                <a:latin typeface="+mn-lt"/>
              </a:rPr>
              <a:t>ДЕФИЦИТОМ</a:t>
            </a:r>
          </a:p>
        </p:txBody>
      </p:sp>
      <p:sp>
        <p:nvSpPr>
          <p:cNvPr id="7187" name="Rectangle 19">
            <a:extLst>
              <a:ext uri="{FF2B5EF4-FFF2-40B4-BE49-F238E27FC236}">
                <a16:creationId xmlns:a16="http://schemas.microsoft.com/office/drawing/2014/main" xmlns="" id="{9E6C2C41-5EFA-45DF-94C5-3CC8A8800F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775" y="6067425"/>
            <a:ext cx="92837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500" b="1" dirty="0">
                <a:solidFill>
                  <a:schemeClr val="accent1">
                    <a:lumMod val="25000"/>
                  </a:schemeClr>
                </a:solidFill>
                <a:latin typeface="+mn-lt"/>
              </a:rPr>
              <a:t>Сбалансированность бюджета по доходам и расходам – основополагающее требование, предъявляемое к органам, составляющим и утверждающим бюджет</a:t>
            </a:r>
          </a:p>
        </p:txBody>
      </p:sp>
      <p:pic>
        <p:nvPicPr>
          <p:cNvPr id="7189" name="Picture 2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6388" y="1052513"/>
            <a:ext cx="3871912" cy="2393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90" name="Line 22">
            <a:extLst>
              <a:ext uri="{FF2B5EF4-FFF2-40B4-BE49-F238E27FC236}">
                <a16:creationId xmlns:a16="http://schemas.microsoft.com/office/drawing/2014/main" xmlns="" id="{8E0D2CBD-EFCB-4F2F-8E8A-5EC308740BED}"/>
              </a:ext>
            </a:extLst>
          </p:cNvPr>
          <p:cNvSpPr>
            <a:spLocks noChangeShapeType="1"/>
          </p:cNvSpPr>
          <p:nvPr/>
        </p:nvSpPr>
        <p:spPr bwMode="auto">
          <a:xfrm>
            <a:off x="292100" y="898525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5000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18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3900"/>
                            </p:stCondLst>
                            <p:childTnLst>
                              <p:par>
                                <p:cTn id="24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7900"/>
                            </p:stCondLst>
                            <p:childTnLst>
                              <p:par>
                                <p:cTn id="3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1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8400"/>
                            </p:stCondLst>
                            <p:childTnLst>
                              <p:par>
                                <p:cTn id="36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8900"/>
                            </p:stCondLst>
                            <p:childTnLst>
                              <p:par>
                                <p:cTn id="4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9900"/>
                            </p:stCondLst>
                            <p:childTnLst>
                              <p:par>
                                <p:cTn id="51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8000"/>
                            </p:stCondLst>
                            <p:childTnLst>
                              <p:par>
                                <p:cTn id="57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69000"/>
                            </p:stCondLst>
                            <p:childTnLst>
                              <p:par>
                                <p:cTn id="68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1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77100"/>
                            </p:stCondLst>
                            <p:childTnLst>
                              <p:par>
                                <p:cTn id="74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176" grpId="0"/>
      <p:bldP spid="7178" grpId="0"/>
      <p:bldP spid="7180" grpId="0"/>
      <p:bldP spid="7181" grpId="0" animBg="1"/>
      <p:bldP spid="7182" grpId="0" animBg="1"/>
      <p:bldP spid="7185" grpId="0"/>
      <p:bldP spid="7186" grpId="0"/>
      <p:bldP spid="718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Box 1">
            <a:extLst>
              <a:ext uri="{FF2B5EF4-FFF2-40B4-BE49-F238E27FC236}">
                <a16:creationId xmlns:a16="http://schemas.microsoft.com/office/drawing/2014/main" xmlns="" id="{853DB213-02C1-4E9C-B8E6-0D8CE78F1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0388" y="115888"/>
            <a:ext cx="87852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Муниципальная программа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«Формирование современной городской среды на территории Старооскольского городского округа»</a:t>
            </a:r>
            <a:endParaRPr lang="ru-RU" altLang="ru-RU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xmlns="" id="{914F696D-D549-4A7B-81F9-176DF0A18529}"/>
              </a:ext>
            </a:extLst>
          </p:cNvPr>
          <p:cNvSpPr/>
          <p:nvPr/>
        </p:nvSpPr>
        <p:spPr>
          <a:xfrm>
            <a:off x="542925" y="1085850"/>
            <a:ext cx="8820150" cy="741363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66564" name="TextBox 3"/>
          <p:cNvSpPr txBox="1">
            <a:spLocks noChangeArrowheads="1"/>
          </p:cNvSpPr>
          <p:nvPr/>
        </p:nvSpPr>
        <p:spPr bwMode="auto">
          <a:xfrm>
            <a:off x="1693863" y="1085850"/>
            <a:ext cx="6696075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dirty="0"/>
              <a:t>Ответственный исполнитель муниципальной программы: </a:t>
            </a:r>
          </a:p>
          <a:p>
            <a:r>
              <a:rPr lang="ru-RU" sz="1400" dirty="0"/>
              <a:t>Администрация Старооскольского городского округа в лице департамента </a:t>
            </a:r>
            <a:r>
              <a:rPr lang="ru-RU" sz="1400" dirty="0" smtClean="0"/>
              <a:t>строительства и архитектуры</a:t>
            </a:r>
            <a:endParaRPr lang="ru-RU" sz="1400" dirty="0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xmlns="" id="{17A26FCD-7378-4434-8335-C1DF846B6095}"/>
              </a:ext>
            </a:extLst>
          </p:cNvPr>
          <p:cNvSpPr/>
          <p:nvPr/>
        </p:nvSpPr>
        <p:spPr>
          <a:xfrm>
            <a:off x="549275" y="2708275"/>
            <a:ext cx="4116388" cy="3816350"/>
          </a:xfrm>
          <a:prstGeom prst="roundRect">
            <a:avLst>
              <a:gd name="adj" fmla="val 7241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C00FF64-40E4-440D-A784-7668FCA89200}"/>
              </a:ext>
            </a:extLst>
          </p:cNvPr>
          <p:cNvSpPr txBox="1"/>
          <p:nvPr/>
        </p:nvSpPr>
        <p:spPr>
          <a:xfrm>
            <a:off x="704850" y="2781300"/>
            <a:ext cx="3671888" cy="138499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Подпрограммы: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ru-RU" sz="1200" dirty="0">
                <a:latin typeface="+mn-lt"/>
              </a:rPr>
              <a:t>Благоустройство дворовых территорий многоквартирных жилых </a:t>
            </a:r>
            <a:r>
              <a:rPr lang="ru-RU" sz="1200" dirty="0" smtClean="0">
                <a:latin typeface="+mn-lt"/>
              </a:rPr>
              <a:t>домов, общественных и иных территорий  </a:t>
            </a:r>
            <a:r>
              <a:rPr lang="ru-RU" sz="1200" dirty="0">
                <a:latin typeface="+mn-lt"/>
              </a:rPr>
              <a:t>соответствующего функционального </a:t>
            </a:r>
            <a:r>
              <a:rPr lang="ru-RU" sz="1200" dirty="0" smtClean="0">
                <a:latin typeface="+mn-lt"/>
              </a:rPr>
              <a:t>назначения в г. Старый Оскол</a:t>
            </a:r>
            <a:endParaRPr lang="ru-RU" sz="1200" dirty="0">
              <a:latin typeface="+mn-lt"/>
            </a:endParaRP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xmlns="" id="{554FB85C-0C2E-40FA-BE9F-D8422E762AB2}"/>
              </a:ext>
            </a:extLst>
          </p:cNvPr>
          <p:cNvSpPr/>
          <p:nvPr/>
        </p:nvSpPr>
        <p:spPr>
          <a:xfrm>
            <a:off x="4864100" y="2717800"/>
            <a:ext cx="4392613" cy="3798888"/>
          </a:xfrm>
          <a:prstGeom prst="roundRect">
            <a:avLst>
              <a:gd name="adj" fmla="val 6766"/>
            </a:avLst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3EB0D80-FB2F-49D1-82B8-8E42579E5402}"/>
              </a:ext>
            </a:extLst>
          </p:cNvPr>
          <p:cNvSpPr txBox="1"/>
          <p:nvPr/>
        </p:nvSpPr>
        <p:spPr>
          <a:xfrm>
            <a:off x="5162550" y="2813050"/>
            <a:ext cx="3960813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latin typeface="+mn-lt"/>
              </a:rPr>
              <a:t>Задачи: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atin typeface="+mn-lt"/>
            </a:endParaRPr>
          </a:p>
          <a:p>
            <a:pPr marL="171450" indent="-171450" algn="just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sz="1200" dirty="0">
                <a:latin typeface="+mn-lt"/>
              </a:rPr>
              <a:t>Обеспечение проведения мероприятий по благоустройству дворовых территорий многоквартирных </a:t>
            </a:r>
            <a:r>
              <a:rPr lang="ru-RU" sz="1200" dirty="0" smtClean="0">
                <a:latin typeface="+mn-lt"/>
              </a:rPr>
              <a:t>домов, общественных </a:t>
            </a:r>
            <a:r>
              <a:rPr lang="ru-RU" sz="1200" dirty="0">
                <a:latin typeface="+mn-lt"/>
              </a:rPr>
              <a:t>и иных территорий соответствующего функционального назначения в соответствии с едиными </a:t>
            </a:r>
            <a:r>
              <a:rPr lang="ru-RU" sz="1200" dirty="0" smtClean="0">
                <a:latin typeface="+mn-lt"/>
              </a:rPr>
              <a:t>требованиями.</a:t>
            </a:r>
            <a:endParaRPr lang="ru-RU" sz="1200" dirty="0">
              <a:latin typeface="+mn-lt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xmlns="" id="{416E260C-2342-478D-8CF2-5CDDEAB02EED}"/>
              </a:ext>
            </a:extLst>
          </p:cNvPr>
          <p:cNvSpPr/>
          <p:nvPr/>
        </p:nvSpPr>
        <p:spPr>
          <a:xfrm>
            <a:off x="560388" y="1916113"/>
            <a:ext cx="8821737" cy="720725"/>
          </a:xfrm>
          <a:prstGeom prst="roundRect">
            <a:avLst/>
          </a:prstGeom>
          <a:gradFill flip="none" rotWithShape="1">
            <a:gsLst>
              <a:gs pos="0">
                <a:schemeClr val="accent2">
                  <a:lumMod val="5000"/>
                  <a:lumOff val="95000"/>
                </a:schemeClr>
              </a:gs>
              <a:gs pos="74000">
                <a:schemeClr val="accent2">
                  <a:lumMod val="45000"/>
                  <a:lumOff val="55000"/>
                </a:schemeClr>
              </a:gs>
              <a:gs pos="83000">
                <a:schemeClr val="accent2">
                  <a:lumMod val="45000"/>
                  <a:lumOff val="55000"/>
                </a:schemeClr>
              </a:gs>
              <a:gs pos="100000">
                <a:schemeClr val="accent2">
                  <a:lumMod val="30000"/>
                  <a:lumOff val="7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A818690-EA62-43AA-BA00-BCCF0314AAE7}"/>
              </a:ext>
            </a:extLst>
          </p:cNvPr>
          <p:cNvSpPr txBox="1"/>
          <p:nvPr/>
        </p:nvSpPr>
        <p:spPr>
          <a:xfrm>
            <a:off x="506413" y="1920875"/>
            <a:ext cx="8856662" cy="584775"/>
          </a:xfrm>
          <a:prstGeom prst="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</p:spPr>
        <p:txBody>
          <a:bodyPr>
            <a:spAutoFit/>
          </a:bodyPr>
          <a:lstStyle/>
          <a:p>
            <a:pPr algn="ctr"/>
            <a:r>
              <a:rPr lang="ru-RU" altLang="ru-RU" sz="1600" dirty="0" smtClean="0"/>
              <a:t>Цель: Повышение </a:t>
            </a:r>
            <a:r>
              <a:rPr lang="ru-RU" altLang="ru-RU" sz="1600" dirty="0"/>
              <a:t>уровня благоустройства, качества и комфорта территории Старооскольского городского округа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738913335"/>
              </p:ext>
            </p:extLst>
          </p:nvPr>
        </p:nvGraphicFramePr>
        <p:xfrm>
          <a:off x="1393007" y="1357299"/>
          <a:ext cx="7268581" cy="4304943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4276469"/>
                <a:gridCol w="1480231"/>
                <a:gridCol w="1511881"/>
              </a:tblGrid>
              <a:tr h="88387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Наименование раздела, подраздела</a:t>
                      </a: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/>
                        <a:t>Исполнено                      за </a:t>
                      </a:r>
                      <a:r>
                        <a:rPr lang="ru-RU" sz="1200" b="1" dirty="0" smtClean="0"/>
                        <a:t>2020 </a:t>
                      </a:r>
                      <a:r>
                        <a:rPr lang="ru-RU" sz="1200" b="1" dirty="0"/>
                        <a:t>год, тыс. руб.</a:t>
                      </a: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/>
                        <a:t>Удельный вес расходов в общем объёме расходов, %</a:t>
                      </a:r>
                      <a:endParaRPr lang="ru-RU" sz="12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3305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Общегосударственные вопросы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270 315,0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2,8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42720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Национальная безопасность и правоохранительная деятельность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91 811,1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1,0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915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Национальная экономика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1 733 341,6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18,0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547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Жилищно-коммунальное хозяйство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741 451,9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7,7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547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Охрана окружающей среды</a:t>
                      </a:r>
                      <a:endParaRPr lang="ru-RU" sz="12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138,6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915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Образование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4 488 480,7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46,7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2833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Культура, кинематография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519 433,6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5,4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915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/>
                        <a:t>Здравоохранение</a:t>
                      </a:r>
                      <a:endParaRPr lang="ru-RU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66 437,1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0,7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5166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Социальная политика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1 427 092,2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14,8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915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Физическая культура и спорт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229 146,4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2,4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2097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Средства массовой информации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12 006,5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0,1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35355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/>
                        <a:t>Обслуживание государственного и муниципального долга</a:t>
                      </a:r>
                      <a:endParaRPr lang="ru-RU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32 092,1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0,3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94626">
                <a:tc>
                  <a:txBody>
                    <a:bodyPr/>
                    <a:lstStyle/>
                    <a:p>
                      <a:pPr marL="0" algn="ctr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ИТОГО:</a:t>
                      </a:r>
                    </a:p>
                  </a:txBody>
                  <a:tcPr marL="71815" marR="7181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9 611 746,8</a:t>
                      </a:r>
                      <a:endParaRPr lang="ru-RU" sz="12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  <a:endParaRPr lang="ru-RU" sz="12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813000" y="-34118"/>
            <a:ext cx="8435637" cy="1123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49263" algn="ctr" defTabSz="914400" eaLnBrk="1" latinLnBrk="0" hangingPunct="1">
              <a:lnSpc>
                <a:spcPct val="100000"/>
              </a:lnSpc>
              <a:buSzTx/>
              <a:tabLst/>
              <a:defRPr/>
            </a:pP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Удельный вес расходов  бюджета Старооскольского городского округа за 2020 год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554038" y="774000"/>
            <a:ext cx="633412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B69B5209-8E80-47B4-8ED3-203EF4F4C24B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31</a:t>
            </a:fld>
            <a:endParaRPr lang="ru-RU" altLang="ru-RU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36558487"/>
              </p:ext>
            </p:extLst>
          </p:nvPr>
        </p:nvGraphicFramePr>
        <p:xfrm>
          <a:off x="380968" y="507412"/>
          <a:ext cx="9360000" cy="6350588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69738"/>
                <a:gridCol w="5209045"/>
                <a:gridCol w="1403506"/>
                <a:gridCol w="794059"/>
                <a:gridCol w="813913"/>
                <a:gridCol w="569739"/>
              </a:tblGrid>
              <a:tr h="41573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Раздел, подраздел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Наименование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Утверждено на </a:t>
                      </a:r>
                      <a:r>
                        <a:rPr lang="ru-RU" sz="900" b="1" dirty="0" smtClean="0"/>
                        <a:t>2020 </a:t>
                      </a:r>
                      <a:r>
                        <a:rPr lang="ru-RU" sz="900" b="1" dirty="0"/>
                        <a:t>год с учетом </a:t>
                      </a:r>
                      <a:r>
                        <a:rPr lang="ru-RU" sz="900" b="1" dirty="0" smtClean="0"/>
                        <a:t>внесенных </a:t>
                      </a:r>
                      <a:r>
                        <a:rPr lang="ru-RU" sz="900" b="1" dirty="0"/>
                        <a:t>изменений, тыс. руб.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Исполнено,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тыс. руб.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smtClean="0"/>
                        <a:t>Отклонения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%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0100</a:t>
                      </a:r>
                      <a:endParaRPr lang="ru-RU" sz="9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b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/>
                        <a:t>Общегосударственные вопросы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275 458,2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270 315,0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-5 143,2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98,1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4477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0103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>
                          <a:latin typeface="+mn-lt"/>
                        </a:rPr>
                        <a:t>Функционирование</a:t>
                      </a:r>
                      <a:r>
                        <a:rPr lang="ru-RU" sz="900" dirty="0"/>
                        <a:t> законодательных (представительных) органов государственной власти и представительных органов муниципальных образований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6 856,0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6 718,1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-137,9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98,0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4301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0104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Функционирование Правительства Российской Федерации, высших исполнительных органов государственной власти субъектов Российской Федерации, местных администраций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185 190,0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181 824,1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-3 365,9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98,2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0105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Судебная система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40,3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0,0 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-40,3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3722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0106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Обеспечение деятельности финансовых, налоговых и таможенных органов и органов финансового (финансово-бюджетного) надзора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45 379,7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44 758,7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-621,0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98,6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0107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/>
                        <a:t>Обеспечение проведения выборов и референдумов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6 095,1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6 085,9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-9,2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0111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Резервные фонды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515,2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0,0 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-515,2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95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0113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/>
                        <a:t>Другие общегосударственные вопросы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31 381,9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30 928,2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-453,7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98,6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7039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0300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/>
                        <a:t>Национальная безопасность и правоохранительная деятельность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93 743,6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91 811,1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-1 932,5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97,9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4660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0304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Органы юстиции</a:t>
                      </a:r>
                      <a:endParaRPr lang="ru-RU" sz="9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8 746,3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8 432,6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-313,7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96,4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31903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0309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Защита населения и территории от чрезвычайных ситуаций природного и техногенного характера, гражданская оборона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50 450,3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49 038,6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-1 411,7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97,2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0310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Обеспечение пожарной безопасности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15 145,0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14 959,3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-185,7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98,8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658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0314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/>
                        <a:t>Другие вопросы в области национальной безопасности и правоохранительной деятельности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19 402,0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19 380,6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-21,4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0400</a:t>
                      </a:r>
                      <a:endParaRPr lang="ru-RU" sz="9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/>
                        <a:t>Национальная экономика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1 784 439,2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1 733 341,6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-51 097,6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97,1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0401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Общеэкономические вопросы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529,0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341,3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-187,7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64,5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0405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/>
                        <a:t>Сельское хозяйство и рыболовство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116,9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116,9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0407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Лесное хозяйство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35 887,6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35 851,9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-35,7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99,9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0408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Транспорт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233 909,8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215 107,5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-18 802,3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92,0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0409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Дорожное хозяйство (дорожные фонды)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1 262 908,8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1 253 524,1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-9 384,7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99,3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0410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Связь и информатика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1 600,0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1 511,4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-88,6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94,5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0412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Другие вопросы в области национальной экономики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249 487,1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226 888,5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-22 598,6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90,9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0500</a:t>
                      </a:r>
                      <a:endParaRPr lang="ru-RU" sz="900" b="1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/>
                        <a:t>Жилищно-коммунальное хозяйство</a:t>
                      </a:r>
                      <a:endParaRPr lang="ru-RU" sz="900" b="1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858 055,9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741 451,9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-116 604,0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385" marR="3238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86,4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0501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/>
                        <a:t>Жилищное хозяйство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114 009,5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113 216,3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-793,2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99,3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0502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Коммунальное хозяйство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135 466,4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32 977,0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-102 489,4</a:t>
                      </a:r>
                    </a:p>
                  </a:txBody>
                  <a:tcPr marL="32385" marR="3238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24,3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4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0503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Благоустройство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582 531,8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569 685,6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-12 846,2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97,8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951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0505</a:t>
                      </a:r>
                      <a:endParaRPr lang="ru-RU" sz="9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Другие вопросы в области жилищно-коммунального хозяйства</a:t>
                      </a:r>
                      <a:endParaRPr lang="ru-RU" sz="9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26 048,2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25 573,0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-475,2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98,2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0" y="79170"/>
            <a:ext cx="9800247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Исполнение расходной части бюджета Старооскольского городского округа за 2020 год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026677618"/>
              </p:ext>
            </p:extLst>
          </p:nvPr>
        </p:nvGraphicFramePr>
        <p:xfrm>
          <a:off x="318001" y="662913"/>
          <a:ext cx="9449998" cy="5693999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575217"/>
                <a:gridCol w="5139782"/>
                <a:gridCol w="1498100"/>
                <a:gridCol w="839942"/>
                <a:gridCol w="821739"/>
                <a:gridCol w="575218"/>
              </a:tblGrid>
              <a:tr h="4682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Раздел, подраздел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Наименование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Утверждено на </a:t>
                      </a:r>
                      <a:r>
                        <a:rPr lang="ru-RU" sz="900" b="1" dirty="0" smtClean="0"/>
                        <a:t>2020 </a:t>
                      </a:r>
                      <a:r>
                        <a:rPr lang="ru-RU" sz="900" b="1" dirty="0"/>
                        <a:t>год с учетом внесенных изменений, тыс. руб.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Исполнено,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тыс. руб.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smtClean="0"/>
                        <a:t>Отклонения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%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11548" marR="11548" marT="0" marB="0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466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+mn-lt"/>
                          <a:ea typeface="Times New Roman"/>
                          <a:cs typeface="Times New Roman"/>
                        </a:rPr>
                        <a:t>0600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 smtClean="0">
                          <a:latin typeface="+mn-lt"/>
                          <a:ea typeface="Times New Roman"/>
                          <a:cs typeface="Times New Roman"/>
                        </a:rPr>
                        <a:t>Охрана окружающей среды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997,8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138,6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-859,2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13,9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7804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+mn-lt"/>
                          <a:ea typeface="Times New Roman"/>
                          <a:cs typeface="Times New Roman"/>
                        </a:rPr>
                        <a:t>0603</a:t>
                      </a:r>
                      <a:endParaRPr lang="ru-RU" sz="9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+mn-lt"/>
                          <a:ea typeface="Times New Roman"/>
                          <a:cs typeface="Times New Roman"/>
                        </a:rPr>
                        <a:t>Охрана объектов растительного и</a:t>
                      </a:r>
                      <a:r>
                        <a:rPr lang="ru-RU" sz="900" b="0" baseline="0" dirty="0" smtClean="0">
                          <a:latin typeface="+mn-lt"/>
                          <a:ea typeface="Times New Roman"/>
                          <a:cs typeface="Times New Roman"/>
                        </a:rPr>
                        <a:t> животного мира</a:t>
                      </a:r>
                      <a:endParaRPr lang="ru-RU" sz="9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347,0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138,6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-208,4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39,9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0" dirty="0" smtClean="0">
                          <a:latin typeface="+mn-lt"/>
                          <a:ea typeface="Times New Roman"/>
                          <a:cs typeface="Times New Roman"/>
                        </a:rPr>
                        <a:t>0605</a:t>
                      </a:r>
                      <a:endParaRPr lang="ru-RU" sz="900" b="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l" defTabSz="457200" rtl="0" eaLnBrk="1" latinLnBrk="0" hangingPunct="1"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chemeClr val="dk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Другие вопросы в области окружающей среды</a:t>
                      </a:r>
                      <a:endParaRPr lang="ru-RU" sz="900" b="0" kern="1200" dirty="0">
                        <a:solidFill>
                          <a:schemeClr val="dk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650,8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0,0 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-650,8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 dirty="0"/>
                        <a:t>0700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/>
                        <a:t>Образование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4 756 387,6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4 488 480,7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-267 906,9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385" marR="3238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94,4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303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0701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Дошкольное образование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1 633 211,1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1 528 227,4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-104 983,7</a:t>
                      </a:r>
                    </a:p>
                  </a:txBody>
                  <a:tcPr marL="32385" marR="3238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93,6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0702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Общее образование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2 505 332,4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2 366 988,3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-138 344,1</a:t>
                      </a:r>
                    </a:p>
                  </a:txBody>
                  <a:tcPr marL="32385" marR="3238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94,5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0703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Дополнительное образование детей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430 787,9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425 458,2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-5 329,7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98,8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439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0705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/>
                        <a:t>Профессиональная подготовка, переподготовка и повышение квалификации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23 519,9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22 614,7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-905,2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96,2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0707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/>
                        <a:t>Молодежная политика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47 932,1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32 655,1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-15 277,0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68,1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0709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Другие вопросы в области образования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115 604,2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112 537,0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-3 067,2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97,3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612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0800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/>
                        <a:t>Культура, кинематография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540 229,2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519 433,6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-20 795,6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96,2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0801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Культура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452 618,6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433 754,2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-18 864,4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95,8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0804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Другие вопросы в области культуры, кинематографии 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87 610,6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85 679,4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-1 931,2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97,8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21496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0900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/>
                        <a:t>Здравоохранение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74 735,4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66 437,1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-8 298,3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88,9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25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0901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Стационарная медицинская помощь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74 735,4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66 437,1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-8 298,3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88,9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1000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/>
                        <a:t>Социальная политика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1 483 755,5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1 427 092,2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-56 663,3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96,2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393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1001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Пенсионное обеспечение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17 212,0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17 151,7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-60,3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99,6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1002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Социальное обслуживание населения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87 987,0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87 576,8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-410,2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99,5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1003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Социальное обеспечение населения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803 786,2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764 773,7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-39 012,5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95,1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1004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Охрана семьи и детства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527 956,5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511 694,5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-16 262,0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96,9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1006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Другие вопросы в области социальной политики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46 813,8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45 895,5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-918,3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98,0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1100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/>
                        <a:t>Физическая культура и спорт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236 487,6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229 146,4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-7 341,2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96,9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1102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Массовый спорт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219 013,3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211 991,8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-7 021,5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96,8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1103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Спорт высших достижений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1 402,0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1 402,0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0,0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100,0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1105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Другие вопросы в области физической культуры и спорта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16 072,3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15 752,6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-319,7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98,0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1200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/>
                        <a:t>Средства массовой информации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12 028,0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12 006,5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-21,5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/>
                        <a:t>1202</a:t>
                      </a:r>
                      <a:endParaRPr lang="ru-RU" sz="90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Периодическая печать и издательства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12 028,0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12 006,5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-21,5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99,8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1300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/>
                        <a:t>Обслуживание государственного и муниципального долга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40 230,2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32 092,1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-8 138,1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79,8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5609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dirty="0"/>
                        <a:t>1301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dirty="0"/>
                        <a:t>Обслуживание государственного внутреннего и муниципального долга</a:t>
                      </a:r>
                      <a:endParaRPr lang="ru-RU" sz="900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40 230,2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32 092,1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-8 138,1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79,8</a:t>
                      </a: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  <a:tr h="1612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900" b="1"/>
                        <a:t> </a:t>
                      </a:r>
                      <a:endParaRPr lang="ru-RU" sz="900" b="1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900" b="1" dirty="0"/>
                        <a:t>ИТОГО:</a:t>
                      </a:r>
                      <a:endParaRPr lang="ru-RU" sz="900" b="1" dirty="0"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74295" marR="7429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10 156 548,2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9 611 746,8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-544 801,4</a:t>
                      </a:r>
                      <a:endParaRPr lang="ru-RU" sz="110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32385" marR="32385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1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94,6</a:t>
                      </a:r>
                      <a:endParaRPr lang="ru-RU" sz="1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2">
                            <a:lumMod val="5000"/>
                            <a:lumOff val="95000"/>
                          </a:schemeClr>
                        </a:gs>
                        <a:gs pos="74000">
                          <a:schemeClr val="accent2">
                            <a:lumMod val="45000"/>
                            <a:lumOff val="55000"/>
                          </a:schemeClr>
                        </a:gs>
                        <a:gs pos="83000">
                          <a:schemeClr val="accent2">
                            <a:lumMod val="45000"/>
                            <a:lumOff val="55000"/>
                          </a:schemeClr>
                        </a:gs>
                        <a:gs pos="100000">
                          <a:schemeClr val="accent2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</a:gradFill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0" y="79170"/>
            <a:ext cx="9800247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r>
              <a:rPr lang="ru-RU" altLang="ru-RU" b="1" dirty="0" smtClean="0">
                <a:solidFill>
                  <a:schemeClr val="accent1">
                    <a:lumMod val="75000"/>
                  </a:schemeClr>
                </a:solidFill>
              </a:rPr>
              <a:t>Исполнение расходной части бюджета Старооскольского городского округа за 2020 год</a:t>
            </a: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хема 18">
            <a:extLst>
              <a:ext uri="{FF2B5EF4-FFF2-40B4-BE49-F238E27FC236}">
                <a16:creationId xmlns:a16="http://schemas.microsoft.com/office/drawing/2014/main" xmlns="" id="{FB62EA29-9F3E-43E6-A634-F88BDE07B7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294615495"/>
              </p:ext>
            </p:extLst>
          </p:nvPr>
        </p:nvGraphicFramePr>
        <p:xfrm>
          <a:off x="618830" y="684000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4A74D7C-C849-4049-A09E-B79883D0D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700" y="0"/>
            <a:ext cx="8915400" cy="11430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Расходы бюджета Старооскольского городского округа на образование в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2020 году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B9CBDDCB-E20F-4E96-8C00-763DD1CF22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113062758"/>
              </p:ext>
            </p:extLst>
          </p:nvPr>
        </p:nvGraphicFramePr>
        <p:xfrm>
          <a:off x="3493418" y="1118116"/>
          <a:ext cx="3010386" cy="5380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xmlns="" id="{4B241525-D070-4F21-81BC-247F27A155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558233640"/>
              </p:ext>
            </p:extLst>
          </p:nvPr>
        </p:nvGraphicFramePr>
        <p:xfrm>
          <a:off x="-582000" y="2586235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xmlns="" id="{29C9A712-1536-4232-873D-57227A8459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678949445"/>
              </p:ext>
            </p:extLst>
          </p:nvPr>
        </p:nvGraphicFramePr>
        <p:xfrm>
          <a:off x="705678" y="4424047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20" name="Схема 19">
            <a:extLst>
              <a:ext uri="{FF2B5EF4-FFF2-40B4-BE49-F238E27FC236}">
                <a16:creationId xmlns:a16="http://schemas.microsoft.com/office/drawing/2014/main" xmlns="" id="{2F87E348-AEA1-4678-BB2A-2B839CB9BB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279780962"/>
              </p:ext>
            </p:extLst>
          </p:nvPr>
        </p:nvGraphicFramePr>
        <p:xfrm>
          <a:off x="5708650" y="939800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21" name="Схема 20">
            <a:extLst>
              <a:ext uri="{FF2B5EF4-FFF2-40B4-BE49-F238E27FC236}">
                <a16:creationId xmlns:a16="http://schemas.microsoft.com/office/drawing/2014/main" xmlns="" id="{9730F2F0-3A73-4BB0-BE8C-F230E9F02F4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341365276"/>
              </p:ext>
            </p:extLst>
          </p:nvPr>
        </p:nvGraphicFramePr>
        <p:xfrm>
          <a:off x="5088000" y="4446942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22" name="Line 4">
            <a:extLst>
              <a:ext uri="{FF2B5EF4-FFF2-40B4-BE49-F238E27FC236}">
                <a16:creationId xmlns:a16="http://schemas.microsoft.com/office/drawing/2014/main" xmlns="" id="{64247CFE-0DBC-4DAB-AEF6-3999A77CFC9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038" y="684213"/>
            <a:ext cx="9204325" cy="0"/>
          </a:xfrm>
          <a:prstGeom prst="line">
            <a:avLst/>
          </a:prstGeom>
          <a:noFill/>
          <a:ln w="47625" cmpd="dbl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12" name="Номер слайда 5"/>
          <p:cNvSpPr txBox="1">
            <a:spLocks/>
          </p:cNvSpPr>
          <p:nvPr/>
        </p:nvSpPr>
        <p:spPr bwMode="auto">
          <a:xfrm>
            <a:off x="588000" y="774000"/>
            <a:ext cx="633412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9B5209-8E80-47B4-8ED3-203EF4F4C24B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28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хема 18">
            <a:extLst>
              <a:ext uri="{FF2B5EF4-FFF2-40B4-BE49-F238E27FC236}">
                <a16:creationId xmlns="" xmlns:a16="http://schemas.microsoft.com/office/drawing/2014/main" id="{FB62EA29-9F3E-43E6-A634-F88BDE07B7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335792739"/>
              </p:ext>
            </p:extLst>
          </p:nvPr>
        </p:nvGraphicFramePr>
        <p:xfrm>
          <a:off x="-267000" y="819000"/>
          <a:ext cx="4140000" cy="234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6" name="Схема 5">
            <a:extLst>
              <a:ext uri="{FF2B5EF4-FFF2-40B4-BE49-F238E27FC236}">
                <a16:creationId xmlns="" xmlns:a16="http://schemas.microsoft.com/office/drawing/2014/main" id="{B9CBDDCB-E20F-4E96-8C00-763DD1CF22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918081295"/>
              </p:ext>
            </p:extLst>
          </p:nvPr>
        </p:nvGraphicFramePr>
        <p:xfrm>
          <a:off x="3333000" y="1809000"/>
          <a:ext cx="3095647" cy="292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5" name="Схема 14">
            <a:extLst>
              <a:ext uri="{FF2B5EF4-FFF2-40B4-BE49-F238E27FC236}">
                <a16:creationId xmlns="" xmlns:a16="http://schemas.microsoft.com/office/drawing/2014/main" id="{4B241525-D070-4F21-81BC-247F27A155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989336257"/>
              </p:ext>
            </p:extLst>
          </p:nvPr>
        </p:nvGraphicFramePr>
        <p:xfrm>
          <a:off x="-405027" y="3485712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6" name="Схема 15">
            <a:extLst>
              <a:ext uri="{FF2B5EF4-FFF2-40B4-BE49-F238E27FC236}">
                <a16:creationId xmlns="" xmlns:a16="http://schemas.microsoft.com/office/drawing/2014/main" id="{29C9A712-1536-4232-873D-57227A8459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995623477"/>
              </p:ext>
            </p:extLst>
          </p:nvPr>
        </p:nvGraphicFramePr>
        <p:xfrm>
          <a:off x="2244311" y="4452844"/>
          <a:ext cx="4024340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7" name="Схема 16">
            <a:extLst>
              <a:ext uri="{FF2B5EF4-FFF2-40B4-BE49-F238E27FC236}">
                <a16:creationId xmlns="" xmlns:a16="http://schemas.microsoft.com/office/drawing/2014/main" id="{41CC6675-BB73-4FDB-BC52-6901A9ED91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1205988015"/>
              </p:ext>
            </p:extLst>
          </p:nvPr>
        </p:nvGraphicFramePr>
        <p:xfrm>
          <a:off x="5837055" y="857232"/>
          <a:ext cx="3842322" cy="2428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20" name="Схема 19">
            <a:extLst>
              <a:ext uri="{FF2B5EF4-FFF2-40B4-BE49-F238E27FC236}">
                <a16:creationId xmlns="" xmlns:a16="http://schemas.microsoft.com/office/drawing/2014/main" id="{2F87E348-AEA1-4678-BB2A-2B839CB9BB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44411440"/>
              </p:ext>
            </p:extLst>
          </p:nvPr>
        </p:nvGraphicFramePr>
        <p:xfrm>
          <a:off x="6113868" y="3357562"/>
          <a:ext cx="3512053" cy="2286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22" name="Line 4">
            <a:extLst>
              <a:ext uri="{FF2B5EF4-FFF2-40B4-BE49-F238E27FC236}">
                <a16:creationId xmlns="" xmlns:a16="http://schemas.microsoft.com/office/drawing/2014/main" id="{64247CFE-0DBC-4DAB-AEF6-3999A77CFC9C}"/>
              </a:ext>
            </a:extLst>
          </p:cNvPr>
          <p:cNvSpPr>
            <a:spLocks noChangeShapeType="1"/>
          </p:cNvSpPr>
          <p:nvPr/>
        </p:nvSpPr>
        <p:spPr bwMode="auto">
          <a:xfrm>
            <a:off x="619095" y="857231"/>
            <a:ext cx="9132158" cy="45719"/>
          </a:xfrm>
          <a:prstGeom prst="line">
            <a:avLst/>
          </a:prstGeom>
          <a:noFill/>
          <a:ln w="47625" cmpd="dbl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235AAC6E-B537-4C01-AF4E-A410E576A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675" y="108599"/>
            <a:ext cx="9204325" cy="1295401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Исполнение расходов 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бюджета Старооскольского городского округа </a:t>
            </a:r>
            <a:r>
              <a:rPr lang="ru-RU" alt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за 2020 год на </a:t>
            </a:r>
            <a: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культуру</a:t>
            </a:r>
            <a:br>
              <a:rPr lang="ru-RU" altLang="ru-RU" sz="20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endParaRPr lang="ru-RU" sz="2000" dirty="0"/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554038" y="813875"/>
            <a:ext cx="633412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B69B5209-8E80-47B4-8ED3-203EF4F4C24B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35</a:t>
            </a:fld>
            <a:endParaRPr lang="ru-RU" altLang="ru-RU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хема 18">
            <a:extLst>
              <a:ext uri="{FF2B5EF4-FFF2-40B4-BE49-F238E27FC236}">
                <a16:creationId xmlns:a16="http://schemas.microsoft.com/office/drawing/2014/main" xmlns="" id="{FB62EA29-9F3E-43E6-A634-F88BDE07B7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240327176"/>
              </p:ext>
            </p:extLst>
          </p:nvPr>
        </p:nvGraphicFramePr>
        <p:xfrm>
          <a:off x="210678" y="564075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1683" name="Номер слайда 2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xmlns="" id="{B9CBDDCB-E20F-4E96-8C00-763DD1CF220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4213769361"/>
              </p:ext>
            </p:extLst>
          </p:nvPr>
        </p:nvGraphicFramePr>
        <p:xfrm>
          <a:off x="3437294" y="433165"/>
          <a:ext cx="3411538" cy="5380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5" name="Схема 14">
            <a:extLst>
              <a:ext uri="{FF2B5EF4-FFF2-40B4-BE49-F238E27FC236}">
                <a16:creationId xmlns:a16="http://schemas.microsoft.com/office/drawing/2014/main" xmlns="" id="{4B241525-D070-4F21-81BC-247F27A155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981092077"/>
              </p:ext>
            </p:extLst>
          </p:nvPr>
        </p:nvGraphicFramePr>
        <p:xfrm>
          <a:off x="-405028" y="3175947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6" name="Схема 15">
            <a:extLst>
              <a:ext uri="{FF2B5EF4-FFF2-40B4-BE49-F238E27FC236}">
                <a16:creationId xmlns:a16="http://schemas.microsoft.com/office/drawing/2014/main" xmlns="" id="{29C9A712-1536-4232-873D-57227A8459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019540047"/>
              </p:ext>
            </p:extLst>
          </p:nvPr>
        </p:nvGraphicFramePr>
        <p:xfrm>
          <a:off x="2703000" y="4452844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xmlns="" id="{41CC6675-BB73-4FDB-BC52-6901A9ED91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254324103"/>
              </p:ext>
            </p:extLst>
          </p:nvPr>
        </p:nvGraphicFramePr>
        <p:xfrm>
          <a:off x="6303000" y="639000"/>
          <a:ext cx="3285000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graphicFrame>
        <p:nvGraphicFramePr>
          <p:cNvPr id="20" name="Схема 19">
            <a:extLst>
              <a:ext uri="{FF2B5EF4-FFF2-40B4-BE49-F238E27FC236}">
                <a16:creationId xmlns:a16="http://schemas.microsoft.com/office/drawing/2014/main" xmlns="" id="{2F87E348-AEA1-4678-BB2A-2B839CB9BBC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xmlns="" val="3956764747"/>
              </p:ext>
            </p:extLst>
          </p:nvPr>
        </p:nvGraphicFramePr>
        <p:xfrm>
          <a:off x="5783598" y="2984134"/>
          <a:ext cx="3842322" cy="2148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sp>
        <p:nvSpPr>
          <p:cNvPr id="22" name="Line 4">
            <a:extLst>
              <a:ext uri="{FF2B5EF4-FFF2-40B4-BE49-F238E27FC236}">
                <a16:creationId xmlns:a16="http://schemas.microsoft.com/office/drawing/2014/main" xmlns="" id="{64247CFE-0DBC-4DAB-AEF6-3999A77CFC9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038" y="684213"/>
            <a:ext cx="9204325" cy="0"/>
          </a:xfrm>
          <a:prstGeom prst="line">
            <a:avLst/>
          </a:prstGeom>
          <a:noFill/>
          <a:ln w="47625" cmpd="dbl">
            <a:solidFill>
              <a:schemeClr val="accent6"/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xmlns="" id="{235AAC6E-B537-4C01-AF4E-A410E576A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475" y="0"/>
            <a:ext cx="9407525" cy="1295401"/>
          </a:xfrm>
        </p:spPr>
        <p:txBody>
          <a:bodyPr/>
          <a:lstStyle/>
          <a:p>
            <a:pPr algn="ctr">
              <a:defRPr/>
            </a:pPr>
            <a:r>
              <a:rPr lang="ru-RU" altLang="ru-RU" sz="18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Расходы бюджета Старооскольского городского округа в </a:t>
            </a:r>
            <a:r>
              <a:rPr lang="ru-RU" altLang="ru-RU" sz="18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2020 году </a:t>
            </a:r>
            <a:br>
              <a:rPr lang="ru-RU" altLang="ru-RU" sz="18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</a:br>
            <a:r>
              <a:rPr lang="ru-RU" altLang="ru-RU" sz="1800" b="1" dirty="0" smtClean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на </a:t>
            </a:r>
            <a:r>
              <a:rPr lang="ru-RU" altLang="ru-RU" sz="1800" b="1" dirty="0">
                <a:solidFill>
                  <a:schemeClr val="accent1">
                    <a:lumMod val="75000"/>
                  </a:schemeClr>
                </a:solidFill>
                <a:latin typeface="Bookman Old Style" panose="02050604050505020204" pitchFamily="18" charset="0"/>
              </a:rPr>
              <a:t>социальную политику</a:t>
            </a:r>
            <a:endParaRPr lang="ru-RU" sz="1800" dirty="0"/>
          </a:p>
        </p:txBody>
      </p:sp>
      <p:sp>
        <p:nvSpPr>
          <p:cNvPr id="11" name="Номер слайда 5"/>
          <p:cNvSpPr txBox="1">
            <a:spLocks/>
          </p:cNvSpPr>
          <p:nvPr/>
        </p:nvSpPr>
        <p:spPr bwMode="auto">
          <a:xfrm>
            <a:off x="706438" y="939800"/>
            <a:ext cx="633412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9B5209-8E80-47B4-8ED3-203EF4F4C24B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28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92BD1BC-84BA-45AD-9575-CA9EEC10E7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43000" y="1314000"/>
            <a:ext cx="2789209" cy="15182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3730" name="Рисунок 8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49675" y="1512888"/>
            <a:ext cx="2505075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D6835D4-EB10-43D6-B759-35718FDB93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0282" y="3006726"/>
            <a:ext cx="2822343" cy="1323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F9B1D51B-459E-4E79-A493-43DEC7E695C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lum bright="-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30281" y="4621263"/>
            <a:ext cx="2808160" cy="16877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D8E8C76-4979-4FDD-9899-F798D4E96B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5248" y="4144521"/>
            <a:ext cx="2813747" cy="1669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5611498-E10F-4DC3-AD09-96D64F8CD7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5043" y="4495800"/>
            <a:ext cx="2802737" cy="16690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872657A-9509-40A0-BCEB-CD46EFFD1D7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56" y="3024000"/>
            <a:ext cx="2767705" cy="1323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3738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7894638" y="6332538"/>
            <a:ext cx="31369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algn="ctr" defTabSz="912813"/>
            <a:fld id="{7C70DA25-FC30-4129-A76B-07C096DF34C3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algn="ctr" defTabSz="912813"/>
              <a:t>37</a:t>
            </a:fld>
            <a:endParaRPr lang="ru-RU" altLang="ru-RU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xmlns="" id="{6BFA3C33-7CA0-4CF8-8A50-7BC47EC3BCD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63538" y="49213"/>
            <a:ext cx="9542462" cy="1027112"/>
          </a:xfrm>
        </p:spPr>
        <p:txBody>
          <a:bodyPr rtlCol="0">
            <a:normAutofit/>
          </a:bodyPr>
          <a:lstStyle/>
          <a:p>
            <a:pPr algn="ctr" defTabSz="912813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Расходы бюджета Старооскольского городского округа на национальную экономику </a:t>
            </a:r>
            <a:r>
              <a:rPr lang="ru-RU" sz="2400" b="1" dirty="0" smtClean="0">
                <a:solidFill>
                  <a:schemeClr val="accent5">
                    <a:lumMod val="25000"/>
                  </a:schemeClr>
                </a:solidFill>
                <a:latin typeface="Bookman Old Style" pitchFamily="18" charset="0"/>
              </a:rPr>
              <a:t>в 2020 году</a:t>
            </a:r>
            <a:endParaRPr lang="ru-RU" sz="2400" b="1" dirty="0">
              <a:solidFill>
                <a:schemeClr val="accent5">
                  <a:lumMod val="2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50180" name="Line 4">
            <a:extLst>
              <a:ext uri="{FF2B5EF4-FFF2-40B4-BE49-F238E27FC236}">
                <a16:creationId xmlns:a16="http://schemas.microsoft.com/office/drawing/2014/main" xmlns="" id="{8BE36E91-DE50-42FC-AE5A-02C6525E395D}"/>
              </a:ext>
            </a:extLst>
          </p:cNvPr>
          <p:cNvSpPr>
            <a:spLocks noChangeShapeType="1"/>
          </p:cNvSpPr>
          <p:nvPr/>
        </p:nvSpPr>
        <p:spPr bwMode="auto">
          <a:xfrm>
            <a:off x="258763" y="124460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50182" name="AutoShape 6">
            <a:extLst>
              <a:ext uri="{FF2B5EF4-FFF2-40B4-BE49-F238E27FC236}">
                <a16:creationId xmlns:a16="http://schemas.microsoft.com/office/drawing/2014/main" xmlns="" id="{01ED7ADE-292C-4A25-B808-7812DE0025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1508125"/>
            <a:ext cx="2505075" cy="1789113"/>
          </a:xfrm>
          <a:prstGeom prst="roundRect">
            <a:avLst>
              <a:gd name="adj" fmla="val 16667"/>
            </a:avLst>
          </a:prstGeom>
          <a:noFill/>
          <a:ln>
            <a:headEnd/>
            <a:tailEnd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6000" rIns="126000"/>
          <a:lstStyle/>
          <a:p>
            <a:pPr algn="ctr" defTabSz="91281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 smtClean="0"/>
          </a:p>
          <a:p>
            <a:pPr algn="ctr" defTabSz="91281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 smtClean="0"/>
          </a:p>
          <a:p>
            <a:pPr algn="ctr" defTabSz="91281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/>
              <a:t>2020 </a:t>
            </a:r>
            <a:r>
              <a:rPr lang="ru-RU" sz="1400" b="1" dirty="0"/>
              <a:t>год – </a:t>
            </a:r>
            <a:r>
              <a:rPr lang="ru-RU" sz="1400" b="1" dirty="0" smtClean="0"/>
              <a:t>1 733 341,6 тыс</a:t>
            </a:r>
            <a:r>
              <a:rPr lang="ru-RU" sz="1400" b="1" dirty="0"/>
              <a:t>. руб</a:t>
            </a:r>
            <a:r>
              <a:rPr lang="ru-RU" sz="1600" b="1" dirty="0"/>
              <a:t>.</a:t>
            </a:r>
          </a:p>
          <a:p>
            <a:pPr algn="ctr" defTabSz="91281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/>
          </a:p>
          <a:p>
            <a:pPr algn="ctr" defTabSz="912813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/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:a16="http://schemas.microsoft.com/office/drawing/2014/main" xmlns="" id="{0B02E1E8-4AD9-4665-B1C8-B9A3B912CFC3}"/>
              </a:ext>
            </a:extLst>
          </p:cNvPr>
          <p:cNvSpPr/>
          <p:nvPr/>
        </p:nvSpPr>
        <p:spPr>
          <a:xfrm>
            <a:off x="6815138" y="3011488"/>
            <a:ext cx="2822575" cy="131921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bg1"/>
                </a:solidFill>
              </a:rPr>
              <a:t>Связь и информатика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 smtClean="0">
                <a:solidFill>
                  <a:schemeClr val="bg1"/>
                </a:solidFill>
              </a:rPr>
              <a:t>2020 год </a:t>
            </a:r>
            <a:r>
              <a:rPr lang="ru-RU" sz="1400" b="1" dirty="0">
                <a:solidFill>
                  <a:schemeClr val="bg1"/>
                </a:solidFill>
              </a:rPr>
              <a:t>– </a:t>
            </a:r>
            <a:r>
              <a:rPr lang="ru-RU" sz="1400" b="1" dirty="0" smtClean="0">
                <a:solidFill>
                  <a:schemeClr val="bg1"/>
                </a:solidFill>
              </a:rPr>
              <a:t>1 511,4 </a:t>
            </a:r>
            <a:r>
              <a:rPr lang="ru-RU" sz="1400" b="1" dirty="0" smtClean="0">
                <a:solidFill>
                  <a:schemeClr val="bg1"/>
                </a:solidFill>
              </a:rPr>
              <a:t>тыс</a:t>
            </a:r>
            <a:r>
              <a:rPr lang="ru-RU" sz="1400" b="1" dirty="0">
                <a:solidFill>
                  <a:schemeClr val="bg1"/>
                </a:solidFill>
              </a:rPr>
              <a:t>. руб.</a:t>
            </a: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:a16="http://schemas.microsoft.com/office/drawing/2014/main" xmlns="" id="{00E46F91-E87B-4C1E-B78C-139E12E0C584}"/>
              </a:ext>
            </a:extLst>
          </p:cNvPr>
          <p:cNvSpPr/>
          <p:nvPr/>
        </p:nvSpPr>
        <p:spPr>
          <a:xfrm>
            <a:off x="6831013" y="1314450"/>
            <a:ext cx="2790825" cy="152955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:a16="http://schemas.microsoft.com/office/drawing/2014/main" xmlns="" id="{E9AEF99D-C6E4-4B2E-AA84-E3F4FCAC6428}"/>
              </a:ext>
            </a:extLst>
          </p:cNvPr>
          <p:cNvSpPr/>
          <p:nvPr/>
        </p:nvSpPr>
        <p:spPr>
          <a:xfrm>
            <a:off x="414338" y="3024000"/>
            <a:ext cx="2776537" cy="13081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Транспорт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 –  </a:t>
            </a:r>
            <a:r>
              <a:rPr lang="ru-RU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215 107,5 </a:t>
            </a:r>
            <a:r>
              <a:rPr lang="ru-RU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тыс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chemeClr val="tx2"/>
              </a:solidFill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chemeClr val="tx2"/>
              </a:solidFill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:a16="http://schemas.microsoft.com/office/drawing/2014/main" xmlns="" id="{320DED26-F932-4FBC-A91F-20F806BE3091}"/>
              </a:ext>
            </a:extLst>
          </p:cNvPr>
          <p:cNvSpPr/>
          <p:nvPr/>
        </p:nvSpPr>
        <p:spPr>
          <a:xfrm>
            <a:off x="363000" y="4495800"/>
            <a:ext cx="2803525" cy="16684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Лесное хозяйство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</a:t>
            </a:r>
            <a:r>
              <a:rPr lang="ru-RU" sz="1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год </a:t>
            </a:r>
            <a:r>
              <a:rPr lang="ru-RU" sz="1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– </a:t>
            </a:r>
            <a:r>
              <a:rPr lang="ru-RU" sz="13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35 851,9 тыс</a:t>
            </a:r>
            <a:r>
              <a:rPr lang="ru-RU" sz="13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руб.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3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:a16="http://schemas.microsoft.com/office/drawing/2014/main" xmlns="" id="{39527E65-5F65-4D7E-85D5-8ACC0B148D15}"/>
              </a:ext>
            </a:extLst>
          </p:cNvPr>
          <p:cNvSpPr/>
          <p:nvPr/>
        </p:nvSpPr>
        <p:spPr>
          <a:xfrm>
            <a:off x="3624263" y="4152900"/>
            <a:ext cx="2814637" cy="166846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Сельское хозяйство и рыболовство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 smtClean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2020 год – </a:t>
            </a:r>
            <a:endParaRPr lang="ru-RU" sz="1700" b="1" dirty="0">
              <a:effectLst>
                <a:outerShdw blurRad="50800" dist="50800" dir="5400000" algn="ctr" rotWithShape="0">
                  <a:schemeClr val="tx1"/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700" b="1" dirty="0" smtClean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116,9 </a:t>
            </a:r>
            <a:r>
              <a:rPr lang="ru-RU" sz="1700" b="1" dirty="0">
                <a:effectLst>
                  <a:outerShdw blurRad="50800" dist="50800" dir="5400000" algn="ctr" rotWithShape="0">
                    <a:schemeClr val="tx1"/>
                  </a:outerShdw>
                </a:effectLst>
              </a:rPr>
              <a:t>тыс. руб.</a:t>
            </a: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xmlns="" id="{81B3BB74-DFAB-4634-AE13-D688B1954174}"/>
              </a:ext>
            </a:extLst>
          </p:cNvPr>
          <p:cNvSpPr/>
          <p:nvPr/>
        </p:nvSpPr>
        <p:spPr>
          <a:xfrm>
            <a:off x="6838950" y="4634187"/>
            <a:ext cx="2790825" cy="167481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Дорожное хозяйство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  <a:r>
              <a:rPr lang="ru-RU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год – </a:t>
            </a:r>
            <a:r>
              <a:rPr lang="ru-RU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1 253 524,1 </a:t>
            </a:r>
            <a:r>
              <a:rPr lang="ru-RU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тыс</a:t>
            </a:r>
            <a:r>
              <a:rPr lang="ru-RU" sz="1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руб</a:t>
            </a:r>
            <a:r>
              <a:rPr lang="ru-RU" sz="1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</a:t>
            </a:r>
            <a:endParaRPr lang="ru-RU" sz="1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145410" name="Picture 2" descr="ÐÐ°ÑÑÐ¸Ð½ÐºÐ¸ Ð¿Ð¾ Ð·Ð°Ð¿ÑÐ¾ÑÑ ÐºÐ°Ð·Ð½Ð°,"/>
          <p:cNvPicPr>
            <a:picLocks noChangeAspect="1" noChangeArrowheads="1"/>
          </p:cNvPicPr>
          <p:nvPr/>
        </p:nvPicPr>
        <p:blipFill>
          <a:blip r:embed="rId10" cstate="print">
            <a:lum bright="-20000"/>
          </a:blip>
          <a:srcRect/>
          <a:stretch>
            <a:fillRect/>
          </a:stretch>
        </p:blipFill>
        <p:spPr bwMode="auto">
          <a:xfrm>
            <a:off x="408738" y="1404000"/>
            <a:ext cx="2744262" cy="135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1"/>
            </a:solidFill>
          </a:ln>
          <a:effectLst/>
        </p:spPr>
      </p:pic>
      <p:sp>
        <p:nvSpPr>
          <p:cNvPr id="28" name="Прямоугольник 27"/>
          <p:cNvSpPr/>
          <p:nvPr/>
        </p:nvSpPr>
        <p:spPr>
          <a:xfrm>
            <a:off x="498000" y="1584000"/>
            <a:ext cx="2655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Общеэкономические вопросы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год –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341,3 </a:t>
            </a:r>
            <a:r>
              <a:rPr lang="ru-RU" sz="1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тыс. руб.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888000" y="1584000"/>
            <a:ext cx="261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Другие вопросы в области национальной экономики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2020 год – 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226 888,5 </a:t>
            </a:r>
            <a:r>
              <a:rPr lang="ru-RU" sz="1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тыс. руб.</a:t>
            </a:r>
            <a:endParaRPr lang="ru-RU" sz="1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" name="Номер слайда 5"/>
          <p:cNvSpPr txBox="1">
            <a:spLocks/>
          </p:cNvSpPr>
          <p:nvPr/>
        </p:nvSpPr>
        <p:spPr bwMode="auto">
          <a:xfrm>
            <a:off x="554038" y="787400"/>
            <a:ext cx="633412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9B5209-8E80-47B4-8ED3-203EF4F4C24B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28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50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50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7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Рисунок 7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5263" y="3575050"/>
            <a:ext cx="2578100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7" name="Рисунок 6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3563938"/>
            <a:ext cx="2552700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828" name="Рисунок 3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0913" y="3552825"/>
            <a:ext cx="2662237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058937AF-BB9D-41C0-9D8C-6C3A882DA4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18000" y="1454927"/>
            <a:ext cx="3392868" cy="1406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5936C4FD-2E15-4E1F-9A35-2BC909616C27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38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E391B50-683B-4D02-8A98-93AA412EE6B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63538" y="347663"/>
            <a:ext cx="9542462" cy="698500"/>
          </a:xfrm>
        </p:spPr>
        <p:txBody>
          <a:bodyPr rtlCol="0">
            <a:normAutofit/>
          </a:bodyPr>
          <a:lstStyle/>
          <a:p>
            <a:pPr algn="ctr" defTabSz="912813" eaLnBrk="1" fontAlgn="auto" hangingPunct="1">
              <a:spcAft>
                <a:spcPts val="0"/>
              </a:spcAft>
              <a:defRPr/>
            </a:pP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Расходы бюджета Старооскольского городского округа в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2020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году </a:t>
            </a:r>
            <a:r>
              <a:rPr lang="ru-RU" sz="18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на </a:t>
            </a:r>
            <a:r>
              <a:rPr lang="ru-RU" sz="18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жилищно-коммунальное хозяйство</a:t>
            </a:r>
          </a:p>
        </p:txBody>
      </p:sp>
      <p:sp>
        <p:nvSpPr>
          <p:cNvPr id="4" name="Line 4">
            <a:extLst>
              <a:ext uri="{FF2B5EF4-FFF2-40B4-BE49-F238E27FC236}">
                <a16:creationId xmlns:a16="http://schemas.microsoft.com/office/drawing/2014/main" xmlns="" id="{B7FFB5E8-29D8-43FD-9188-6596DC55AD3E}"/>
              </a:ext>
            </a:extLst>
          </p:cNvPr>
          <p:cNvSpPr>
            <a:spLocks noChangeShapeType="1"/>
          </p:cNvSpPr>
          <p:nvPr/>
        </p:nvSpPr>
        <p:spPr bwMode="auto">
          <a:xfrm>
            <a:off x="492125" y="1231900"/>
            <a:ext cx="9204325" cy="0"/>
          </a:xfrm>
          <a:prstGeom prst="line">
            <a:avLst/>
          </a:prstGeom>
          <a:noFill/>
          <a:ln w="47625" cmpd="dbl">
            <a:solidFill>
              <a:schemeClr val="accent1">
                <a:lumMod val="50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xmlns="" id="{A69F4DC3-3DEB-4CF7-9910-59EAA8E993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3000" y="1809000"/>
            <a:ext cx="3551237" cy="764675"/>
          </a:xfrm>
          <a:prstGeom prst="roundRect">
            <a:avLst>
              <a:gd name="adj" fmla="val 16667"/>
            </a:avLst>
          </a:prstGeom>
          <a:solidFill>
            <a:srgbClr val="92D050">
              <a:alpha val="6000"/>
            </a:srgbClr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lIns="126000" rIns="126000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 smtClean="0"/>
              <a:t>2020 </a:t>
            </a:r>
            <a:r>
              <a:rPr lang="ru-RU" altLang="ru-RU" sz="1800" b="1" dirty="0"/>
              <a:t>год </a:t>
            </a:r>
            <a:r>
              <a:rPr lang="ru-RU" altLang="ru-RU" sz="1800" b="1" dirty="0" smtClean="0"/>
              <a:t>– 557 714,2 тыс</a:t>
            </a:r>
            <a:r>
              <a:rPr lang="ru-RU" altLang="ru-RU" sz="1800" b="1" dirty="0"/>
              <a:t>. руб.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 b="1" dirty="0">
              <a:solidFill>
                <a:schemeClr val="accent3"/>
              </a:solidFill>
            </a:endParaRPr>
          </a:p>
        </p:txBody>
      </p:sp>
      <p:sp>
        <p:nvSpPr>
          <p:cNvPr id="50183" name="Rectangle 7">
            <a:extLst>
              <a:ext uri="{FF2B5EF4-FFF2-40B4-BE49-F238E27FC236}">
                <a16:creationId xmlns:a16="http://schemas.microsoft.com/office/drawing/2014/main" xmlns="" id="{1F0D319B-2DBE-4CB6-A4FF-BA98FBFAD5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5263" y="5499100"/>
            <a:ext cx="2743200" cy="1484899"/>
          </a:xfrm>
          <a:prstGeom prst="rect">
            <a:avLst/>
          </a:prstGeom>
          <a:solidFill>
            <a:srgbClr val="92D050">
              <a:alpha val="6000"/>
            </a:srgbClr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lIns="126000" rIns="126000" anchor="b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/>
              <a:t>Жилищно-коммунальное хозяйство  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400" b="1" dirty="0" smtClean="0"/>
              <a:t>2020 год </a:t>
            </a:r>
            <a:r>
              <a:rPr lang="ru-RU" altLang="ru-RU" sz="1400" b="1" dirty="0"/>
              <a:t>– </a:t>
            </a:r>
            <a:r>
              <a:rPr lang="ru-RU" altLang="ru-RU" sz="1400" b="1" dirty="0" smtClean="0"/>
              <a:t>53 097,7 </a:t>
            </a:r>
            <a:r>
              <a:rPr lang="ru-RU" altLang="ru-RU" sz="1400" b="1" dirty="0" smtClean="0"/>
              <a:t>тыс</a:t>
            </a:r>
            <a:r>
              <a:rPr lang="ru-RU" altLang="ru-RU" sz="1400" b="1" dirty="0"/>
              <a:t>. руб.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endParaRPr lang="ru-RU" altLang="ru-RU" sz="1400" b="1" dirty="0"/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400" b="1" dirty="0">
              <a:solidFill>
                <a:schemeClr val="accent4"/>
              </a:solidFill>
            </a:endParaRPr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6711950" y="5413375"/>
            <a:ext cx="3281363" cy="1444625"/>
          </a:xfrm>
          <a:prstGeom prst="rect">
            <a:avLst/>
          </a:prstGeom>
          <a:solidFill>
            <a:srgbClr val="92D050">
              <a:alpha val="5882"/>
            </a:srgbClr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lIns="126000" rIns="126000" anchor="ctr" anchorCtr="0"/>
          <a:lstStyle/>
          <a:p>
            <a:pPr algn="ctr" defTabSz="912813" eaLnBrk="1" hangingPunct="1"/>
            <a:endParaRPr lang="ru-RU" altLang="ru-RU" b="1" dirty="0" smtClean="0">
              <a:latin typeface="Times New Roman" pitchFamily="18" charset="0"/>
            </a:endParaRPr>
          </a:p>
          <a:p>
            <a:pPr algn="ctr" defTabSz="912813" eaLnBrk="1" hangingPunct="1"/>
            <a:endParaRPr lang="ru-RU" altLang="ru-RU" b="1" dirty="0" smtClean="0">
              <a:latin typeface="Times New Roman" pitchFamily="18" charset="0"/>
            </a:endParaRPr>
          </a:p>
          <a:p>
            <a:pPr algn="ctr" defTabSz="912813" eaLnBrk="1" hangingPunct="1"/>
            <a:r>
              <a:rPr lang="ru-RU" altLang="ru-RU" b="1" dirty="0" smtClean="0">
                <a:latin typeface="Times New Roman" pitchFamily="18" charset="0"/>
              </a:rPr>
              <a:t>Другие </a:t>
            </a:r>
            <a:r>
              <a:rPr lang="ru-RU" altLang="ru-RU" b="1" dirty="0">
                <a:latin typeface="Times New Roman" pitchFamily="18" charset="0"/>
              </a:rPr>
              <a:t>вопросы в области жилищно-коммунального хозяйства</a:t>
            </a:r>
          </a:p>
          <a:p>
            <a:pPr algn="ctr" defTabSz="912813" eaLnBrk="1" hangingPunct="1"/>
            <a:r>
              <a:rPr lang="ru-RU" altLang="ru-RU" sz="1400" b="1" dirty="0" smtClean="0">
                <a:latin typeface="Times New Roman" pitchFamily="18" charset="0"/>
              </a:rPr>
              <a:t>2020 год </a:t>
            </a:r>
            <a:r>
              <a:rPr lang="ru-RU" altLang="ru-RU" sz="1400" b="1" dirty="0">
                <a:latin typeface="Times New Roman" pitchFamily="18" charset="0"/>
              </a:rPr>
              <a:t>– </a:t>
            </a:r>
            <a:r>
              <a:rPr lang="ru-RU" altLang="ru-RU" sz="1400" b="1" dirty="0" smtClean="0">
                <a:latin typeface="Times New Roman" pitchFamily="18" charset="0"/>
              </a:rPr>
              <a:t>25 573 тыс</a:t>
            </a:r>
            <a:r>
              <a:rPr lang="ru-RU" altLang="ru-RU" sz="1400" b="1" dirty="0">
                <a:latin typeface="Times New Roman" pitchFamily="18" charset="0"/>
              </a:rPr>
              <a:t>. руб.</a:t>
            </a:r>
          </a:p>
          <a:p>
            <a:pPr algn="ctr" defTabSz="912813" eaLnBrk="1" hangingPunct="1">
              <a:buFont typeface="Wingdings" pitchFamily="2" charset="2"/>
              <a:buNone/>
            </a:pPr>
            <a:endParaRPr lang="ru-RU" altLang="ru-RU" b="1" dirty="0">
              <a:latin typeface="Times New Roman" pitchFamily="18" charset="0"/>
            </a:endParaRPr>
          </a:p>
          <a:p>
            <a:pPr algn="ctr" defTabSz="912813" eaLnBrk="1" hangingPunct="1"/>
            <a:endParaRPr lang="ru-RU" altLang="ru-RU" b="1" dirty="0">
              <a:latin typeface="Times New Roman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3484563" y="5499100"/>
            <a:ext cx="2662237" cy="1484313"/>
          </a:xfrm>
          <a:prstGeom prst="rect">
            <a:avLst/>
          </a:prstGeom>
          <a:solidFill>
            <a:srgbClr val="92D050">
              <a:alpha val="5882"/>
            </a:srgbClr>
          </a:solidFill>
          <a:ln w="19050">
            <a:solidFill>
              <a:schemeClr val="bg2"/>
            </a:solidFill>
            <a:round/>
            <a:headEnd/>
            <a:tailEnd/>
          </a:ln>
        </p:spPr>
        <p:txBody>
          <a:bodyPr lIns="126000" rIns="126000" anchor="b"/>
          <a:lstStyle/>
          <a:p>
            <a:pPr algn="ctr" defTabSz="912813" eaLnBrk="1" hangingPunct="1"/>
            <a:endParaRPr lang="ru-RU" altLang="ru-RU" b="1" dirty="0">
              <a:latin typeface="Times New Roman" pitchFamily="18" charset="0"/>
            </a:endParaRPr>
          </a:p>
          <a:p>
            <a:pPr algn="ctr" defTabSz="912813" eaLnBrk="1" hangingPunct="1"/>
            <a:r>
              <a:rPr lang="ru-RU" altLang="ru-RU" b="1" dirty="0">
                <a:latin typeface="Times New Roman" pitchFamily="18" charset="0"/>
              </a:rPr>
              <a:t>Благоустройство </a:t>
            </a:r>
          </a:p>
          <a:p>
            <a:pPr algn="ctr" defTabSz="912813" eaLnBrk="1" hangingPunct="1"/>
            <a:r>
              <a:rPr lang="ru-RU" altLang="ru-RU" sz="1400" b="1" dirty="0" smtClean="0">
                <a:latin typeface="Times New Roman" pitchFamily="18" charset="0"/>
              </a:rPr>
              <a:t>2020 </a:t>
            </a:r>
            <a:r>
              <a:rPr lang="ru-RU" altLang="ru-RU" sz="1400" b="1" dirty="0">
                <a:latin typeface="Times New Roman" pitchFamily="18" charset="0"/>
              </a:rPr>
              <a:t>год </a:t>
            </a:r>
            <a:r>
              <a:rPr lang="ru-RU" altLang="ru-RU" sz="1400" b="1" dirty="0" smtClean="0">
                <a:latin typeface="Times New Roman" pitchFamily="18" charset="0"/>
              </a:rPr>
              <a:t>479 043,5 тыс</a:t>
            </a:r>
            <a:r>
              <a:rPr lang="ru-RU" altLang="ru-RU" sz="1400" b="1" dirty="0">
                <a:latin typeface="Times New Roman" pitchFamily="18" charset="0"/>
              </a:rPr>
              <a:t>. руб.</a:t>
            </a:r>
          </a:p>
          <a:p>
            <a:pPr algn="ctr" defTabSz="912813" eaLnBrk="1" hangingPunct="1">
              <a:buFont typeface="Wingdings" pitchFamily="2" charset="2"/>
              <a:buNone/>
            </a:pPr>
            <a:endParaRPr lang="ru-RU" altLang="ru-RU" sz="1400" b="1" dirty="0">
              <a:latin typeface="Times New Roman" pitchFamily="18" charset="0"/>
            </a:endParaRPr>
          </a:p>
          <a:p>
            <a:pPr algn="ctr" defTabSz="912813" eaLnBrk="1" hangingPunct="1"/>
            <a:endParaRPr lang="ru-RU" altLang="ru-RU" sz="1400" b="1" dirty="0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50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50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50183" grpId="0" animBg="1"/>
      <p:bldP spid="50185" grpId="0" animBg="1"/>
      <p:bldP spid="1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Номер слайда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23F919D4-9479-4E76-8F5F-BCD6D9959C81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39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2771" name="Содержимое 2">
            <a:extLst>
              <a:ext uri="{FF2B5EF4-FFF2-40B4-BE49-F238E27FC236}">
                <a16:creationId xmlns:a16="http://schemas.microsoft.com/office/drawing/2014/main" xmlns="" id="{FD7842EA-C753-4627-B1B6-E41EB655AFC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9138" y="569913"/>
            <a:ext cx="9186862" cy="3619500"/>
          </a:xfrm>
        </p:spPr>
        <p:txBody>
          <a:bodyPr rtlCol="0">
            <a:normAutofit fontScale="92500" lnSpcReduction="20000"/>
          </a:bodyPr>
          <a:lstStyle/>
          <a:p>
            <a:pPr marL="91440" indent="-91440" algn="ctr" defTabSz="912813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На территории Старооскольского городского округа созданы и </a:t>
            </a:r>
            <a:r>
              <a:rPr lang="ru-RU" altLang="ru-RU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функционируют </a:t>
            </a:r>
            <a:r>
              <a:rPr lang="ru-RU" altLang="ru-RU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учреждения жилищно-коммунального хозяйства:</a:t>
            </a:r>
          </a:p>
          <a:p>
            <a:pPr marL="91440" indent="-91440" defTabSz="912813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240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МБУ «СГМПО КХ»</a:t>
            </a:r>
            <a:endParaRPr lang="ru-RU" altLang="ru-RU" sz="24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91440" indent="-91440" defTabSz="912813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24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МБУ </a:t>
            </a:r>
            <a:r>
              <a:rPr lang="ru-RU" alt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«Зеленстрой»;</a:t>
            </a:r>
          </a:p>
          <a:p>
            <a:pPr marL="91440" indent="-91440" defTabSz="912813" eaLnBrk="1" fontAlgn="auto" hangingPunct="1">
              <a:spcAft>
                <a:spcPts val="0"/>
              </a:spcAft>
              <a:buFont typeface="Wingdings 3" charset="2"/>
              <a:buChar char=""/>
              <a:defRPr/>
            </a:pPr>
            <a:r>
              <a:rPr lang="ru-RU" altLang="ru-RU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МКУ «Управление жизнеобеспечением и развитием Старооскольского городского округа»</a:t>
            </a:r>
          </a:p>
          <a:p>
            <a:pPr marL="0" indent="-91440" algn="ctr" defTabSz="912813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Расходы Старооскольского городского округа на жилищно-коммунальное хозяйство в расчете на 1 жителя Старооскольского городского округа в </a:t>
            </a:r>
            <a:r>
              <a:rPr lang="ru-RU" altLang="ru-RU" sz="2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2020 </a:t>
            </a:r>
            <a:r>
              <a:rPr lang="ru-RU" alt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году </a:t>
            </a:r>
            <a:r>
              <a:rPr lang="ru-RU" altLang="ru-RU" sz="2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составили          </a:t>
            </a:r>
            <a:r>
              <a:rPr lang="ru-RU" altLang="ru-RU" sz="2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2 150,8  </a:t>
            </a:r>
            <a:r>
              <a:rPr lang="ru-RU" altLang="ru-RU" sz="23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руб</a:t>
            </a:r>
            <a:r>
              <a:rPr lang="ru-RU" altLang="ru-RU" sz="23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.</a:t>
            </a:r>
          </a:p>
        </p:txBody>
      </p:sp>
      <p:pic>
        <p:nvPicPr>
          <p:cNvPr id="78852" name="Picture 2" descr="\\Hector\бюджетное управление\ДОКУМЕНТЫ\Бюджет для граждан\stariy_oskol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700" y="4241800"/>
            <a:ext cx="2765425" cy="1989138"/>
          </a:xfrm>
          <a:prstGeom prst="rect">
            <a:avLst/>
          </a:prstGeom>
          <a:noFill/>
          <a:ln w="9525">
            <a:solidFill>
              <a:schemeClr val="bg2">
                <a:alpha val="98038"/>
              </a:schemeClr>
            </a:solidFill>
            <a:miter lim="800000"/>
            <a:headEnd/>
            <a:tailEnd/>
          </a:ln>
        </p:spPr>
      </p:pic>
      <p:pic>
        <p:nvPicPr>
          <p:cNvPr id="78853" name="Picture 4" descr="\\Hector\бюджетное управление\ДОКУМЕНТЫ\Бюджет для граждан\счетчи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5538" y="4241800"/>
            <a:ext cx="2714625" cy="2035175"/>
          </a:xfrm>
          <a:prstGeom prst="rect">
            <a:avLst/>
          </a:prstGeom>
          <a:noFill/>
          <a:ln w="9525">
            <a:solidFill>
              <a:schemeClr val="bg2">
                <a:alpha val="98038"/>
              </a:schemeClr>
            </a:solidFill>
            <a:miter lim="800000"/>
            <a:headEnd/>
            <a:tailEnd/>
          </a:ln>
        </p:spPr>
      </p:pic>
      <p:pic>
        <p:nvPicPr>
          <p:cNvPr id="78854" name="Picture 13" descr="\\Hector\бюджетное управление\ДОКУМЕНТЫ\Бюджет для граждан\8444249303449073_69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1163" y="4241800"/>
            <a:ext cx="2978150" cy="2035175"/>
          </a:xfrm>
          <a:prstGeom prst="rect">
            <a:avLst/>
          </a:prstGeom>
          <a:noFill/>
          <a:ln w="9525">
            <a:solidFill>
              <a:schemeClr val="bg2">
                <a:alpha val="98038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B5C3B269-E681-4A91-B0ED-541F8E680C60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4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7890" name="Rectangle 2">
            <a:extLst>
              <a:ext uri="{FF2B5EF4-FFF2-40B4-BE49-F238E27FC236}">
                <a16:creationId xmlns:a16="http://schemas.microsoft.com/office/drawing/2014/main" xmlns="" id="{998768B6-EBDE-49B9-A99E-A1A5ECA796C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03413" y="125413"/>
            <a:ext cx="6099175" cy="371475"/>
          </a:xfrm>
        </p:spPr>
        <p:txBody>
          <a:bodyPr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Какие бывают бюджеты?</a:t>
            </a:r>
          </a:p>
        </p:txBody>
      </p:sp>
      <p:sp>
        <p:nvSpPr>
          <p:cNvPr id="37893" name="Rectangle 5">
            <a:extLst>
              <a:ext uri="{FF2B5EF4-FFF2-40B4-BE49-F238E27FC236}">
                <a16:creationId xmlns:a16="http://schemas.microsoft.com/office/drawing/2014/main" xmlns="" id="{0728AB95-6F65-477E-AF24-E5994DDEE3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1988" y="908050"/>
            <a:ext cx="1636712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Бюджет семьи</a:t>
            </a:r>
          </a:p>
        </p:txBody>
      </p:sp>
      <p:sp>
        <p:nvSpPr>
          <p:cNvPr id="37894" name="Line 6">
            <a:extLst>
              <a:ext uri="{FF2B5EF4-FFF2-40B4-BE49-F238E27FC236}">
                <a16:creationId xmlns:a16="http://schemas.microsoft.com/office/drawing/2014/main" xmlns="" id="{A4DF7B83-EC67-4F38-9DAF-1826D71763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308225" y="973138"/>
            <a:ext cx="750888" cy="317500"/>
          </a:xfrm>
          <a:prstGeom prst="line">
            <a:avLst/>
          </a:prstGeom>
          <a:noFill/>
          <a:ln w="50800" cmpd="tri">
            <a:solidFill>
              <a:schemeClr val="accent5">
                <a:lumMod val="25000"/>
              </a:schemeClr>
            </a:solidFill>
            <a:round/>
            <a:headEnd/>
            <a:tailEnd type="stealth" w="lg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7895" name="Line 7">
            <a:extLst>
              <a:ext uri="{FF2B5EF4-FFF2-40B4-BE49-F238E27FC236}">
                <a16:creationId xmlns:a16="http://schemas.microsoft.com/office/drawing/2014/main" xmlns="" id="{D86FF309-6682-4611-AFCA-7EE3BD16E7D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53000" y="1106488"/>
            <a:ext cx="0" cy="936625"/>
          </a:xfrm>
          <a:prstGeom prst="line">
            <a:avLst/>
          </a:prstGeom>
          <a:noFill/>
          <a:ln w="50800" cmpd="tri">
            <a:solidFill>
              <a:schemeClr val="accent5">
                <a:lumMod val="25000"/>
              </a:schemeClr>
            </a:solidFill>
            <a:round/>
            <a:headEnd/>
            <a:tailEnd type="stealth" w="lg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7896" name="Line 8">
            <a:extLst>
              <a:ext uri="{FF2B5EF4-FFF2-40B4-BE49-F238E27FC236}">
                <a16:creationId xmlns:a16="http://schemas.microsoft.com/office/drawing/2014/main" xmlns="" id="{F0F21E5F-EB72-43EF-BCA0-E9CC37FA5281}"/>
              </a:ext>
            </a:extLst>
          </p:cNvPr>
          <p:cNvSpPr>
            <a:spLocks noChangeShapeType="1"/>
          </p:cNvSpPr>
          <p:nvPr/>
        </p:nvSpPr>
        <p:spPr bwMode="auto">
          <a:xfrm>
            <a:off x="6519863" y="1055688"/>
            <a:ext cx="782637" cy="368300"/>
          </a:xfrm>
          <a:prstGeom prst="line">
            <a:avLst/>
          </a:prstGeom>
          <a:noFill/>
          <a:ln w="50800" cmpd="tri">
            <a:solidFill>
              <a:schemeClr val="accent5">
                <a:lumMod val="25000"/>
              </a:schemeClr>
            </a:solidFill>
            <a:round/>
            <a:headEnd/>
            <a:tailEnd type="stealth" w="lg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8080"/>
              </a:solidFill>
              <a:latin typeface="+mn-lt"/>
            </a:endParaRPr>
          </a:p>
        </p:txBody>
      </p:sp>
      <p:sp>
        <p:nvSpPr>
          <p:cNvPr id="37897" name="Rectangle 9">
            <a:extLst>
              <a:ext uri="{FF2B5EF4-FFF2-40B4-BE49-F238E27FC236}">
                <a16:creationId xmlns:a16="http://schemas.microsoft.com/office/drawing/2014/main" xmlns="" id="{3D32CE80-BAAB-421D-848D-DE2C7565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84538" y="2020888"/>
            <a:ext cx="3197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Бюджеты публично-правовых образований</a:t>
            </a:r>
          </a:p>
        </p:txBody>
      </p:sp>
      <p:sp>
        <p:nvSpPr>
          <p:cNvPr id="37898" name="Rectangle 10">
            <a:extLst>
              <a:ext uri="{FF2B5EF4-FFF2-40B4-BE49-F238E27FC236}">
                <a16:creationId xmlns:a16="http://schemas.microsoft.com/office/drawing/2014/main" xmlns="" id="{6D46D73F-EB65-4902-993C-D1000354E6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836613"/>
            <a:ext cx="2652712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Бюджет организаций</a:t>
            </a:r>
          </a:p>
        </p:txBody>
      </p:sp>
      <p:pic>
        <p:nvPicPr>
          <p:cNvPr id="37899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3450" y="1359000"/>
            <a:ext cx="219233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0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3875" y="3614738"/>
            <a:ext cx="256698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1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27425" y="3870325"/>
            <a:ext cx="2770188" cy="1398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903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32625" y="3860800"/>
            <a:ext cx="2344738" cy="1382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904" name="Line 16">
            <a:extLst>
              <a:ext uri="{FF2B5EF4-FFF2-40B4-BE49-F238E27FC236}">
                <a16:creationId xmlns:a16="http://schemas.microsoft.com/office/drawing/2014/main" xmlns="" id="{D3623C88-05F8-4390-8016-00F445A5B80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15038" y="2781300"/>
            <a:ext cx="781050" cy="719138"/>
          </a:xfrm>
          <a:prstGeom prst="line">
            <a:avLst/>
          </a:prstGeom>
          <a:noFill/>
          <a:ln w="38100" cmpd="dbl">
            <a:solidFill>
              <a:schemeClr val="accent5">
                <a:lumMod val="25000"/>
              </a:schemeClr>
            </a:solidFill>
            <a:round/>
            <a:headEnd/>
            <a:tailEnd type="stealth" w="med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7905" name="Line 17">
            <a:extLst>
              <a:ext uri="{FF2B5EF4-FFF2-40B4-BE49-F238E27FC236}">
                <a16:creationId xmlns:a16="http://schemas.microsoft.com/office/drawing/2014/main" xmlns="" id="{836DB6C5-6207-4CD2-B476-72F8E8465C22}"/>
              </a:ext>
            </a:extLst>
          </p:cNvPr>
          <p:cNvSpPr>
            <a:spLocks noChangeShapeType="1"/>
          </p:cNvSpPr>
          <p:nvPr/>
        </p:nvSpPr>
        <p:spPr bwMode="auto">
          <a:xfrm>
            <a:off x="4943475" y="2781300"/>
            <a:ext cx="0" cy="863600"/>
          </a:xfrm>
          <a:prstGeom prst="line">
            <a:avLst/>
          </a:prstGeom>
          <a:noFill/>
          <a:ln w="38100" cmpd="dbl">
            <a:solidFill>
              <a:schemeClr val="accent5">
                <a:lumMod val="25000"/>
              </a:schemeClr>
            </a:solidFill>
            <a:round/>
            <a:headEnd/>
            <a:tailEnd type="stealth" w="med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7906" name="Line 18">
            <a:extLst>
              <a:ext uri="{FF2B5EF4-FFF2-40B4-BE49-F238E27FC236}">
                <a16:creationId xmlns:a16="http://schemas.microsoft.com/office/drawing/2014/main" xmlns="" id="{9C9328FA-C0AC-4644-B8DC-C4C3CABAEF4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079750" y="2781300"/>
            <a:ext cx="781050" cy="792163"/>
          </a:xfrm>
          <a:prstGeom prst="line">
            <a:avLst/>
          </a:prstGeom>
          <a:noFill/>
          <a:ln w="38100" cmpd="dbl">
            <a:solidFill>
              <a:schemeClr val="accent5">
                <a:lumMod val="25000"/>
              </a:schemeClr>
            </a:solidFill>
            <a:round/>
            <a:headEnd/>
            <a:tailEnd type="stealth" w="med" len="lg"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7907" name="Rectangle 19">
            <a:extLst>
              <a:ext uri="{FF2B5EF4-FFF2-40B4-BE49-F238E27FC236}">
                <a16:creationId xmlns:a16="http://schemas.microsoft.com/office/drawing/2014/main" xmlns="" id="{FB9FA71A-F821-4F7B-9A21-4565BF4AF9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675" y="5302250"/>
            <a:ext cx="28860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Российской Федерации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(федеральный бюджет, бюджеты государственных внебюджетных фондов РФ)</a:t>
            </a:r>
          </a:p>
        </p:txBody>
      </p:sp>
      <p:sp>
        <p:nvSpPr>
          <p:cNvPr id="37908" name="Rectangle 20">
            <a:extLst>
              <a:ext uri="{FF2B5EF4-FFF2-40B4-BE49-F238E27FC236}">
                <a16:creationId xmlns:a16="http://schemas.microsoft.com/office/drawing/2014/main" xmlns="" id="{89644AA0-1445-4449-A974-02117242EF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49650" y="5241925"/>
            <a:ext cx="2886075" cy="12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субъектов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Российской Федерации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(региональные бюджеты, бюджеты территориальных фондов ОМС)</a:t>
            </a:r>
          </a:p>
        </p:txBody>
      </p:sp>
      <p:sp>
        <p:nvSpPr>
          <p:cNvPr id="37909" name="Rectangle 21">
            <a:extLst>
              <a:ext uri="{FF2B5EF4-FFF2-40B4-BE49-F238E27FC236}">
                <a16:creationId xmlns:a16="http://schemas.microsoft.com/office/drawing/2014/main" xmlns="" id="{FFEB9A0D-91F5-401F-A133-1E94D8CAD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0" y="5305425"/>
            <a:ext cx="2728913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муниципальных образований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(местные бюджеты)</a:t>
            </a:r>
          </a:p>
        </p:txBody>
      </p:sp>
      <p:sp>
        <p:nvSpPr>
          <p:cNvPr id="37910" name="Line 22">
            <a:extLst>
              <a:ext uri="{FF2B5EF4-FFF2-40B4-BE49-F238E27FC236}">
                <a16:creationId xmlns:a16="http://schemas.microsoft.com/office/drawing/2014/main" xmlns="" id="{2D6D6B9F-15DD-425C-B4D7-ECF31CC48EF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8625" y="639763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7911" name="Line 23">
            <a:extLst>
              <a:ext uri="{FF2B5EF4-FFF2-40B4-BE49-F238E27FC236}">
                <a16:creationId xmlns:a16="http://schemas.microsoft.com/office/drawing/2014/main" xmlns="" id="{722CF3FE-44D3-4621-BC34-D72D7168108E}"/>
              </a:ext>
            </a:extLst>
          </p:cNvPr>
          <p:cNvSpPr>
            <a:spLocks noChangeShapeType="1"/>
          </p:cNvSpPr>
          <p:nvPr/>
        </p:nvSpPr>
        <p:spPr bwMode="auto">
          <a:xfrm>
            <a:off x="3484563" y="2681288"/>
            <a:ext cx="2808287" cy="0"/>
          </a:xfrm>
          <a:prstGeom prst="line">
            <a:avLst/>
          </a:prstGeom>
          <a:noFill/>
          <a:ln w="44450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rgbClr val="008080"/>
              </a:solidFill>
              <a:latin typeface="+mn-lt"/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8625" y="1268413"/>
            <a:ext cx="2205038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20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2000"/>
                                        <p:tgtEl>
                                          <p:spTgt spid="37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2000"/>
                                        <p:tgtEl>
                                          <p:spTgt spid="37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20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5" dur="2000"/>
                                        <p:tgtEl>
                                          <p:spTgt spid="37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4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3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6500"/>
                            </p:stCondLst>
                            <p:childTnLst>
                              <p:par>
                                <p:cTn id="5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2000"/>
                                        <p:tgtEl>
                                          <p:spTgt spid="37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20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18500"/>
                            </p:stCondLst>
                            <p:childTnLst>
                              <p:par>
                                <p:cTn id="5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20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0500"/>
                            </p:stCondLst>
                            <p:childTnLst>
                              <p:par>
                                <p:cTn id="6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2000"/>
                                        <p:tgtEl>
                                          <p:spTgt spid="37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2000"/>
                                        <p:tgtEl>
                                          <p:spTgt spid="37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225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20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24500"/>
                            </p:stCondLst>
                            <p:childTnLst>
                              <p:par>
                                <p:cTn id="7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20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2000"/>
                                        <p:tgtEl>
                                          <p:spTgt spid="3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37893" grpId="0"/>
      <p:bldP spid="37897" grpId="0"/>
      <p:bldP spid="37898" grpId="0"/>
      <p:bldP spid="37907" grpId="0"/>
      <p:bldP spid="37908" grpId="0"/>
      <p:bldP spid="3790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7391400" y="6619875"/>
            <a:ext cx="2311400" cy="476250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E15AA21F-B074-4C93-96C1-45E3021EAE9E}" type="slidenum">
              <a:rPr lang="ru-RU" altLang="ru-RU" sz="1200">
                <a:solidFill>
                  <a:srgbClr val="000000"/>
                </a:solidFill>
                <a:latin typeface="Times New Roman" pitchFamily="18" charset="0"/>
              </a:rPr>
              <a:pPr defTabSz="912813"/>
              <a:t>40</a:t>
            </a:fld>
            <a:endParaRPr lang="ru-RU" altLang="ru-RU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56323" name="Содержимое 2">
            <a:extLst>
              <a:ext uri="{FF2B5EF4-FFF2-40B4-BE49-F238E27FC236}">
                <a16:creationId xmlns:a16="http://schemas.microsoft.com/office/drawing/2014/main" xmlns="" id="{6EFAEB62-B6D1-493D-90B8-EFF2A378D12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19138" y="93663"/>
            <a:ext cx="9186862" cy="695325"/>
          </a:xfrm>
        </p:spPr>
        <p:txBody>
          <a:bodyPr rtlCol="0">
            <a:normAutofit fontScale="77500" lnSpcReduction="20000"/>
          </a:bodyPr>
          <a:lstStyle/>
          <a:p>
            <a:pPr marL="91440" indent="-91440" algn="ctr" defTabSz="912813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</a:rPr>
              <a:t>На территории Старооскольского городского округа</a:t>
            </a:r>
          </a:p>
          <a:p>
            <a:pPr marL="91440" indent="-91440" algn="ctr" defTabSz="912813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altLang="ru-RU" sz="2400" b="1" dirty="0">
                <a:solidFill>
                  <a:schemeClr val="accent2">
                    <a:lumMod val="75000"/>
                  </a:schemeClr>
                </a:solidFill>
              </a:rPr>
              <a:t>функционируют органы местного самоуправления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0D3EB38-A641-4F8A-9896-DB04AF1A7F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88000" y="2659719"/>
            <a:ext cx="2078315" cy="16242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2950" name="Прямоугольник 6">
            <a:extLst>
              <a:ext uri="{FF2B5EF4-FFF2-40B4-BE49-F238E27FC236}">
                <a16:creationId xmlns:a16="http://schemas.microsoft.com/office/drawing/2014/main" xmlns="" id="{EFFD11CB-ECA7-4DC4-8517-BA9BF6549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78000" y="801688"/>
            <a:ext cx="7920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 defTabSz="912813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defTabSz="912813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ru-RU" altLang="ru-RU" sz="1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Численность и расходы Старооскольского городского округа на содержание органов местного самоуправления </a:t>
            </a:r>
            <a:r>
              <a:rPr lang="ru-RU" altLang="ru-RU" sz="1200" b="1" i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за 2020 год</a:t>
            </a:r>
            <a:endParaRPr lang="ru-RU" altLang="ru-RU" sz="1200" b="1" i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8" name="Таблица 7">
            <a:extLst>
              <a:ext uri="{FF2B5EF4-FFF2-40B4-BE49-F238E27FC236}">
                <a16:creationId xmlns:a16="http://schemas.microsoft.com/office/drawing/2014/main" xmlns="" id="{E2461144-79DB-4DBE-9B1E-5EC2A55A75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6445067"/>
              </p:ext>
            </p:extLst>
          </p:nvPr>
        </p:nvGraphicFramePr>
        <p:xfrm>
          <a:off x="768000" y="1359000"/>
          <a:ext cx="6795001" cy="541947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3788104">
                  <a:extLst>
                    <a:ext uri="{9D8B030D-6E8A-4147-A177-3AD203B41FA5}">
                      <a16:colId xmlns:a16="http://schemas.microsoft.com/office/drawing/2014/main" xmlns="" val="4209822404"/>
                    </a:ext>
                  </a:extLst>
                </a:gridCol>
                <a:gridCol w="1683976">
                  <a:extLst>
                    <a:ext uri="{9D8B030D-6E8A-4147-A177-3AD203B41FA5}">
                      <a16:colId xmlns:a16="http://schemas.microsoft.com/office/drawing/2014/main" xmlns="" val="1544831182"/>
                    </a:ext>
                  </a:extLst>
                </a:gridCol>
                <a:gridCol w="1322921">
                  <a:extLst>
                    <a:ext uri="{9D8B030D-6E8A-4147-A177-3AD203B41FA5}">
                      <a16:colId xmlns:a16="http://schemas.microsoft.com/office/drawing/2014/main" xmlns="" val="2441101270"/>
                    </a:ext>
                  </a:extLst>
                </a:gridCol>
              </a:tblGrid>
              <a:tr h="812369">
                <a:tc>
                  <a:txBody>
                    <a:bodyPr/>
                    <a:lstStyle/>
                    <a:p>
                      <a:pPr algn="ctr"/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/>
                        <a:t>Штатная численность, ед.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Исполнение 2020 год, </a:t>
                      </a:r>
                    </a:p>
                    <a:p>
                      <a:pPr algn="ctr"/>
                      <a:r>
                        <a:rPr lang="ru-RU" sz="1200" dirty="0" smtClean="0"/>
                        <a:t>тыс</a:t>
                      </a:r>
                      <a:r>
                        <a:rPr lang="ru-RU" sz="1200" dirty="0"/>
                        <a:t>. руб</a:t>
                      </a:r>
                      <a:r>
                        <a:rPr lang="ru-RU" sz="1200" dirty="0" smtClean="0"/>
                        <a:t>.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43920322"/>
                  </a:ext>
                </a:extLst>
              </a:tr>
              <a:tr h="2712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/>
                        <a:t>Администрация СГО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206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143 707,0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554125999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r>
                        <a:rPr lang="ru-RU" sz="1200" dirty="0"/>
                        <a:t>Совет депутатов СГО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7,5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6 718,1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502867300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r>
                        <a:rPr lang="ru-RU" sz="1200" dirty="0"/>
                        <a:t>Контрольно-счетная </a:t>
                      </a:r>
                      <a:r>
                        <a:rPr lang="ru-RU" sz="1200" dirty="0" smtClean="0"/>
                        <a:t>палата СГО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</a:rPr>
                        <a:t>6,75</a:t>
                      </a:r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5 781,6</a:t>
                      </a:r>
                      <a:endParaRPr lang="ru-RU" sz="120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620459516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r>
                        <a:rPr lang="ru-RU" sz="1200" dirty="0"/>
                        <a:t>Избирательная комиссия СГО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9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6 085,9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561797481"/>
                  </a:ext>
                </a:extLst>
              </a:tr>
              <a:tr h="391142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Департамент финансов и бюджетной политики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53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38 977,0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187561204"/>
                  </a:ext>
                </a:extLst>
              </a:tr>
              <a:tr h="435951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ru-RU" sz="12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Департамент имущественных и земельных отношений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32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22 788,3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745830350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Управление ЗАГС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14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9 210,0</a:t>
                      </a:r>
                      <a:endParaRPr lang="ru-RU" sz="120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360315615"/>
                  </a:ext>
                </a:extLst>
              </a:tr>
              <a:tr h="339769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Управление по делам молодежи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7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4 825,4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888046168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Управление образования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19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11 817,7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856607055"/>
                  </a:ext>
                </a:extLst>
              </a:tr>
              <a:tr h="270791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Управление культуры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10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6 902,7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20416672"/>
                  </a:ext>
                </a:extLst>
              </a:tr>
              <a:tr h="451317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Управление по физической культуре и спорту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6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5 132,0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276759613"/>
                  </a:ext>
                </a:extLst>
              </a:tr>
              <a:tr h="368191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Управление социальной защиты населения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89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457200" rtl="0" eaLnBrk="1" fontAlgn="t" latinLnBrk="0" hangingPunct="1"/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40 999,0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3092017202"/>
                  </a:ext>
                </a:extLst>
              </a:tr>
              <a:tr h="333724">
                <a:tc>
                  <a:txBody>
                    <a:bodyPr/>
                    <a:lstStyle/>
                    <a:p>
                      <a:r>
                        <a:rPr lang="ru-RU" sz="1200" dirty="0"/>
                        <a:t>Управления сельских территорий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46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38 576,0</a:t>
                      </a:r>
                      <a:endParaRPr lang="ru-RU" sz="1200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54316023"/>
                  </a:ext>
                </a:extLst>
              </a:tr>
              <a:tr h="279442">
                <a:tc>
                  <a:txBody>
                    <a:bodyPr/>
                    <a:lstStyle/>
                    <a:p>
                      <a:r>
                        <a:rPr lang="ru-RU" sz="1200" b="1" dirty="0"/>
                        <a:t>Всего</a:t>
                      </a:r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502,25</a:t>
                      </a:r>
                      <a:endParaRPr lang="ru-RU" sz="1200" b="1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/>
                        <a:t>341 520,7</a:t>
                      </a:r>
                      <a:endParaRPr lang="ru-RU" sz="1200" b="1" dirty="0"/>
                    </a:p>
                  </a:txBody>
                  <a:tcPr marL="91446" marR="91446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chemeClr val="accent6">
                            <a:lumMod val="5000"/>
                            <a:lumOff val="95000"/>
                          </a:schemeClr>
                        </a:gs>
                        <a:gs pos="74000">
                          <a:schemeClr val="accent6">
                            <a:lumMod val="45000"/>
                            <a:lumOff val="55000"/>
                          </a:schemeClr>
                        </a:gs>
                        <a:gs pos="83000">
                          <a:schemeClr val="accent6">
                            <a:lumMod val="45000"/>
                            <a:lumOff val="55000"/>
                          </a:schemeClr>
                        </a:gs>
                        <a:gs pos="100000">
                          <a:schemeClr val="accent6">
                            <a:lumMod val="30000"/>
                            <a:lumOff val="7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617417117"/>
                  </a:ext>
                </a:extLst>
              </a:tr>
            </a:tbl>
          </a:graphicData>
        </a:graphic>
      </p:graphicFrame>
      <p:sp>
        <p:nvSpPr>
          <p:cNvPr id="7" name="Номер слайда 5"/>
          <p:cNvSpPr txBox="1">
            <a:spLocks/>
          </p:cNvSpPr>
          <p:nvPr/>
        </p:nvSpPr>
        <p:spPr bwMode="auto">
          <a:xfrm>
            <a:off x="554038" y="787400"/>
            <a:ext cx="633412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2813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69B5209-8E80-47B4-8ED3-203EF4F4C24B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2813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3" name="Rectangle 3"/>
          <p:cNvSpPr>
            <a:spLocks noGrp="1" noChangeArrowheads="1"/>
          </p:cNvSpPr>
          <p:nvPr>
            <p:ph idx="1"/>
          </p:nvPr>
        </p:nvSpPr>
        <p:spPr>
          <a:xfrm>
            <a:off x="495300" y="863600"/>
            <a:ext cx="8915400" cy="6427788"/>
          </a:xfrm>
        </p:spPr>
        <p:txBody>
          <a:bodyPr/>
          <a:lstStyle/>
          <a:p>
            <a:pPr marL="0" indent="354013" algn="ctr" defTabSz="912813" eaLnBrk="1" hangingPunct="1">
              <a:buFontTx/>
              <a:buNone/>
            </a:pPr>
            <a:endParaRPr lang="ru-RU" altLang="ru-RU" sz="4000" smtClean="0"/>
          </a:p>
          <a:p>
            <a:pPr marL="0" indent="354013" algn="ctr" defTabSz="912813" eaLnBrk="1" hangingPunct="1">
              <a:buFontTx/>
              <a:buNone/>
            </a:pPr>
            <a:r>
              <a:rPr lang="ru-RU" altLang="ru-RU" sz="6000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Благодарим за внимание!</a:t>
            </a:r>
          </a:p>
          <a:p>
            <a:pPr marL="0" indent="354013" algn="ctr" defTabSz="912813" eaLnBrk="1" hangingPunct="1">
              <a:buFontTx/>
              <a:buNone/>
            </a:pPr>
            <a:endParaRPr lang="ru-RU" altLang="ru-RU" sz="4000" b="1" smtClean="0">
              <a:solidFill>
                <a:schemeClr val="accent2"/>
              </a:solidFill>
            </a:endParaRPr>
          </a:p>
        </p:txBody>
      </p:sp>
      <p:sp>
        <p:nvSpPr>
          <p:cNvPr id="82947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AEA6C053-7ECC-4CCF-9919-ABBA2A8E9E99}" type="slidenum">
              <a:rPr lang="ru-RU" altLang="ru-RU" sz="1400">
                <a:solidFill>
                  <a:schemeClr val="tx1"/>
                </a:solidFill>
                <a:latin typeface="Times New Roman" pitchFamily="18" charset="0"/>
              </a:rPr>
              <a:pPr defTabSz="912813"/>
              <a:t>41</a:t>
            </a:fld>
            <a:endParaRPr lang="ru-RU" altLang="ru-RU" sz="140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619E9B12-D0C4-4D0B-8A89-691681990173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5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xmlns="" id="{A07C3E35-185A-4EFB-A8A6-00B00116CB3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990600" y="0"/>
            <a:ext cx="8915400" cy="13716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Основы составления проекта бюджета Старооскольского городского округа</a:t>
            </a:r>
          </a:p>
        </p:txBody>
      </p:sp>
      <p:pic>
        <p:nvPicPr>
          <p:cNvPr id="38930" name="Picture 1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0838" y="4768850"/>
            <a:ext cx="1951037" cy="1774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8922" name="Line 10">
            <a:extLst>
              <a:ext uri="{FF2B5EF4-FFF2-40B4-BE49-F238E27FC236}">
                <a16:creationId xmlns:a16="http://schemas.microsoft.com/office/drawing/2014/main" xmlns="" id="{27ECD702-665C-4E8E-8C51-11756AAF0E25}"/>
              </a:ext>
            </a:extLst>
          </p:cNvPr>
          <p:cNvSpPr>
            <a:spLocks noChangeShapeType="1"/>
          </p:cNvSpPr>
          <p:nvPr/>
        </p:nvSpPr>
        <p:spPr bwMode="auto">
          <a:xfrm>
            <a:off x="365125" y="107950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38923" name="Rectangle 11">
            <a:extLst>
              <a:ext uri="{FF2B5EF4-FFF2-40B4-BE49-F238E27FC236}">
                <a16:creationId xmlns:a16="http://schemas.microsoft.com/office/drawing/2014/main" xmlns="" id="{0CBCF7D7-FE08-463C-A40B-60E9193C2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675" y="3852863"/>
            <a:ext cx="8496300" cy="46196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бюджета Старооскольского городского округа</a:t>
            </a:r>
          </a:p>
        </p:txBody>
      </p:sp>
      <p:sp>
        <p:nvSpPr>
          <p:cNvPr id="38925" name="AutoShape 13">
            <a:extLst>
              <a:ext uri="{FF2B5EF4-FFF2-40B4-BE49-F238E27FC236}">
                <a16:creationId xmlns:a16="http://schemas.microsoft.com/office/drawing/2014/main" xmlns="" id="{103B68C2-FD96-4C03-90BC-698C5C6E2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3989" y="1209675"/>
            <a:ext cx="1758049" cy="2604586"/>
          </a:xfrm>
          <a:prstGeom prst="downArrowCallout">
            <a:avLst>
              <a:gd name="adj1" fmla="val 25000"/>
              <a:gd name="adj2" fmla="val 25000"/>
              <a:gd name="adj3" fmla="val 22415"/>
              <a:gd name="adj4" fmla="val 66667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5400">
            <a:solidFill>
              <a:schemeClr val="accent6">
                <a:lumMod val="50000"/>
                <a:alpha val="79000"/>
              </a:schemeClr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 extrusionH="76200" contourW="12700">
            <a:bevelB w="152400" h="50800" prst="softRound"/>
            <a:extrusionClr>
              <a:srgbClr val="006664"/>
            </a:extrusionClr>
            <a:contourClr>
              <a:srgbClr val="008080"/>
            </a:contourClr>
          </a:sp3d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Бюджетное послание Президента Российской Федерации</a:t>
            </a:r>
          </a:p>
        </p:txBody>
      </p:sp>
      <p:sp>
        <p:nvSpPr>
          <p:cNvPr id="38926" name="AutoShape 14">
            <a:extLst>
              <a:ext uri="{FF2B5EF4-FFF2-40B4-BE49-F238E27FC236}">
                <a16:creationId xmlns:a16="http://schemas.microsoft.com/office/drawing/2014/main" xmlns="" id="{8A80C4CA-3C94-4519-8CD8-3B73B9C940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2963" y="1206500"/>
            <a:ext cx="1884362" cy="2592388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6667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5400">
            <a:solidFill>
              <a:schemeClr val="accent6">
                <a:lumMod val="50000"/>
                <a:alpha val="79000"/>
              </a:schemeClr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социально-экономического развития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</a:t>
            </a:r>
          </a:p>
        </p:txBody>
      </p:sp>
      <p:sp>
        <p:nvSpPr>
          <p:cNvPr id="38927" name="AutoShape 15">
            <a:extLst>
              <a:ext uri="{FF2B5EF4-FFF2-40B4-BE49-F238E27FC236}">
                <a16:creationId xmlns:a16="http://schemas.microsoft.com/office/drawing/2014/main" xmlns="" id="{1E8153D7-5E2E-44B6-A8FD-2846E8279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93063" y="1206500"/>
            <a:ext cx="1712912" cy="2608263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9997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5400">
            <a:solidFill>
              <a:schemeClr val="accent6">
                <a:lumMod val="50000"/>
                <a:alpha val="79000"/>
              </a:schemeClr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Муниципальные программы</a:t>
            </a:r>
          </a:p>
        </p:txBody>
      </p:sp>
      <p:sp>
        <p:nvSpPr>
          <p:cNvPr id="38928" name="AutoShape 16">
            <a:extLst>
              <a:ext uri="{FF2B5EF4-FFF2-40B4-BE49-F238E27FC236}">
                <a16:creationId xmlns:a16="http://schemas.microsoft.com/office/drawing/2014/main" xmlns="" id="{C617965E-22ED-421F-96C6-7475DA4EDF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050" y="1208088"/>
            <a:ext cx="1739900" cy="2606675"/>
          </a:xfrm>
          <a:prstGeom prst="downArrowCallout">
            <a:avLst>
              <a:gd name="adj1" fmla="val 25000"/>
              <a:gd name="adj2" fmla="val 25000"/>
              <a:gd name="adj3" fmla="val 22434"/>
              <a:gd name="adj4" fmla="val 67102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5400">
            <a:solidFill>
              <a:schemeClr val="accent6">
                <a:lumMod val="50000"/>
                <a:alpha val="79000"/>
              </a:schemeClr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 бюджетной политики и налоговой политики</a:t>
            </a:r>
          </a:p>
        </p:txBody>
      </p:sp>
      <p:pic>
        <p:nvPicPr>
          <p:cNvPr id="38929" name="Picture 1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9700" y="4768850"/>
            <a:ext cx="2030413" cy="17478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8931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7138" y="4787900"/>
            <a:ext cx="2063750" cy="1728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38932" name="Picture 2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50138" y="4787900"/>
            <a:ext cx="2028825" cy="17287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4" name="AutoShape 16">
            <a:extLst>
              <a:ext uri="{FF2B5EF4-FFF2-40B4-BE49-F238E27FC236}">
                <a16:creationId xmlns:a16="http://schemas.microsoft.com/office/drawing/2014/main" xmlns="" id="{05D26DF3-F249-4322-A740-A36654EB5D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9250" y="1206500"/>
            <a:ext cx="1787525" cy="2608263"/>
          </a:xfrm>
          <a:prstGeom prst="downArrowCallout">
            <a:avLst>
              <a:gd name="adj1" fmla="val 25000"/>
              <a:gd name="adj2" fmla="val 25469"/>
              <a:gd name="adj3" fmla="val 22434"/>
              <a:gd name="adj4" fmla="val 66758"/>
            </a:avLst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 w="25400">
            <a:solidFill>
              <a:schemeClr val="accent6">
                <a:lumMod val="50000"/>
                <a:alpha val="79000"/>
              </a:schemeClr>
            </a:solidFill>
            <a:miter lim="800000"/>
            <a:headEnd/>
            <a:tailEnd/>
          </a:ln>
          <a:effectLst/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5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Бюджетный прогноз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2000"/>
                                        <p:tgtEl>
                                          <p:spTgt spid="38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389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2000"/>
                                        <p:tgtEl>
                                          <p:spTgt spid="389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389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38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38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2000"/>
                                        <p:tgtEl>
                                          <p:spTgt spid="389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38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38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4" grpId="0"/>
      <p:bldP spid="38923" grpId="0" animBg="1"/>
      <p:bldP spid="38926" grpId="0" animBg="1"/>
      <p:bldP spid="38927" grpId="0" animBg="1"/>
      <p:bldP spid="38928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23455131-FE42-4C9E-8BF2-DBED7BF6E96D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6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xmlns="" id="{86E7B57C-C115-4EA2-A829-DD10203B84A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17500" y="30163"/>
            <a:ext cx="9398000" cy="539750"/>
          </a:xfrm>
        </p:spPr>
        <p:txBody>
          <a:bodyPr rtlCol="0">
            <a:no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параметры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исполнения бюджета </a:t>
            </a: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Старооскольского </a:t>
            </a:r>
            <a:b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городского округа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</a:t>
            </a:r>
            <a:r>
              <a:rPr lang="ru-RU" sz="16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  <a:endParaRPr lang="ru-RU" sz="16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8107" name="Group 2507">
            <a:extLst>
              <a:ext uri="{FF2B5EF4-FFF2-40B4-BE49-F238E27FC236}">
                <a16:creationId xmlns:a16="http://schemas.microsoft.com/office/drawing/2014/main" xmlns="" id="{B807A07C-C938-41C2-8447-596652FE6327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xmlns="" val="1594154782"/>
              </p:ext>
            </p:extLst>
          </p:nvPr>
        </p:nvGraphicFramePr>
        <p:xfrm>
          <a:off x="768350" y="1152525"/>
          <a:ext cx="8774650" cy="4769625"/>
        </p:xfrm>
        <a:graphic>
          <a:graphicData uri="http://schemas.openxmlformats.org/drawingml/2006/table">
            <a:tbl>
              <a:tblPr/>
              <a:tblGrid>
                <a:gridCol w="74860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8858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767637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Исполнено за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2020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1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 - всего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  <a:lin ang="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9 611 321,6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  <a:lin ang="13500000" scaled="1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74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налоговые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неналоговые доходы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3 801 677,6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8164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безвозмездные поступления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5 809 644,0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01806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 - всего,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9 611 746,8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том числе:</a:t>
                      </a:r>
                      <a:endParaRPr kumimoji="0" lang="ru-RU" sz="8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374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непрограммные расходы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0" i="0" u="none" strike="noStrike" dirty="0">
                          <a:effectLst/>
                          <a:latin typeface="Times New Roman" panose="02020603050405020304" pitchFamily="18" charset="0"/>
                        </a:rPr>
                        <a:t>338 560,0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37450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- программные 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9 273 186,8</a:t>
                      </a: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6599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Дефицит (-), профицит(+)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effectLst/>
                          <a:latin typeface="Times New Roman" panose="02020603050405020304" pitchFamily="18" charset="0"/>
                        </a:rPr>
                        <a:t>-425,2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chemeClr val="accent6">
                            <a:lumMod val="60000"/>
                            <a:lumOff val="40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</a:schemeClr>
                        </a:gs>
                        <a:gs pos="100000">
                          <a:schemeClr val="accent5"/>
                        </a:gs>
                      </a:gsLst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218908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kumimoji="0" lang="ru-RU" sz="1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24853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Размер Дорожного фонда Старооскольского городского округа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3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1 253 524,1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40061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Предельный объем муниципального долга Старооскольского городского округа </a:t>
                      </a: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на 01.01.2020 г.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1 156 000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40181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Объем расходов на обслуживание муниципального внутреннего долга Старооскольского городского округа </a:t>
                      </a: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5">
                              <a:lumMod val="25000"/>
                            </a:schemeClr>
                          </a:solidFill>
                          <a:effectLst/>
                          <a:latin typeface="Times New Roman" pitchFamily="18" charset="0"/>
                        </a:rPr>
                        <a:t>32 092,1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5">
                            <a:lumMod val="25000"/>
                          </a:schemeClr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8211" marR="88211" marT="17998" marB="17998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  <p:sp>
        <p:nvSpPr>
          <p:cNvPr id="27681" name="Rectangle 2081">
            <a:extLst>
              <a:ext uri="{FF2B5EF4-FFF2-40B4-BE49-F238E27FC236}">
                <a16:creationId xmlns:a16="http://schemas.microsoft.com/office/drawing/2014/main" xmlns="" id="{C6C52853-3685-4011-8CD9-F9F6E2464D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48713" y="788988"/>
            <a:ext cx="677862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dirty="0">
                <a:solidFill>
                  <a:schemeClr val="accent5">
                    <a:lumMod val="25000"/>
                  </a:schemeClr>
                </a:solidFill>
                <a:latin typeface="+mn-lt"/>
              </a:rPr>
              <a:t>тыс.руб.</a:t>
            </a:r>
          </a:p>
        </p:txBody>
      </p:sp>
      <p:sp>
        <p:nvSpPr>
          <p:cNvPr id="27690" name="Line 2090">
            <a:extLst>
              <a:ext uri="{FF2B5EF4-FFF2-40B4-BE49-F238E27FC236}">
                <a16:creationId xmlns:a16="http://schemas.microsoft.com/office/drawing/2014/main" xmlns="" id="{5242B0A9-C032-4833-BEE5-4B9ADC479C15}"/>
              </a:ext>
            </a:extLst>
          </p:cNvPr>
          <p:cNvSpPr>
            <a:spLocks noChangeShapeType="1"/>
          </p:cNvSpPr>
          <p:nvPr/>
        </p:nvSpPr>
        <p:spPr bwMode="auto">
          <a:xfrm>
            <a:off x="455613" y="684213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27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2000"/>
                                        <p:tgtEl>
                                          <p:spTgt spid="28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2000"/>
                                        <p:tgtEl>
                                          <p:spTgt spid="27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xmlns="" id="{B1440CCA-A2CA-4087-8424-18856C7223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84200" y="39688"/>
            <a:ext cx="8915400" cy="90805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Основные </a:t>
            </a: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параметры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исполнения бюджета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Старооскольского городского округа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за </a:t>
            </a:r>
            <a:r>
              <a:rPr lang="ru-RU" sz="2000" b="1" dirty="0" smtClean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2020 </a:t>
            </a:r>
            <a:r>
              <a:rPr lang="ru-RU" sz="20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ea typeface="Arial Unicode MS" pitchFamily="34" charset="-128"/>
                <a:cs typeface="Arial Unicode MS" pitchFamily="34" charset="-128"/>
              </a:rPr>
              <a:t>год </a:t>
            </a:r>
          </a:p>
        </p:txBody>
      </p:sp>
      <p:sp>
        <p:nvSpPr>
          <p:cNvPr id="38915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751BB4EB-E4BA-48D1-AB92-742F4404F5F3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7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4340" name="AutoShape 4">
            <a:extLst>
              <a:ext uri="{FF2B5EF4-FFF2-40B4-BE49-F238E27FC236}">
                <a16:creationId xmlns:a16="http://schemas.microsoft.com/office/drawing/2014/main" xmlns="" id="{982470B8-459C-45E1-B0EA-FE855197A9C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032250" y="2395538"/>
            <a:ext cx="1728787" cy="3125788"/>
          </a:xfrm>
          <a:prstGeom prst="upDownArrowCallout">
            <a:avLst>
              <a:gd name="adj1" fmla="val 25000"/>
              <a:gd name="adj2" fmla="val 25000"/>
              <a:gd name="adj3" fmla="val 16919"/>
              <a:gd name="adj4" fmla="val 50000"/>
            </a:avLst>
          </a:prstGeom>
          <a:gradFill flip="none" rotWithShape="1">
            <a:gsLst>
              <a:gs pos="0">
                <a:schemeClr val="accent6">
                  <a:lumMod val="67000"/>
                </a:schemeClr>
              </a:gs>
              <a:gs pos="48000">
                <a:schemeClr val="accent6">
                  <a:lumMod val="97000"/>
                  <a:lumOff val="3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62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</a:p>
        </p:txBody>
      </p:sp>
      <p:sp>
        <p:nvSpPr>
          <p:cNvPr id="14341" name="Rectangle 5">
            <a:extLst>
              <a:ext uri="{FF2B5EF4-FFF2-40B4-BE49-F238E27FC236}">
                <a16:creationId xmlns:a16="http://schemas.microsoft.com/office/drawing/2014/main" xmlns="" id="{F9DDF5AA-6D56-4915-82CF-165D79C224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1509713"/>
            <a:ext cx="2338387" cy="1368425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Times New Roman" panose="02020603050405020304" pitchFamily="18" charset="0"/>
              </a:rPr>
              <a:t>Доходы бюджета – 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9 611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321,6 </a:t>
            </a:r>
            <a:r>
              <a:rPr lang="ru-RU" altLang="ru-RU" b="1" dirty="0" smtClean="0">
                <a:latin typeface="Times New Roman" panose="02020603050405020304" pitchFamily="18" charset="0"/>
              </a:rPr>
              <a:t>тыс</a:t>
            </a:r>
            <a:r>
              <a:rPr lang="ru-RU" altLang="ru-RU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42" name="Rectangle 6">
            <a:extLst>
              <a:ext uri="{FF2B5EF4-FFF2-40B4-BE49-F238E27FC236}">
                <a16:creationId xmlns:a16="http://schemas.microsoft.com/office/drawing/2014/main" xmlns="" id="{30BA7AA4-2645-4050-B2C8-D207C1131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813" y="5137151"/>
            <a:ext cx="2338387" cy="143986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b="1" dirty="0">
                <a:latin typeface="Times New Roman" panose="02020603050405020304" pitchFamily="18" charset="0"/>
              </a:rPr>
              <a:t>Расходы бюджета –</a:t>
            </a:r>
          </a:p>
          <a:p>
            <a:pPr algn="ctr" eaLnBrk="1" hangingPunct="1">
              <a:defRPr/>
            </a:pPr>
            <a:r>
              <a:rPr lang="ru-RU" b="1" dirty="0">
                <a:latin typeface="Times New Roman" panose="02020603050405020304" pitchFamily="18" charset="0"/>
              </a:rPr>
              <a:t>9 611 </a:t>
            </a:r>
            <a:r>
              <a:rPr lang="ru-RU" b="1" dirty="0" smtClean="0">
                <a:latin typeface="Times New Roman" panose="02020603050405020304" pitchFamily="18" charset="0"/>
              </a:rPr>
              <a:t>746,8 </a:t>
            </a:r>
            <a:r>
              <a:rPr lang="ru-RU" altLang="ru-RU" b="1" dirty="0" smtClean="0">
                <a:latin typeface="Times New Roman" panose="02020603050405020304" pitchFamily="18" charset="0"/>
              </a:rPr>
              <a:t>тыс</a:t>
            </a:r>
            <a:r>
              <a:rPr lang="ru-RU" altLang="ru-RU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45" name="AutoShape 9">
            <a:extLst>
              <a:ext uri="{FF2B5EF4-FFF2-40B4-BE49-F238E27FC236}">
                <a16:creationId xmlns:a16="http://schemas.microsoft.com/office/drawing/2014/main" xmlns="" id="{6663DA97-F15B-4A10-A50E-BE7BCFA272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000" y="1809000"/>
            <a:ext cx="2790000" cy="1935000"/>
          </a:xfrm>
          <a:prstGeom prst="homePlate">
            <a:avLst>
              <a:gd name="adj" fmla="val 41299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Налоговые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неналоговые доходы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</a:rPr>
              <a:t>3 801 </a:t>
            </a:r>
            <a:r>
              <a:rPr lang="ru-RU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677,6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 руб.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46" name="AutoShape 10">
            <a:extLst>
              <a:ext uri="{FF2B5EF4-FFF2-40B4-BE49-F238E27FC236}">
                <a16:creationId xmlns:a16="http://schemas.microsoft.com/office/drawing/2014/main" xmlns="" id="{96E49C4A-E4FC-4756-A079-45C5CF7AD7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362" y="4059000"/>
            <a:ext cx="2814638" cy="1929900"/>
          </a:xfrm>
          <a:prstGeom prst="homePlate">
            <a:avLst>
              <a:gd name="adj" fmla="val 41327"/>
            </a:avLst>
          </a:prstGeom>
          <a:gradFill flip="none" rotWithShape="1">
            <a:gsLst>
              <a:gs pos="0">
                <a:schemeClr val="accent6">
                  <a:lumMod val="5000"/>
                  <a:lumOff val="95000"/>
                </a:schemeClr>
              </a:gs>
              <a:gs pos="74000">
                <a:schemeClr val="accent6">
                  <a:lumMod val="45000"/>
                  <a:lumOff val="55000"/>
                </a:schemeClr>
              </a:gs>
              <a:gs pos="83000">
                <a:schemeClr val="accent6">
                  <a:lumMod val="45000"/>
                  <a:lumOff val="55000"/>
                </a:schemeClr>
              </a:gs>
              <a:gs pos="100000">
                <a:schemeClr val="accent6">
                  <a:lumMod val="30000"/>
                  <a:lumOff val="70000"/>
                </a:schemeClr>
              </a:gs>
            </a:gsLst>
            <a:lin ang="5400000" scaled="1"/>
            <a:tileRect/>
          </a:gradFill>
          <a:ln w="1905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800" b="1" dirty="0"/>
              <a:t>Безвозмездные поступления</a:t>
            </a:r>
          </a:p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None/>
              <a:defRPr/>
            </a:pPr>
            <a:r>
              <a:rPr lang="ru-RU" sz="1800" b="1" dirty="0">
                <a:solidFill>
                  <a:srgbClr val="000000"/>
                </a:solidFill>
              </a:rPr>
              <a:t>5 809 </a:t>
            </a:r>
            <a:r>
              <a:rPr lang="ru-RU" sz="1800" b="1" dirty="0" smtClean="0">
                <a:solidFill>
                  <a:srgbClr val="000000"/>
                </a:solidFill>
              </a:rPr>
              <a:t>644,0 </a:t>
            </a:r>
            <a:r>
              <a:rPr lang="ru-RU" altLang="ru-RU" sz="1800" b="1" dirty="0" smtClean="0"/>
              <a:t>тыс</a:t>
            </a:r>
            <a:r>
              <a:rPr lang="ru-RU" altLang="ru-RU" sz="1800" b="1" dirty="0"/>
              <a:t>. руб.</a:t>
            </a:r>
          </a:p>
        </p:txBody>
      </p:sp>
      <p:sp>
        <p:nvSpPr>
          <p:cNvPr id="14348" name="AutoShape 12">
            <a:extLst>
              <a:ext uri="{FF2B5EF4-FFF2-40B4-BE49-F238E27FC236}">
                <a16:creationId xmlns:a16="http://schemas.microsoft.com/office/drawing/2014/main" xmlns="" id="{AD2B5560-EA92-4247-8E08-2FDE67787A88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87212" y="2780473"/>
            <a:ext cx="3128963" cy="669925"/>
          </a:xfrm>
          <a:prstGeom prst="homePlate">
            <a:avLst>
              <a:gd name="adj" fmla="val 97650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Образование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latin typeface="Times New Roman" panose="02020603050405020304" pitchFamily="18" charset="0"/>
              </a:rPr>
              <a:t>4 </a:t>
            </a:r>
            <a:r>
              <a:rPr lang="ru-RU" altLang="ru-RU" sz="1400" b="1" dirty="0">
                <a:latin typeface="Times New Roman" panose="02020603050405020304" pitchFamily="18" charset="0"/>
              </a:rPr>
              <a:t>488 </a:t>
            </a:r>
            <a:r>
              <a:rPr lang="ru-RU" altLang="ru-RU" sz="1400" b="1" dirty="0" smtClean="0">
                <a:latin typeface="Times New Roman" panose="02020603050405020304" pitchFamily="18" charset="0"/>
              </a:rPr>
              <a:t>480,7 </a:t>
            </a:r>
            <a:r>
              <a:rPr lang="ru-RU" altLang="ru-RU" sz="1400" b="1" dirty="0" smtClean="0">
                <a:latin typeface="Times New Roman" panose="02020603050405020304" pitchFamily="18" charset="0"/>
              </a:rPr>
              <a:t>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52" name="Line 16">
            <a:extLst>
              <a:ext uri="{FF2B5EF4-FFF2-40B4-BE49-F238E27FC236}">
                <a16:creationId xmlns:a16="http://schemas.microsoft.com/office/drawing/2014/main" xmlns="" id="{E61B0F44-9E93-4656-9FDA-F49FD726620B}"/>
              </a:ext>
            </a:extLst>
          </p:cNvPr>
          <p:cNvSpPr>
            <a:spLocks noChangeShapeType="1"/>
          </p:cNvSpPr>
          <p:nvPr/>
        </p:nvSpPr>
        <p:spPr bwMode="auto">
          <a:xfrm>
            <a:off x="554038" y="84455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14353" name="AutoShape 17">
            <a:extLst>
              <a:ext uri="{FF2B5EF4-FFF2-40B4-BE49-F238E27FC236}">
                <a16:creationId xmlns:a16="http://schemas.microsoft.com/office/drawing/2014/main" xmlns="" id="{E03DE91C-31A8-473D-B074-FE4F40F5A223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1600" y="1930400"/>
            <a:ext cx="3136900" cy="725488"/>
          </a:xfrm>
          <a:prstGeom prst="homePlate">
            <a:avLst>
              <a:gd name="adj" fmla="val 94484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Жилищно-коммунальное хозяйство</a:t>
            </a:r>
          </a:p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741 </a:t>
            </a:r>
            <a:r>
              <a:rPr lang="ru-RU" altLang="ru-RU" sz="1400" b="1" dirty="0" smtClean="0">
                <a:latin typeface="Times New Roman" panose="02020603050405020304" pitchFamily="18" charset="0"/>
              </a:rPr>
              <a:t>451,9</a:t>
            </a:r>
            <a:r>
              <a:rPr lang="ru-RU" altLang="ru-RU" sz="1400" b="1" dirty="0" smtClean="0">
                <a:latin typeface="Times New Roman" panose="02020603050405020304" pitchFamily="18" charset="0"/>
              </a:rPr>
              <a:t> 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54" name="AutoShape 18">
            <a:extLst>
              <a:ext uri="{FF2B5EF4-FFF2-40B4-BE49-F238E27FC236}">
                <a16:creationId xmlns:a16="http://schemas.microsoft.com/office/drawing/2014/main" xmlns="" id="{22136CB7-3552-4CA6-9BC5-0EE758082644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9538" y="4298950"/>
            <a:ext cx="3148012" cy="661988"/>
          </a:xfrm>
          <a:prstGeom prst="homePlate">
            <a:avLst>
              <a:gd name="adj" fmla="val 9605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Социальная политика</a:t>
            </a:r>
          </a:p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1 427 092,2</a:t>
            </a:r>
            <a:r>
              <a:rPr lang="ru-RU" altLang="ru-RU" sz="1400" b="1" dirty="0" smtClean="0">
                <a:latin typeface="Times New Roman" panose="02020603050405020304" pitchFamily="18" charset="0"/>
              </a:rPr>
              <a:t> </a:t>
            </a:r>
            <a:r>
              <a:rPr lang="ru-RU" altLang="ru-RU" sz="1400" b="1" dirty="0" smtClean="0">
                <a:latin typeface="Times New Roman" panose="02020603050405020304" pitchFamily="18" charset="0"/>
              </a:rPr>
              <a:t>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55" name="AutoShape 19">
            <a:extLst>
              <a:ext uri="{FF2B5EF4-FFF2-40B4-BE49-F238E27FC236}">
                <a16:creationId xmlns:a16="http://schemas.microsoft.com/office/drawing/2014/main" xmlns="" id="{9243F5D6-791C-4837-B4F8-B43FC93A5C85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9538" y="3560763"/>
            <a:ext cx="3128962" cy="639762"/>
          </a:xfrm>
          <a:prstGeom prst="homePlate">
            <a:avLst>
              <a:gd name="adj" fmla="val 99605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Культура и кинематография</a:t>
            </a:r>
          </a:p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519 433,6</a:t>
            </a:r>
            <a:r>
              <a:rPr lang="ru-RU" altLang="ru-RU" sz="1400" b="1" dirty="0" smtClean="0">
                <a:latin typeface="Times New Roman" panose="02020603050405020304" pitchFamily="18" charset="0"/>
              </a:rPr>
              <a:t> </a:t>
            </a:r>
            <a:r>
              <a:rPr lang="ru-RU" altLang="ru-RU" sz="1400" b="1" dirty="0" smtClean="0">
                <a:latin typeface="Times New Roman" panose="02020603050405020304" pitchFamily="18" charset="0"/>
              </a:rPr>
              <a:t>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56" name="AutoShape 20">
            <a:extLst>
              <a:ext uri="{FF2B5EF4-FFF2-40B4-BE49-F238E27FC236}">
                <a16:creationId xmlns:a16="http://schemas.microsoft.com/office/drawing/2014/main" xmlns="" id="{3EDFC390-152D-4E7D-AD15-2AB12618D3C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1600" y="1144588"/>
            <a:ext cx="3154363" cy="654050"/>
          </a:xfrm>
          <a:prstGeom prst="homePlate">
            <a:avLst>
              <a:gd name="adj" fmla="val 102507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Дорожное хозяйство</a:t>
            </a:r>
          </a:p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1 253 524,1 </a:t>
            </a:r>
            <a:r>
              <a:rPr lang="ru-RU" altLang="ru-RU" sz="1400" b="1" dirty="0" smtClean="0">
                <a:latin typeface="Times New Roman" panose="02020603050405020304" pitchFamily="18" charset="0"/>
              </a:rPr>
              <a:t>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4357" name="AutoShape 21">
            <a:extLst>
              <a:ext uri="{FF2B5EF4-FFF2-40B4-BE49-F238E27FC236}">
                <a16:creationId xmlns:a16="http://schemas.microsoft.com/office/drawing/2014/main" xmlns="" id="{4451094C-3904-4EA9-995B-114615E7F6E2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1600" y="5070475"/>
            <a:ext cx="3154363" cy="677863"/>
          </a:xfrm>
          <a:prstGeom prst="homePlate">
            <a:avLst>
              <a:gd name="adj" fmla="val 103042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Физическая культура и спорт</a:t>
            </a:r>
          </a:p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229 146,4</a:t>
            </a:r>
            <a:r>
              <a:rPr lang="ru-RU" altLang="ru-RU" sz="1400" b="1" dirty="0" smtClean="0">
                <a:latin typeface="Times New Roman" panose="02020603050405020304" pitchFamily="18" charset="0"/>
              </a:rPr>
              <a:t> </a:t>
            </a:r>
            <a:r>
              <a:rPr lang="ru-RU" altLang="ru-RU" sz="1400" b="1" dirty="0" smtClean="0">
                <a:latin typeface="Times New Roman" panose="02020603050405020304" pitchFamily="18" charset="0"/>
              </a:rPr>
              <a:t>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  <p:sp>
        <p:nvSpPr>
          <p:cNvPr id="18" name="AutoShape 22">
            <a:extLst>
              <a:ext uri="{FF2B5EF4-FFF2-40B4-BE49-F238E27FC236}">
                <a16:creationId xmlns:a16="http://schemas.microsoft.com/office/drawing/2014/main" xmlns="" id="{8EB16319-8AE8-4877-82C9-87A3C01BFECE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453198" y="5857892"/>
            <a:ext cx="3178175" cy="598487"/>
          </a:xfrm>
          <a:prstGeom prst="homePlate">
            <a:avLst>
              <a:gd name="adj" fmla="val 109600"/>
            </a:avLst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rgbClr val="006666"/>
            </a:solidFill>
            <a:miter lim="800000"/>
            <a:headEnd/>
            <a:tailEnd/>
          </a:ln>
        </p:spPr>
        <p:txBody>
          <a:bodyPr rot="10800000" wrap="none" anchor="ctr" anchorCtr="1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400" b="1" dirty="0">
                <a:latin typeface="Times New Roman" panose="02020603050405020304" pitchFamily="18" charset="0"/>
              </a:rPr>
              <a:t>Другие расходы</a:t>
            </a:r>
          </a:p>
          <a:p>
            <a:pPr algn="ctr" eaLnBrk="1" hangingPunct="1">
              <a:defRPr/>
            </a:pPr>
            <a:r>
              <a:rPr lang="ru-RU" altLang="ru-RU" sz="1400" b="1" dirty="0" smtClean="0">
                <a:latin typeface="Times New Roman" panose="02020603050405020304" pitchFamily="18" charset="0"/>
              </a:rPr>
              <a:t>952 617,9 </a:t>
            </a:r>
            <a:r>
              <a:rPr lang="ru-RU" altLang="ru-RU" sz="1400" b="1" dirty="0" smtClean="0">
                <a:latin typeface="Times New Roman" panose="02020603050405020304" pitchFamily="18" charset="0"/>
              </a:rPr>
              <a:t>тыс</a:t>
            </a:r>
            <a:r>
              <a:rPr lang="ru-RU" altLang="ru-RU" sz="1400" b="1" dirty="0">
                <a:latin typeface="Times New Roman" panose="02020603050405020304" pitchFamily="18" charset="0"/>
              </a:rPr>
              <a:t>. руб.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6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143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4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4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4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43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5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20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2000" fill="hold"/>
                                        <p:tgtEl>
                                          <p:spTgt spid="143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9000"/>
                            </p:stCondLst>
                            <p:childTnLst>
                              <p:par>
                                <p:cTn id="5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6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  <p:bldP spid="14340" grpId="0" animBg="1"/>
      <p:bldP spid="14341" grpId="0" animBg="1"/>
      <p:bldP spid="14345" grpId="0" animBg="1"/>
      <p:bldP spid="1434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xmlns="" id="{011EE901-B3DE-40F6-A7FF-BA208F24A7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4838" y="92075"/>
            <a:ext cx="8915400" cy="56673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Доходы бюджета Старооскольского городского округа</a:t>
            </a:r>
          </a:p>
        </p:txBody>
      </p:sp>
      <p:sp>
        <p:nvSpPr>
          <p:cNvPr id="41987" name="Rectangle 3">
            <a:extLst>
              <a:ext uri="{FF2B5EF4-FFF2-40B4-BE49-F238E27FC236}">
                <a16:creationId xmlns:a16="http://schemas.microsoft.com/office/drawing/2014/main" xmlns="" id="{F86D5B31-9392-49A8-892D-3635744283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5175" y="681038"/>
            <a:ext cx="8915400" cy="3886200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Доходы бюджета городского округа образуются за счет налоговых и неналоговых доходов, а также за счет безвозмездных поступлений.</a:t>
            </a:r>
          </a:p>
        </p:txBody>
      </p:sp>
      <p:sp>
        <p:nvSpPr>
          <p:cNvPr id="41988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AB8C6FAB-9D44-4534-989F-A88A863C07EF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8</a:t>
            </a:fld>
            <a:endParaRPr lang="ru-RU" altLang="ru-RU" sz="120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Line 4">
            <a:extLst>
              <a:ext uri="{FF2B5EF4-FFF2-40B4-BE49-F238E27FC236}">
                <a16:creationId xmlns:a16="http://schemas.microsoft.com/office/drawing/2014/main" xmlns="" id="{A6C194B3-14FD-4F7D-8869-0019F920B483}"/>
              </a:ext>
            </a:extLst>
          </p:cNvPr>
          <p:cNvSpPr>
            <a:spLocks noChangeShapeType="1"/>
          </p:cNvSpPr>
          <p:nvPr/>
        </p:nvSpPr>
        <p:spPr bwMode="auto">
          <a:xfrm>
            <a:off x="465138" y="549275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41989" name="AutoShape 5">
            <a:extLst>
              <a:ext uri="{FF2B5EF4-FFF2-40B4-BE49-F238E27FC236}">
                <a16:creationId xmlns:a16="http://schemas.microsoft.com/office/drawing/2014/main" xmlns="" id="{39E61A7E-AD04-45C3-AE5B-28F891BD75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83013" y="1647825"/>
            <a:ext cx="2341562" cy="1096963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9050">
            <a:solidFill>
              <a:schemeClr val="accent1"/>
            </a:solidFill>
            <a:round/>
            <a:headEnd/>
            <a:tailEnd/>
          </a:ln>
        </p:spPr>
        <p:txBody>
          <a:bodyPr lIns="126000" rIns="12600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2400" b="1" dirty="0"/>
              <a:t>Доходы бюджета</a:t>
            </a:r>
          </a:p>
        </p:txBody>
      </p:sp>
      <p:sp>
        <p:nvSpPr>
          <p:cNvPr id="41990" name="Rectangle 6">
            <a:extLst>
              <a:ext uri="{FF2B5EF4-FFF2-40B4-BE49-F238E27FC236}">
                <a16:creationId xmlns:a16="http://schemas.microsoft.com/office/drawing/2014/main" xmlns="" id="{EFAD0F91-A48D-47E8-BDAF-B53BDF82A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138" y="3406775"/>
            <a:ext cx="2543175" cy="26701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/>
              <a:t>Налоговые доходы – поступления в бюджет от уплаты налогов, установленных Налоговым кодексом РФ</a:t>
            </a:r>
          </a:p>
        </p:txBody>
      </p:sp>
      <p:sp>
        <p:nvSpPr>
          <p:cNvPr id="41991" name="Rectangle 7">
            <a:extLst>
              <a:ext uri="{FF2B5EF4-FFF2-40B4-BE49-F238E27FC236}">
                <a16:creationId xmlns:a16="http://schemas.microsoft.com/office/drawing/2014/main" xmlns="" id="{41D978CB-E04C-4F47-A541-1EEC9C0773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3424238"/>
            <a:ext cx="2589213" cy="260826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0" tIns="0" rIns="0" bIns="0" anchor="ctr"/>
          <a:lstStyle>
            <a:lvl1pPr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ru-RU" altLang="ru-RU" sz="1600" b="1" dirty="0">
                <a:latin typeface="Times New Roman" panose="02020603050405020304" pitchFamily="18" charset="0"/>
              </a:rPr>
              <a:t>Неналоговые доходы – поступления от уплаты пошлин и сборов, установленных законодательством РФ, штрафов за нарушение законодательства, доходов от использования и продажи имущества</a:t>
            </a:r>
          </a:p>
        </p:txBody>
      </p:sp>
      <p:sp>
        <p:nvSpPr>
          <p:cNvPr id="41992" name="Rectangle 8">
            <a:extLst>
              <a:ext uri="{FF2B5EF4-FFF2-40B4-BE49-F238E27FC236}">
                <a16:creationId xmlns:a16="http://schemas.microsoft.com/office/drawing/2014/main" xmlns="" id="{F27D7C35-4290-4DE1-A232-CE777CB99F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72288" y="3402013"/>
            <a:ext cx="2752725" cy="264477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lIns="108000" tIns="0" rIns="108000" bIns="0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ru-RU" altLang="ru-RU" sz="1600" b="1" dirty="0"/>
              <a:t>Безвозмездные поступления - это поступления из бюджетов других уровней (межбюджетные трансферты) и финансовая помощь от физических и юридических лиц</a:t>
            </a:r>
            <a:r>
              <a:rPr lang="ru-RU" altLang="ru-RU" sz="1600" b="1" dirty="0">
                <a:solidFill>
                  <a:schemeClr val="accent2"/>
                </a:solidFill>
              </a:rPr>
              <a:t> </a:t>
            </a:r>
          </a:p>
        </p:txBody>
      </p:sp>
      <p:sp>
        <p:nvSpPr>
          <p:cNvPr id="41993" name="AutoShape 9">
            <a:extLst>
              <a:ext uri="{FF2B5EF4-FFF2-40B4-BE49-F238E27FC236}">
                <a16:creationId xmlns:a16="http://schemas.microsoft.com/office/drawing/2014/main" xmlns="" id="{FFAF445D-987D-45D8-8EC4-1C79F12B17EA}"/>
              </a:ext>
            </a:extLst>
          </p:cNvPr>
          <p:cNvSpPr>
            <a:spLocks noChangeArrowheads="1"/>
          </p:cNvSpPr>
          <p:nvPr/>
        </p:nvSpPr>
        <p:spPr bwMode="auto">
          <a:xfrm rot="2313247">
            <a:off x="6291263" y="2346325"/>
            <a:ext cx="2047875" cy="676275"/>
          </a:xfrm>
          <a:prstGeom prst="curvedDownArrow">
            <a:avLst>
              <a:gd name="adj1" fmla="val 49208"/>
              <a:gd name="adj2" fmla="val 96397"/>
              <a:gd name="adj3" fmla="val 83417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/>
          </a:p>
        </p:txBody>
      </p:sp>
      <p:sp>
        <p:nvSpPr>
          <p:cNvPr id="41995" name="AutoShape 11">
            <a:extLst>
              <a:ext uri="{FF2B5EF4-FFF2-40B4-BE49-F238E27FC236}">
                <a16:creationId xmlns:a16="http://schemas.microsoft.com/office/drawing/2014/main" xmlns="" id="{716B3EA0-E5C6-45FF-9F5C-ACFFBB1F9879}"/>
              </a:ext>
            </a:extLst>
          </p:cNvPr>
          <p:cNvSpPr>
            <a:spLocks noChangeArrowheads="1"/>
          </p:cNvSpPr>
          <p:nvPr/>
        </p:nvSpPr>
        <p:spPr bwMode="auto">
          <a:xfrm rot="7897213">
            <a:off x="1724025" y="2286000"/>
            <a:ext cx="1790700" cy="749300"/>
          </a:xfrm>
          <a:prstGeom prst="curvedUpArrow">
            <a:avLst>
              <a:gd name="adj1" fmla="val 33834"/>
              <a:gd name="adj2" fmla="val 72801"/>
              <a:gd name="adj3" fmla="val 74671"/>
            </a:avLst>
          </a:prstGeom>
          <a:solidFill>
            <a:schemeClr val="accent6">
              <a:lumMod val="40000"/>
              <a:lumOff val="60000"/>
            </a:schemeClr>
          </a:solidFill>
          <a:ln w="19050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/>
          </a:p>
        </p:txBody>
      </p:sp>
      <p:sp>
        <p:nvSpPr>
          <p:cNvPr id="41996" name="AutoShape 12">
            <a:extLst>
              <a:ext uri="{FF2B5EF4-FFF2-40B4-BE49-F238E27FC236}">
                <a16:creationId xmlns:a16="http://schemas.microsoft.com/office/drawing/2014/main" xmlns="" id="{C33B3867-C5B4-4B9A-9DC5-6D4841C945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2800" y="2832100"/>
            <a:ext cx="766763" cy="569913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6">
              <a:lumMod val="40000"/>
              <a:lumOff val="60000"/>
            </a:schemeClr>
          </a:solidFill>
          <a:ln w="15875">
            <a:solidFill>
              <a:schemeClr val="accent1"/>
            </a:solidFill>
            <a:miter lim="800000"/>
            <a:headEnd/>
            <a:tailEnd/>
          </a:ln>
        </p:spPr>
        <p:txBody>
          <a:bodyPr wrap="none" anchor="ctr"/>
          <a:lstStyle>
            <a:lvl1pPr defTabSz="912813"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12813">
              <a:spcBef>
                <a:spcPct val="20000"/>
              </a:spcBef>
              <a:buClr>
                <a:schemeClr val="accent2"/>
              </a:buClr>
              <a:buSzPct val="80000"/>
              <a:buFont typeface="Wingdings" panose="05000000000000000000" pitchFamily="2" charset="2"/>
              <a:buChar char="¨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12813">
              <a:spcBef>
                <a:spcPct val="20000"/>
              </a:spcBef>
              <a:buClr>
                <a:schemeClr val="bg2"/>
              </a:buClr>
              <a:buSzPct val="6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12813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¨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12813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auto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ru-RU" altLang="ru-RU" sz="1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419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6" presetClass="entr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2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4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419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419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419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" grpId="0"/>
      <p:bldP spid="41987" grpId="0" build="p"/>
      <p:bldP spid="41993" grpId="0" animBg="1"/>
      <p:bldP spid="41995" grpId="0" animBg="1"/>
      <p:bldP spid="4199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xmlns="" id="{ED2B9562-59B2-4404-8C61-0A01FD2025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54038" y="107950"/>
            <a:ext cx="8915400" cy="396875"/>
          </a:xfrm>
        </p:spPr>
        <p:txBody>
          <a:bodyPr tIns="0" bIns="0" rtlCol="0">
            <a:normAutofit fontScale="90000"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ru-RU" sz="22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</a:rPr>
              <a:t>Межбюджетные трансферты (безвозмездные поступления)</a:t>
            </a:r>
            <a:r>
              <a:rPr lang="ru-RU" sz="2200" dirty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xmlns="" id="{070B1280-F1B7-4249-BD04-621BB86E5A1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22425" y="685800"/>
            <a:ext cx="7437438" cy="679450"/>
          </a:xfrm>
        </p:spPr>
        <p:txBody>
          <a:bodyPr rtlCol="0">
            <a:normAutofit fontScale="92500" lnSpcReduction="20000"/>
          </a:bodyPr>
          <a:lstStyle/>
          <a:p>
            <a:pPr marL="0" indent="0" algn="ctr" eaLnBrk="1" fontAlgn="auto" hangingPunct="1">
              <a:spcAft>
                <a:spcPts val="0"/>
              </a:spcAft>
              <a:buFontTx/>
              <a:buNone/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Межбюджетные трансферты (безвозмездные поступления)</a:t>
            </a:r>
            <a:r>
              <a:rPr lang="ru-RU" sz="1600" dirty="0">
                <a:solidFill>
                  <a:schemeClr val="accent1">
                    <a:lumMod val="75000"/>
                  </a:schemeClr>
                </a:solidFill>
              </a:rPr>
              <a:t> -</a:t>
            </a: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 это средства одного бюджета бюджетной системы РФ, перечисляемые другому бюджету бюджетной системы РФ.</a:t>
            </a:r>
          </a:p>
        </p:txBody>
      </p:sp>
      <p:sp>
        <p:nvSpPr>
          <p:cNvPr id="43012" name="Номер слайда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pPr defTabSz="912813"/>
            <a:fld id="{B69B5209-8E80-47B4-8ED3-203EF4F4C24B}" type="slidenum">
              <a:rPr lang="ru-RU" altLang="ru-RU" sz="1200">
                <a:solidFill>
                  <a:schemeClr val="tx1"/>
                </a:solidFill>
                <a:latin typeface="Times New Roman" pitchFamily="18" charset="0"/>
              </a:rPr>
              <a:pPr defTabSz="912813"/>
              <a:t>9</a:t>
            </a:fld>
            <a:endParaRPr lang="ru-RU" altLang="ru-RU" sz="1200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2" name="Line 4">
            <a:extLst>
              <a:ext uri="{FF2B5EF4-FFF2-40B4-BE49-F238E27FC236}">
                <a16:creationId xmlns:a16="http://schemas.microsoft.com/office/drawing/2014/main" xmlns="" id="{8BACAC05-42B8-45AB-90E5-50B70CC9CCAB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838" y="527050"/>
            <a:ext cx="9204325" cy="0"/>
          </a:xfrm>
          <a:prstGeom prst="line">
            <a:avLst/>
          </a:prstGeom>
          <a:noFill/>
          <a:ln w="47625" cmpd="dbl">
            <a:solidFill>
              <a:schemeClr val="accent5">
                <a:lumMod val="25000"/>
              </a:schemeClr>
            </a:solidFill>
            <a:round/>
            <a:headEnd/>
            <a:tailEnd/>
          </a:ln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dirty="0">
              <a:solidFill>
                <a:schemeClr val="accent5">
                  <a:lumMod val="25000"/>
                </a:schemeClr>
              </a:solidFill>
              <a:latin typeface="+mn-lt"/>
            </a:endParaRPr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852488" y="2470150"/>
            <a:ext cx="6981825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indent="538163" algn="ctr" defTabSz="912813" eaLnBrk="1" hangingPunct="1"/>
            <a:endParaRPr lang="ru-RU" altLang="ru-RU">
              <a:latin typeface="Times New Roman" pitchFamily="18" charset="0"/>
            </a:endParaRPr>
          </a:p>
        </p:txBody>
      </p:sp>
      <p:sp>
        <p:nvSpPr>
          <p:cNvPr id="43015" name="AutoShape 7">
            <a:extLst>
              <a:ext uri="{FF2B5EF4-FFF2-40B4-BE49-F238E27FC236}">
                <a16:creationId xmlns:a16="http://schemas.microsoft.com/office/drawing/2014/main" xmlns="" id="{24BE139C-AA1E-48E9-AF4C-2071D0D1D19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9675" y="1498600"/>
            <a:ext cx="2341563" cy="1096963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2">
                  <a:lumMod val="0"/>
                  <a:lumOff val="100000"/>
                </a:schemeClr>
              </a:gs>
              <a:gs pos="35000">
                <a:schemeClr val="accent2">
                  <a:lumMod val="0"/>
                  <a:lumOff val="100000"/>
                </a:schemeClr>
              </a:gs>
              <a:gs pos="100000">
                <a:schemeClr val="accent2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 w="19050">
            <a:solidFill>
              <a:schemeClr val="accent6">
                <a:lumMod val="75000"/>
              </a:schemeClr>
            </a:solidFill>
            <a:round/>
            <a:headEnd/>
            <a:tailEnd/>
          </a:ln>
        </p:spPr>
        <p:txBody>
          <a:bodyPr lIns="126000" rIns="12600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latin typeface="+mn-lt"/>
              </a:rPr>
              <a:t>Формы межбюджетных трансфертов</a:t>
            </a:r>
          </a:p>
        </p:txBody>
      </p:sp>
      <p:sp>
        <p:nvSpPr>
          <p:cNvPr id="43016" name="Rectangle 8">
            <a:extLst>
              <a:ext uri="{FF2B5EF4-FFF2-40B4-BE49-F238E27FC236}">
                <a16:creationId xmlns:a16="http://schemas.microsoft.com/office/drawing/2014/main" xmlns="" id="{A8960DE4-EF93-4EC8-BDEF-E9ABCACEB3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0200" y="3592513"/>
            <a:ext cx="2801938" cy="2613025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lIns="108000" tIns="0" rIns="10800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Дотации - межбюджетные трансферты, предоставляемые на безвозмездной и безвозвратной основе без установления направлений и (или) условий их использования</a:t>
            </a:r>
          </a:p>
        </p:txBody>
      </p:sp>
      <p:sp>
        <p:nvSpPr>
          <p:cNvPr id="43017" name="Rectangle 9">
            <a:extLst>
              <a:ext uri="{FF2B5EF4-FFF2-40B4-BE49-F238E27FC236}">
                <a16:creationId xmlns:a16="http://schemas.microsoft.com/office/drawing/2014/main" xmlns="" id="{8097EAF0-2B94-4CDB-961C-3B945366FE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6938" y="3605213"/>
            <a:ext cx="3198812" cy="322103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dirty="0">
              <a:latin typeface="+mn-lt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Субвенции - бюджетные средства, предоставляемые бюджету другого уровня бюджетной системы РФ в целях финансового обеспечения расходных обязательств субъектов РФ и (или) муниципальных образований, возникающих при выполнении полномочий РФ, переданных для осуществления органам государственной власти субъектов Российской Федерации и (или) органам местного самоуправления в установленном порядке.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latin typeface="+mn-lt"/>
            </a:endParaRPr>
          </a:p>
        </p:txBody>
      </p:sp>
      <p:sp>
        <p:nvSpPr>
          <p:cNvPr id="43018" name="Rectangle 10">
            <a:extLst>
              <a:ext uri="{FF2B5EF4-FFF2-40B4-BE49-F238E27FC236}">
                <a16:creationId xmlns:a16="http://schemas.microsoft.com/office/drawing/2014/main" xmlns="" id="{BE16E543-6772-41C7-9FE2-6F4AE28276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96100" y="3602038"/>
            <a:ext cx="2728913" cy="2608262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</a:schemeClr>
              </a:gs>
              <a:gs pos="46000">
                <a:schemeClr val="accent2">
                  <a:lumMod val="95000"/>
                  <a:lumOff val="5000"/>
                </a:schemeClr>
              </a:gs>
              <a:gs pos="100000">
                <a:schemeClr val="accent2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dirty="0">
                <a:latin typeface="+mn-lt"/>
              </a:rPr>
              <a:t>Субсидии - бюджетные средства, предоставляемые бюджету другого уровня бюджетной системы РФ, в целях </a:t>
            </a:r>
            <a:r>
              <a:rPr lang="ru-RU" sz="1400" dirty="0" err="1">
                <a:latin typeface="+mn-lt"/>
              </a:rPr>
              <a:t>софинансирования</a:t>
            </a:r>
            <a:r>
              <a:rPr lang="ru-RU" sz="1400" dirty="0">
                <a:latin typeface="+mn-lt"/>
              </a:rPr>
              <a:t> расходных обязательств, возникающих при выполнении полномочий органов местного самоуправления по вопросам местного значения </a:t>
            </a:r>
          </a:p>
        </p:txBody>
      </p:sp>
      <p:sp>
        <p:nvSpPr>
          <p:cNvPr id="43019" name="AutoShape 11">
            <a:extLst>
              <a:ext uri="{FF2B5EF4-FFF2-40B4-BE49-F238E27FC236}">
                <a16:creationId xmlns:a16="http://schemas.microsoft.com/office/drawing/2014/main" xmlns="" id="{D0743CD4-140D-4E0F-B991-A4E576FAC4E4}"/>
              </a:ext>
            </a:extLst>
          </p:cNvPr>
          <p:cNvSpPr>
            <a:spLocks noChangeArrowheads="1"/>
          </p:cNvSpPr>
          <p:nvPr/>
        </p:nvSpPr>
        <p:spPr bwMode="auto">
          <a:xfrm rot="7897213">
            <a:off x="1495425" y="2260601"/>
            <a:ext cx="1957387" cy="722312"/>
          </a:xfrm>
          <a:prstGeom prst="curvedUpArrow">
            <a:avLst>
              <a:gd name="adj1" fmla="val 33789"/>
              <a:gd name="adj2" fmla="val 72700"/>
              <a:gd name="adj3" fmla="val 74671"/>
            </a:avLst>
          </a:prstGeom>
          <a:solidFill>
            <a:schemeClr val="accent6">
              <a:lumMod val="75000"/>
            </a:schemeClr>
          </a:solidFill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43020" name="AutoShape 12">
            <a:extLst>
              <a:ext uri="{FF2B5EF4-FFF2-40B4-BE49-F238E27FC236}">
                <a16:creationId xmlns:a16="http://schemas.microsoft.com/office/drawing/2014/main" xmlns="" id="{EF5A9E5D-8E08-47D4-8B7B-A9D3FB7B1A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5175" y="2792413"/>
            <a:ext cx="766763" cy="636587"/>
          </a:xfrm>
          <a:prstGeom prst="downArrow">
            <a:avLst>
              <a:gd name="adj1" fmla="val 50000"/>
              <a:gd name="adj2" fmla="val 25000"/>
            </a:avLst>
          </a:prstGeom>
          <a:solidFill>
            <a:schemeClr val="accent6">
              <a:lumMod val="75000"/>
            </a:schemeClr>
          </a:solidFill>
          <a:ln w="15875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  <p:sp>
        <p:nvSpPr>
          <p:cNvPr id="43021" name="AutoShape 13">
            <a:extLst>
              <a:ext uri="{FF2B5EF4-FFF2-40B4-BE49-F238E27FC236}">
                <a16:creationId xmlns:a16="http://schemas.microsoft.com/office/drawing/2014/main" xmlns="" id="{141E8B32-48E2-411B-8D4C-F279E0CA88B0}"/>
              </a:ext>
            </a:extLst>
          </p:cNvPr>
          <p:cNvSpPr>
            <a:spLocks noChangeArrowheads="1"/>
          </p:cNvSpPr>
          <p:nvPr/>
        </p:nvSpPr>
        <p:spPr bwMode="auto">
          <a:xfrm rot="2313247">
            <a:off x="6397625" y="2378075"/>
            <a:ext cx="2190750" cy="609600"/>
          </a:xfrm>
          <a:prstGeom prst="curvedDownArrow">
            <a:avLst>
              <a:gd name="adj1" fmla="val 49229"/>
              <a:gd name="adj2" fmla="val 98704"/>
              <a:gd name="adj3" fmla="val 83417"/>
            </a:avLst>
          </a:prstGeom>
          <a:solidFill>
            <a:schemeClr val="accent6">
              <a:lumMod val="75000"/>
            </a:schemeClr>
          </a:solidFill>
          <a:ln w="19050">
            <a:solidFill>
              <a:schemeClr val="accent6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ru-RU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430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430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430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43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43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2000"/>
                                        <p:tgtEl>
                                          <p:spTgt spid="43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2000"/>
                                        <p:tgtEl>
                                          <p:spTgt spid="430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2000"/>
                                        <p:tgtEl>
                                          <p:spTgt spid="430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0" grpId="0"/>
      <p:bldP spid="43011" grpId="0" build="p"/>
      <p:bldP spid="43019" grpId="0" animBg="1"/>
      <p:bldP spid="43020" grpId="0" animBg="1"/>
      <p:bldP spid="43021" grpId="0" animBg="1"/>
    </p:bld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HDOfficeLightV0">
  <a:themeElements>
    <a:clrScheme name="Красный и фиолетовый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Легкий дым">
  <a:themeElements>
    <a:clrScheme name="Другая 1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E5EBB0"/>
      </a:accent4>
      <a:accent5>
        <a:srgbClr val="2A4F1C"/>
      </a:accent5>
      <a:accent6>
        <a:srgbClr val="455C19"/>
      </a:accent6>
      <a:hlink>
        <a:srgbClr val="6B9F25"/>
      </a:hlink>
      <a:folHlink>
        <a:srgbClr val="FBC583"/>
      </a:folHlink>
    </a:clrScheme>
    <a:fontScheme name="Легкий дым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ppt/theme/theme9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TM02900688[[fn=Аспект]]</Template>
  <TotalTime>21078</TotalTime>
  <Words>5852</Words>
  <Application>Microsoft Office PowerPoint</Application>
  <PresentationFormat>Лист A4 (210x297 мм)</PresentationFormat>
  <Paragraphs>1106</Paragraphs>
  <Slides>41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8</vt:i4>
      </vt:variant>
      <vt:variant>
        <vt:lpstr>Заголовки слайдов</vt:lpstr>
      </vt:variant>
      <vt:variant>
        <vt:i4>41</vt:i4>
      </vt:variant>
    </vt:vector>
  </HeadingPairs>
  <TitlesOfParts>
    <vt:vector size="49" baseType="lpstr">
      <vt:lpstr>HDOfficeLightV0</vt:lpstr>
      <vt:lpstr>1_HDOfficeLightV0</vt:lpstr>
      <vt:lpstr>2_HDOfficeLightV0</vt:lpstr>
      <vt:lpstr>3_HDOfficeLightV0</vt:lpstr>
      <vt:lpstr>4_HDOfficeLightV0</vt:lpstr>
      <vt:lpstr>5_HDOfficeLightV0</vt:lpstr>
      <vt:lpstr>6_HDOfficeLightV0</vt:lpstr>
      <vt:lpstr>Легкий дым</vt:lpstr>
      <vt:lpstr>Слайд 1</vt:lpstr>
      <vt:lpstr>Слайд 2</vt:lpstr>
      <vt:lpstr>Что такое бюджет?</vt:lpstr>
      <vt:lpstr>Какие бывают бюджеты?</vt:lpstr>
      <vt:lpstr>Основы составления проекта бюджета Старооскольского городского округа</vt:lpstr>
      <vt:lpstr>Основные параметры исполнения бюджета Старооскольского  городского округа за 2020 год</vt:lpstr>
      <vt:lpstr>Основные параметры исполнения бюджета Старооскольского городского округа за 2020 год </vt:lpstr>
      <vt:lpstr>Доходы бюджета Старооскольского городского округа</vt:lpstr>
      <vt:lpstr>Межбюджетные трансферты (безвозмездные поступления) </vt:lpstr>
      <vt:lpstr>Доходная часть бюджета Старооскольского городского округа за 2020 год</vt:lpstr>
      <vt:lpstr>Исполнение расходов бюджета Старооскольского городского округа за 2020 год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Расходы бюджета Старооскольского городского округа на образование в 2020 году</vt:lpstr>
      <vt:lpstr>Исполнение расходов бюджета Старооскольского городского округа за 2020 год на культуру </vt:lpstr>
      <vt:lpstr>Расходы бюджета Старооскольского городского округа в 2020 году  на социальную политику</vt:lpstr>
      <vt:lpstr>Расходы бюджета Старооскольского городского округа на национальную экономику в 2020 году</vt:lpstr>
      <vt:lpstr>Расходы бюджета Старооскольского городского округа в 2020 году на жилищно-коммунальное хозяйство</vt:lpstr>
      <vt:lpstr>Слайд 39</vt:lpstr>
      <vt:lpstr>Слайд 40</vt:lpstr>
      <vt:lpstr>Слайд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Бюджет для граждан на 2014 год</dc:title>
  <dc:creator>user</dc:creator>
  <cp:lastModifiedBy>kosinova</cp:lastModifiedBy>
  <cp:revision>1552</cp:revision>
  <cp:lastPrinted>2021-04-19T08:41:32Z</cp:lastPrinted>
  <dcterms:created xsi:type="dcterms:W3CDTF">2013-10-23T10:56:41Z</dcterms:created>
  <dcterms:modified xsi:type="dcterms:W3CDTF">2021-04-19T13:29:30Z</dcterms:modified>
</cp:coreProperties>
</file>