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523" r:id="rId2"/>
    <p:sldId id="524" r:id="rId3"/>
    <p:sldId id="525" r:id="rId4"/>
    <p:sldId id="308" r:id="rId5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Дмитрий" initials="Д" lastIdx="1" clrIdx="0">
    <p:extLst>
      <p:ext uri="{19B8F6BF-5375-455C-9EA6-DF929625EA0E}">
        <p15:presenceInfo xmlns:p15="http://schemas.microsoft.com/office/powerpoint/2012/main" userId="Дмитрий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1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45091-541A-4BC0-A818-2A17EE1DCF85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E187C3-EB69-4F16-A7D7-E142A2B685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883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7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76977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1337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пункт 2 Приказа № 209н</a:t>
            </a:r>
            <a:br>
              <a:rPr lang="ru-RU" b="1" dirty="0" smtClean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39793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0EC96-5ABC-4F31-86F1-9A9C6E30A0F6}" type="datetime1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71947-2D36-489C-A0D7-7117E2CEF4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833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8A273-9CE7-447A-81D6-0D03CA54DF58}" type="datetime1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71947-2D36-489C-A0D7-7117E2CEF4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837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049A5-B23C-4023-9AEC-F324F98E89CC}" type="datetime1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71947-2D36-489C-A0D7-7117E2CEF4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059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A1F2F-E554-44D9-B1D4-3DBEB1EDFBA9}" type="datetime1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71947-2D36-489C-A0D7-7117E2CEF4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481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28947-FE8F-4350-99EA-F0308ACA6887}" type="datetime1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71947-2D36-489C-A0D7-7117E2CEF4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396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42A5-ECC2-433D-B51F-366F81A87F79}" type="datetime1">
              <a:rPr lang="ru-RU" smtClean="0"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71947-2D36-489C-A0D7-7117E2CEF4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958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AFB8A-C497-4C3E-A736-8856E949D7B7}" type="datetime1">
              <a:rPr lang="ru-RU" smtClean="0"/>
              <a:t>03.06.2021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71947-2D36-489C-A0D7-7117E2CEF4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785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91C93-8BA1-401F-87CF-D3ADC255C519}" type="datetime1">
              <a:rPr lang="ru-RU" smtClean="0"/>
              <a:t>03.06.2021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71947-2D36-489C-A0D7-7117E2CEF4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093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022F7-8B3D-4266-86EA-7208C03F689E}" type="datetime1">
              <a:rPr lang="ru-RU" smtClean="0"/>
              <a:t>03.06.2021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71947-2D36-489C-A0D7-7117E2CEF4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19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7D792-A05A-4120-981C-250D86E50EF7}" type="datetime1">
              <a:rPr lang="ru-RU" smtClean="0"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71947-2D36-489C-A0D7-7117E2CEF4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064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9CB9-8F8C-4579-96A8-6A76091425F5}" type="datetime1">
              <a:rPr lang="ru-RU" smtClean="0"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71947-2D36-489C-A0D7-7117E2CEF4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039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DA74A-715C-40D8-AC69-F927F9C50A5A}" type="datetime1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71947-2D36-489C-A0D7-7117E2CEF4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07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0653" y="174627"/>
            <a:ext cx="6734174" cy="673098"/>
          </a:xfrm>
        </p:spPr>
        <p:txBody>
          <a:bodyPr>
            <a:normAutofit fontScale="90000"/>
          </a:bodyPr>
          <a:lstStyle/>
          <a:p>
            <a:pPr algn="r"/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Дополнительно подлежит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отражению</a:t>
            </a:r>
            <a:b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в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текстовой части Пояснительной записки</a:t>
            </a:r>
            <a:b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</a:b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(ф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itchFamily="34" charset="0"/>
              </a:rPr>
              <a:t>. 0503160)</a:t>
            </a:r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>
          <a:xfrm>
            <a:off x="9310306" y="6413513"/>
            <a:ext cx="2743199" cy="365125"/>
          </a:xfrm>
        </p:spPr>
        <p:txBody>
          <a:bodyPr/>
          <a:lstStyle/>
          <a:p>
            <a:pPr>
              <a:defRPr/>
            </a:pPr>
            <a:fld id="{B71FCD68-0AFD-4048-852E-53B764BC6EED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25808" y="5892518"/>
            <a:ext cx="10167591" cy="292388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Пояснения причин наличия </a:t>
            </a:r>
            <a:r>
              <a:rPr lang="ru-RU" sz="1300" b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отклонений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от контрольных соотношений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25808" y="5513418"/>
            <a:ext cx="10167591" cy="292388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Перечень форм бюджетной отчетности, не имеющих числового значения</a:t>
            </a:r>
            <a:endParaRPr lang="ru-RU" sz="13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25833" y="3044011"/>
            <a:ext cx="10167591" cy="492443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 принимаемых мерах по сокращению дебиторской задолженности по расходам федерального бюджета получателями средств федерального бюджета, главными администраторами (администраторами) средств федерального бюджета</a:t>
            </a:r>
            <a:endParaRPr lang="ru-RU" sz="13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25837" y="3640181"/>
            <a:ext cx="10167591" cy="492443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 причинах увеличения дебиторской и кредиторской задолженности, в том числе просроченной, по состоянию на отчетную дату в сравнении с данными на 1 января 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202</a:t>
            </a:r>
            <a:r>
              <a:rPr lang="en-US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0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года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25830" y="4239288"/>
            <a:ext cx="10167591" cy="292388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Причины 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образования остатков денежных 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средств по межбюджетным трансфертам на 01.01.2021 года. 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25808" y="6262211"/>
            <a:ext cx="10167591" cy="492443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Иная информация, оказавшая </a:t>
            </a:r>
            <a:r>
              <a:rPr lang="ru-RU" sz="1300" b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существенное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влияние и характеризующая показатели деятельности субъекта бюджетной отчетности за отчетный период, не нашедшая отражения в таблицах и приложениях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42128" y="2636730"/>
            <a:ext cx="1585268" cy="2092881"/>
          </a:xfrm>
          <a:prstGeom prst="rect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1002">
            <a:schemeClr val="lt1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Текстовая часть Пояснительной записки (ф.0503160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) 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подлежит составлению и 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представляется в составе бюджетной 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отчетности!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25822" y="2109197"/>
            <a:ext cx="10167591" cy="492443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Причины отклонения исполнения по доходам за 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2020  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год по сравнению с аналогичными данными 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2019 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года в разрезе кодов бюджетной 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классификации, отражаются в разделе 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3 «Анализ отчета об исполнении бюджета субъектом бюджетной 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отчетности» </a:t>
            </a:r>
            <a:endParaRPr lang="ru-RU" sz="1300" dirty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825823" y="5085231"/>
            <a:ext cx="10167590" cy="292388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Информация о причинах наличия неисполненных  судебных решений по состоянию на </a:t>
            </a:r>
            <a:r>
              <a:rPr lang="ru-RU" sz="1300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 января </a:t>
            </a:r>
            <a:r>
              <a:rPr lang="ru-RU" sz="1300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2021года.</a:t>
            </a:r>
            <a:endParaRPr lang="ru-RU" sz="1300" dirty="0">
              <a:solidFill>
                <a:schemeClr val="tx1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825834" y="2650353"/>
            <a:ext cx="8262490" cy="30777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В Разделе </a:t>
            </a:r>
            <a:r>
              <a:rPr lang="ru-RU" sz="14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4 «Анализ показателей бухгалтерской отчетности субъекта бюджетной </a:t>
            </a:r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отчетности»: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25822" y="1728150"/>
            <a:ext cx="7643285" cy="30777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В Разделе </a:t>
            </a:r>
            <a:r>
              <a:rPr lang="ru-RU" sz="14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3 «Анализ отчета об исполнении бюджета субъектом бюджетной отчетности»: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825823" y="4697203"/>
            <a:ext cx="8167225" cy="30777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В Разделе 5 </a:t>
            </a:r>
            <a:r>
              <a:rPr lang="ru-RU" sz="1400" i="1" dirty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«Анализ показателей бухгалтерской отчетности субъекта бюджетной </a:t>
            </a:r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отчетности»: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825822" y="863871"/>
            <a:ext cx="7643285" cy="30777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В разделе 1 «</a:t>
            </a:r>
            <a:r>
              <a:rPr lang="ru-RU" sz="1400" dirty="0" smtClean="0"/>
              <a:t>Организационная </a:t>
            </a:r>
            <a:r>
              <a:rPr lang="ru-RU" sz="1400" dirty="0"/>
              <a:t>структура </a:t>
            </a:r>
            <a:r>
              <a:rPr lang="ru-RU" sz="1400" dirty="0" smtClean="0"/>
              <a:t>отчетности</a:t>
            </a:r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»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825837" y="1325536"/>
            <a:ext cx="7643285" cy="30777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В разделе 2 «</a:t>
            </a:r>
            <a:r>
              <a:rPr lang="ru-RU" sz="1400" dirty="0" smtClean="0"/>
              <a:t>Результаты деятельности учреждения</a:t>
            </a:r>
            <a:r>
              <a:rPr lang="ru-RU" sz="1400" i="1" dirty="0" smtClean="0">
                <a:solidFill>
                  <a:schemeClr val="tx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»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21" name="Номер слайда 14"/>
          <p:cNvSpPr txBox="1">
            <a:spLocks/>
          </p:cNvSpPr>
          <p:nvPr/>
        </p:nvSpPr>
        <p:spPr>
          <a:xfrm>
            <a:off x="11809798" y="23203"/>
            <a:ext cx="36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b="1" smtClean="0">
                <a:solidFill>
                  <a:srgbClr val="C79023"/>
                </a:solidFill>
              </a:rPr>
              <a:pPr/>
              <a:t>1</a:t>
            </a:fld>
            <a:endParaRPr lang="en-US" b="1" dirty="0">
              <a:solidFill>
                <a:srgbClr val="C79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24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1227559" y="127001"/>
            <a:ext cx="734404" cy="365125"/>
          </a:xfrm>
        </p:spPr>
        <p:txBody>
          <a:bodyPr/>
          <a:lstStyle/>
          <a:p>
            <a:fld id="{B2D350B4-811D-9C49-8D4A-B431FFD45952}" type="slidenum">
              <a:rPr lang="en-US" b="1" smtClean="0">
                <a:solidFill>
                  <a:srgbClr val="C79023"/>
                </a:solidFill>
              </a:rPr>
              <a:pPr/>
              <a:t>2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41" name="Title 1">
            <a:extLst>
              <a:ext uri="{FF2B5EF4-FFF2-40B4-BE49-F238E27FC236}">
                <a16:creationId xmlns="" xmlns:a16="http://schemas.microsoft.com/office/drawing/2014/main" id="{D2BE57DE-FA7A-44BC-B8D6-F3B300F4C69D}"/>
              </a:ext>
            </a:extLst>
          </p:cNvPr>
          <p:cNvSpPr txBox="1">
            <a:spLocks/>
          </p:cNvSpPr>
          <p:nvPr/>
        </p:nvSpPr>
        <p:spPr>
          <a:xfrm>
            <a:off x="156808" y="577275"/>
            <a:ext cx="11982245" cy="52302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ru-RU" sz="2400" b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изменении остатков валюты </a:t>
            </a:r>
            <a:r>
              <a:rPr lang="ru-RU" sz="2400" b="1" dirty="0" smtClean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баланса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74748" y="64929"/>
            <a:ext cx="4783104" cy="6011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>
                <a:solidFill>
                  <a:srgbClr val="C79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</a:t>
            </a:r>
            <a:r>
              <a:rPr lang="ru-RU" sz="2600" b="1" smtClean="0">
                <a:solidFill>
                  <a:srgbClr val="C79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191н, 33н</a:t>
            </a:r>
            <a:endParaRPr lang="ru-RU" sz="2600" b="1" dirty="0">
              <a:solidFill>
                <a:srgbClr val="C7902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103766"/>
              </p:ext>
            </p:extLst>
          </p:nvPr>
        </p:nvGraphicFramePr>
        <p:xfrm>
          <a:off x="430178" y="1612641"/>
          <a:ext cx="11164583" cy="292841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748475">
                  <a:extLst>
                    <a:ext uri="{9D8B030D-6E8A-4147-A177-3AD203B41FA5}">
                      <a16:colId xmlns="" xmlns:a16="http://schemas.microsoft.com/office/drawing/2014/main" val="1622277012"/>
                    </a:ext>
                  </a:extLst>
                </a:gridCol>
                <a:gridCol w="1091941">
                  <a:extLst>
                    <a:ext uri="{9D8B030D-6E8A-4147-A177-3AD203B41FA5}">
                      <a16:colId xmlns="" xmlns:a16="http://schemas.microsoft.com/office/drawing/2014/main" val="153491791"/>
                    </a:ext>
                  </a:extLst>
                </a:gridCol>
                <a:gridCol w="2108035">
                  <a:extLst>
                    <a:ext uri="{9D8B030D-6E8A-4147-A177-3AD203B41FA5}">
                      <a16:colId xmlns="" xmlns:a16="http://schemas.microsoft.com/office/drawing/2014/main" val="2378677102"/>
                    </a:ext>
                  </a:extLst>
                </a:gridCol>
                <a:gridCol w="74516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2224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32315">
                  <a:extLst>
                    <a:ext uri="{9D8B030D-6E8A-4147-A177-3AD203B41FA5}">
                      <a16:colId xmlns="" xmlns:a16="http://schemas.microsoft.com/office/drawing/2014/main" val="915769647"/>
                    </a:ext>
                  </a:extLst>
                </a:gridCol>
                <a:gridCol w="78370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4516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693769">
                  <a:extLst>
                    <a:ext uri="{9D8B030D-6E8A-4147-A177-3AD203B41FA5}">
                      <a16:colId xmlns="" xmlns:a16="http://schemas.microsoft.com/office/drawing/2014/main" val="3203904499"/>
                    </a:ext>
                  </a:extLst>
                </a:gridCol>
                <a:gridCol w="693769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703370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/>
                        <a:t>Актив / Пассив</a:t>
                      </a:r>
                    </a:p>
                  </a:txBody>
                  <a:tcPr marL="121920" marR="12192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Код</a:t>
                      </a:r>
                      <a:r>
                        <a:rPr lang="ru-RU" baseline="0" dirty="0"/>
                        <a:t> строки</a:t>
                      </a:r>
                      <a:endParaRPr lang="ru-RU" dirty="0"/>
                    </a:p>
                  </a:txBody>
                  <a:tcPr marL="121920" marR="12192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Сумма</a:t>
                      </a:r>
                      <a:r>
                        <a:rPr lang="ru-RU" baseline="0" dirty="0" smtClean="0"/>
                        <a:t> изменений, руб.</a:t>
                      </a:r>
                      <a:endParaRPr lang="ru-RU" dirty="0"/>
                    </a:p>
                  </a:txBody>
                  <a:tcPr marL="121920" marR="121920"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 том числе по кодам причин (руб.)</a:t>
                      </a:r>
                      <a:endParaRPr lang="ru-RU" dirty="0"/>
                    </a:p>
                  </a:txBody>
                  <a:tcPr marL="121920" marR="12192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37234032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01</a:t>
                      </a:r>
                      <a:endParaRPr lang="ru-RU" b="1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121920" marR="12192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02</a:t>
                      </a:r>
                      <a:endParaRPr lang="ru-RU" b="1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121920" marR="12192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03</a:t>
                      </a:r>
                      <a:endParaRPr lang="ru-RU" sz="1800" b="1" kern="1200" dirty="0">
                        <a:ln>
                          <a:noFill/>
                        </a:ln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anchor="ctr">
                    <a:solidFill>
                      <a:schemeClr val="accent1"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04</a:t>
                      </a:r>
                      <a:endParaRPr lang="ru-RU" b="1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121920" marR="12192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05</a:t>
                      </a:r>
                      <a:endParaRPr lang="ru-RU" b="1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121920" marR="12192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06</a:t>
                      </a:r>
                      <a:endParaRPr lang="ru-RU" b="1" dirty="0">
                        <a:ln>
                          <a:noFill/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 marL="121920" marR="12192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</a:rPr>
                        <a:t>07</a:t>
                      </a:r>
                      <a:endParaRPr lang="ru-RU" b="1" dirty="0">
                        <a:ln>
                          <a:noFill/>
                        </a:ln>
                        <a:solidFill>
                          <a:srgbClr val="C00000"/>
                        </a:solidFill>
                      </a:endParaRPr>
                    </a:p>
                  </a:txBody>
                  <a:tcPr marL="121920" marR="12192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8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ru-RU" sz="18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1920" marR="121920" anchor="ctr">
                    <a:solidFill>
                      <a:schemeClr val="accent1"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 marL="121920" marR="12192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10</a:t>
                      </a:r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 marL="121920" marR="121920" anchor="ctr">
                    <a:solidFill>
                      <a:schemeClr val="accent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  <a:r>
                        <a:rPr lang="ru-RU" dirty="0"/>
                        <a:t>.</a:t>
                      </a:r>
                      <a:r>
                        <a:rPr lang="ru-RU" baseline="0" dirty="0"/>
                        <a:t> Нефинансовые активы</a:t>
                      </a:r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 marL="121920" marR="121920">
                    <a:solidFill>
                      <a:schemeClr val="accent1"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 marL="121920" marR="121920">
                    <a:solidFill>
                      <a:schemeClr val="accent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79132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II</a:t>
                      </a:r>
                      <a:r>
                        <a:rPr lang="ru-RU" dirty="0"/>
                        <a:t>. Финансовые активы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 marL="121920" marR="121920">
                    <a:solidFill>
                      <a:schemeClr val="accent1"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 marL="121920" marR="121920">
                    <a:solidFill>
                      <a:schemeClr val="accent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58783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III</a:t>
                      </a:r>
                      <a:r>
                        <a:rPr lang="ru-RU" dirty="0"/>
                        <a:t>.</a:t>
                      </a:r>
                      <a:r>
                        <a:rPr lang="ru-RU" baseline="0" dirty="0"/>
                        <a:t> Обязательства</a:t>
                      </a:r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 marL="121920" marR="121920">
                    <a:solidFill>
                      <a:schemeClr val="accent1"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 marL="121920" marR="121920">
                    <a:solidFill>
                      <a:schemeClr val="accent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27173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IV.</a:t>
                      </a:r>
                      <a:r>
                        <a:rPr lang="en-US" baseline="0" dirty="0"/>
                        <a:t> </a:t>
                      </a:r>
                      <a:r>
                        <a:rPr lang="ru-RU" baseline="0" dirty="0"/>
                        <a:t>Финансовый результат</a:t>
                      </a:r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 marL="121920" marR="121920">
                    <a:solidFill>
                      <a:schemeClr val="accent1"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 marL="121920" marR="121920">
                    <a:solidFill>
                      <a:schemeClr val="accent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57184744"/>
                  </a:ext>
                </a:extLst>
              </a:tr>
            </a:tbl>
          </a:graphicData>
        </a:graphic>
      </p:graphicFrame>
      <p:sp>
        <p:nvSpPr>
          <p:cNvPr id="8" name="Title 1">
            <a:extLst>
              <a:ext uri="{FF2B5EF4-FFF2-40B4-BE49-F238E27FC236}">
                <a16:creationId xmlns="" xmlns:a16="http://schemas.microsoft.com/office/drawing/2014/main" id="{D2BE57DE-FA7A-44BC-B8D6-F3B300F4C69D}"/>
              </a:ext>
            </a:extLst>
          </p:cNvPr>
          <p:cNvSpPr txBox="1">
            <a:spLocks/>
          </p:cNvSpPr>
          <p:nvPr/>
        </p:nvSpPr>
        <p:spPr>
          <a:xfrm>
            <a:off x="156808" y="1078387"/>
            <a:ext cx="11982245" cy="51587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500"/>
              </a:spcBef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Изменение остатков валюты баланса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866299" y="4031674"/>
            <a:ext cx="1929191" cy="1940957"/>
          </a:xfrm>
          <a:prstGeom prst="wedgeRoundRectCallout">
            <a:avLst>
              <a:gd name="adj1" fmla="val 79138"/>
              <a:gd name="adj2" fmla="val -9953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304.86</a:t>
            </a:r>
          </a:p>
          <a:p>
            <a:pPr algn="ctr"/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304.96</a:t>
            </a:r>
          </a:p>
          <a:p>
            <a:pPr algn="ctr"/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401.18</a:t>
            </a:r>
          </a:p>
          <a:p>
            <a:pPr algn="ctr"/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401.19</a:t>
            </a:r>
          </a:p>
          <a:p>
            <a:pPr algn="ctr"/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401.28</a:t>
            </a:r>
          </a:p>
          <a:p>
            <a:pPr algn="ctr"/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401.29</a:t>
            </a:r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95827" y="4031674"/>
            <a:ext cx="1929191" cy="1940957"/>
          </a:xfrm>
          <a:prstGeom prst="wedgeRoundRectCallout">
            <a:avLst>
              <a:gd name="adj1" fmla="val 79138"/>
              <a:gd name="adj2" fmla="val -9953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304.</a:t>
            </a:r>
            <a:r>
              <a:rPr lang="ru-RU" b="1" u="sng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66</a:t>
            </a:r>
          </a:p>
          <a:p>
            <a:pPr algn="ctr"/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304.</a:t>
            </a:r>
            <a:r>
              <a:rPr lang="ru-RU" b="1" u="sng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76</a:t>
            </a:r>
          </a:p>
          <a:p>
            <a:pPr algn="ctr"/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401.</a:t>
            </a:r>
            <a:r>
              <a:rPr lang="ru-RU" b="1" u="sng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16</a:t>
            </a:r>
          </a:p>
          <a:p>
            <a:pPr algn="ctr"/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401.</a:t>
            </a:r>
            <a:r>
              <a:rPr lang="ru-RU" b="1" u="sng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17</a:t>
            </a:r>
          </a:p>
          <a:p>
            <a:pPr algn="ctr"/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401.</a:t>
            </a:r>
            <a:r>
              <a:rPr lang="ru-RU" b="1" u="sng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26</a:t>
            </a:r>
          </a:p>
          <a:p>
            <a:pPr algn="ctr"/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401.</a:t>
            </a:r>
            <a:r>
              <a:rPr lang="ru-RU" b="1" u="sng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27</a:t>
            </a:r>
            <a:endParaRPr lang="ru-RU" b="1" u="sng" dirty="0">
              <a:solidFill>
                <a:srgbClr val="C0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10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1227559" y="127001"/>
            <a:ext cx="734404" cy="365125"/>
          </a:xfrm>
        </p:spPr>
        <p:txBody>
          <a:bodyPr/>
          <a:lstStyle/>
          <a:p>
            <a:fld id="{B2D350B4-811D-9C49-8D4A-B431FFD45952}" type="slidenum">
              <a:rPr lang="en-US" b="1" smtClean="0">
                <a:solidFill>
                  <a:srgbClr val="C79023"/>
                </a:solidFill>
              </a:rPr>
              <a:pPr/>
              <a:t>3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41" name="Title 1">
            <a:extLst>
              <a:ext uri="{FF2B5EF4-FFF2-40B4-BE49-F238E27FC236}">
                <a16:creationId xmlns="" xmlns:a16="http://schemas.microsoft.com/office/drawing/2014/main" id="{D2BE57DE-FA7A-44BC-B8D6-F3B300F4C69D}"/>
              </a:ext>
            </a:extLst>
          </p:cNvPr>
          <p:cNvSpPr txBox="1">
            <a:spLocks/>
          </p:cNvSpPr>
          <p:nvPr/>
        </p:nvSpPr>
        <p:spPr>
          <a:xfrm>
            <a:off x="2503947" y="124172"/>
            <a:ext cx="7957067" cy="97704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Счета, предназначенные для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исправления ошибок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прошлых лет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1031" y="2368500"/>
            <a:ext cx="5125884" cy="1477328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Год</a:t>
            </a:r>
            <a:r>
              <a:rPr lang="ru-RU" i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ru-RU" i="1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предшествующий отчетному:</a:t>
            </a:r>
            <a:endParaRPr lang="ru-RU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304.86, 401.18, 401.28</a:t>
            </a:r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ru-RU" i="1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Прошлые </a:t>
            </a:r>
            <a:r>
              <a:rPr lang="ru-RU" i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финансовые года:</a:t>
            </a:r>
          </a:p>
          <a:p>
            <a:pPr algn="ctr"/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304.96, 401.19, 401.29</a:t>
            </a:r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96113" y="1340133"/>
            <a:ext cx="3038311" cy="715089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Ошибки выявлены </a:t>
            </a:r>
            <a:r>
              <a:rPr lang="ru-RU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самостоятельно</a:t>
            </a:r>
            <a:endParaRPr lang="ru-RU" b="1" dirty="0">
              <a:solidFill>
                <a:srgbClr val="C0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84723" y="1393126"/>
            <a:ext cx="6502400" cy="970479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ru-RU" sz="1600" b="1" dirty="0" smtClean="0">
                <a:latin typeface="Times New Roman" charset="0"/>
                <a:ea typeface="Times New Roman" charset="0"/>
                <a:cs typeface="Times New Roman" charset="0"/>
              </a:rPr>
              <a:t>Нарушения выявлены в ходе проведения </a:t>
            </a:r>
            <a:r>
              <a:rPr lang="ru-RU" sz="1600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контрольных мероприятий </a:t>
            </a:r>
            <a:r>
              <a:rPr lang="ru-RU" sz="1600" b="1" dirty="0" smtClean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</a:rPr>
              <a:t>органом, уполномоченным составлять протокол об АП</a:t>
            </a:r>
            <a:endParaRPr lang="ru-RU" sz="1600" b="1" u="sng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5" name="Прямая со стрелкой 4"/>
          <p:cNvCxnSpPr>
            <a:endCxn id="10" idx="0"/>
          </p:cNvCxnSpPr>
          <p:nvPr/>
        </p:nvCxnSpPr>
        <p:spPr>
          <a:xfrm flipH="1">
            <a:off x="2715269" y="924233"/>
            <a:ext cx="876783" cy="4159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11" idx="0"/>
          </p:cNvCxnSpPr>
          <p:nvPr/>
        </p:nvCxnSpPr>
        <p:spPr>
          <a:xfrm>
            <a:off x="8088671" y="924233"/>
            <a:ext cx="747252" cy="4688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40053" y="2368500"/>
            <a:ext cx="5125884" cy="1477328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Год</a:t>
            </a:r>
            <a:r>
              <a:rPr lang="ru-RU" i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, </a:t>
            </a:r>
            <a:r>
              <a:rPr lang="ru-RU" i="1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предшествующий отчетному:</a:t>
            </a:r>
            <a:endParaRPr lang="ru-RU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304.66, 401.16, 401.26</a:t>
            </a:r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ru-RU" i="1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Прошлые </a:t>
            </a:r>
            <a:r>
              <a:rPr lang="ru-RU" i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финансовые года:</a:t>
            </a:r>
          </a:p>
          <a:p>
            <a:pPr algn="ctr"/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304.76, 401.17, 401.27</a:t>
            </a:r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55923" y="4053398"/>
            <a:ext cx="5125884" cy="369332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charset="0"/>
                <a:ea typeface="Times New Roman" charset="0"/>
                <a:cs typeface="Times New Roman" charset="0"/>
              </a:rPr>
              <a:t>!!!   Исключены: 304.84, 304.94  !!!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30826" y="5113116"/>
            <a:ext cx="3603597" cy="147732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77A3E"/>
                </a:solidFill>
                <a:latin typeface="Times New Roman" charset="0"/>
                <a:ea typeface="Times New Roman" charset="0"/>
                <a:cs typeface="Times New Roman" charset="0"/>
              </a:rPr>
              <a:t>Первоначально:</a:t>
            </a:r>
            <a:endParaRPr lang="ru-RU" b="1" dirty="0" smtClean="0">
              <a:solidFill>
                <a:srgbClr val="077A3E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ru-RU" b="1" dirty="0" err="1" smtClean="0">
                <a:latin typeface="Times New Roman" charset="0"/>
                <a:ea typeface="Times New Roman" charset="0"/>
                <a:cs typeface="Times New Roman" charset="0"/>
              </a:rPr>
              <a:t>Дт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 205 </a:t>
            </a:r>
            <a:r>
              <a:rPr lang="ru-RU" b="1" dirty="0" err="1" smtClean="0">
                <a:latin typeface="Times New Roman" charset="0"/>
                <a:ea typeface="Times New Roman" charset="0"/>
                <a:cs typeface="Times New Roman" charset="0"/>
              </a:rPr>
              <a:t>Кт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 401.10</a:t>
            </a:r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ru-RU" b="1" i="1" dirty="0">
                <a:solidFill>
                  <a:srgbClr val="077A3E"/>
                </a:solidFill>
                <a:latin typeface="Times New Roman" charset="0"/>
                <a:ea typeface="Times New Roman" charset="0"/>
                <a:cs typeface="Times New Roman" charset="0"/>
              </a:rPr>
              <a:t>Исправление:</a:t>
            </a:r>
          </a:p>
          <a:p>
            <a:pPr algn="ctr"/>
            <a:r>
              <a:rPr lang="ru-RU" b="1" dirty="0" err="1" smtClean="0">
                <a:latin typeface="Times New Roman" charset="0"/>
                <a:ea typeface="Times New Roman" charset="0"/>
                <a:cs typeface="Times New Roman" charset="0"/>
              </a:rPr>
              <a:t>Дт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 205 </a:t>
            </a:r>
            <a:r>
              <a:rPr lang="ru-RU" b="1" dirty="0" err="1" smtClean="0">
                <a:latin typeface="Times New Roman" charset="0"/>
                <a:ea typeface="Times New Roman" charset="0"/>
                <a:cs typeface="Times New Roman" charset="0"/>
              </a:rPr>
              <a:t>Кт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 401.18 (19)</a:t>
            </a:r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34423" y="5113116"/>
            <a:ext cx="3603597" cy="147732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77A3E"/>
                </a:solidFill>
                <a:latin typeface="Times New Roman" charset="0"/>
                <a:ea typeface="Times New Roman" charset="0"/>
                <a:cs typeface="Times New Roman" charset="0"/>
              </a:rPr>
              <a:t>Первоначально:</a:t>
            </a:r>
          </a:p>
          <a:p>
            <a:pPr algn="ctr"/>
            <a:r>
              <a:rPr lang="ru-RU" b="1" dirty="0" err="1" smtClean="0">
                <a:latin typeface="Times New Roman" charset="0"/>
                <a:ea typeface="Times New Roman" charset="0"/>
                <a:cs typeface="Times New Roman" charset="0"/>
              </a:rPr>
              <a:t>Дт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 401.20 </a:t>
            </a:r>
            <a:r>
              <a:rPr lang="ru-RU" b="1" dirty="0" err="1" smtClean="0">
                <a:latin typeface="Times New Roman" charset="0"/>
                <a:ea typeface="Times New Roman" charset="0"/>
                <a:cs typeface="Times New Roman" charset="0"/>
              </a:rPr>
              <a:t>Кт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 104</a:t>
            </a:r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ru-RU" b="1" i="1" dirty="0">
                <a:solidFill>
                  <a:srgbClr val="077A3E"/>
                </a:solidFill>
                <a:latin typeface="Times New Roman" charset="0"/>
                <a:ea typeface="Times New Roman" charset="0"/>
                <a:cs typeface="Times New Roman" charset="0"/>
              </a:rPr>
              <a:t>Исправление:</a:t>
            </a:r>
          </a:p>
          <a:p>
            <a:pPr algn="ctr"/>
            <a:r>
              <a:rPr lang="ru-RU" b="1" dirty="0" err="1" smtClean="0">
                <a:latin typeface="Times New Roman" charset="0"/>
                <a:ea typeface="Times New Roman" charset="0"/>
                <a:cs typeface="Times New Roman" charset="0"/>
              </a:rPr>
              <a:t>Дт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 401.28(29) </a:t>
            </a:r>
            <a:r>
              <a:rPr lang="ru-RU" b="1" dirty="0" err="1" smtClean="0">
                <a:latin typeface="Times New Roman" charset="0"/>
                <a:ea typeface="Times New Roman" charset="0"/>
                <a:cs typeface="Times New Roman" charset="0"/>
              </a:rPr>
              <a:t>Кт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 104</a:t>
            </a:r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38020" y="5113116"/>
            <a:ext cx="3603597" cy="175432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77A3E"/>
                </a:solidFill>
                <a:latin typeface="Times New Roman" charset="0"/>
                <a:ea typeface="Times New Roman" charset="0"/>
                <a:cs typeface="Times New Roman" charset="0"/>
              </a:rPr>
              <a:t>Первоначально:</a:t>
            </a:r>
          </a:p>
          <a:p>
            <a:pPr algn="ctr"/>
            <a:r>
              <a:rPr lang="ru-RU" b="1" dirty="0" err="1" smtClean="0">
                <a:latin typeface="Times New Roman" charset="0"/>
                <a:ea typeface="Times New Roman" charset="0"/>
                <a:cs typeface="Times New Roman" charset="0"/>
              </a:rPr>
              <a:t>Дт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 302 </a:t>
            </a:r>
            <a:r>
              <a:rPr lang="ru-RU" b="1" dirty="0" err="1" smtClean="0">
                <a:latin typeface="Times New Roman" charset="0"/>
                <a:ea typeface="Times New Roman" charset="0"/>
                <a:cs typeface="Times New Roman" charset="0"/>
              </a:rPr>
              <a:t>Кт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 206</a:t>
            </a:r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ru-RU" b="1" i="1" dirty="0">
                <a:solidFill>
                  <a:srgbClr val="077A3E"/>
                </a:solidFill>
                <a:latin typeface="Times New Roman" charset="0"/>
                <a:ea typeface="Times New Roman" charset="0"/>
                <a:cs typeface="Times New Roman" charset="0"/>
              </a:rPr>
              <a:t>Исправление:</a:t>
            </a:r>
          </a:p>
          <a:p>
            <a:pPr algn="ctr"/>
            <a:r>
              <a:rPr lang="ru-RU" b="1" dirty="0" err="1" smtClean="0">
                <a:latin typeface="Times New Roman" charset="0"/>
                <a:ea typeface="Times New Roman" charset="0"/>
                <a:cs typeface="Times New Roman" charset="0"/>
              </a:rPr>
              <a:t>Дт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 302 </a:t>
            </a:r>
            <a:r>
              <a:rPr lang="ru-RU" b="1" dirty="0" err="1" smtClean="0">
                <a:latin typeface="Times New Roman" charset="0"/>
                <a:ea typeface="Times New Roman" charset="0"/>
                <a:cs typeface="Times New Roman" charset="0"/>
              </a:rPr>
              <a:t>Кт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 304.86(96)</a:t>
            </a:r>
          </a:p>
          <a:p>
            <a:pPr algn="ctr"/>
            <a:r>
              <a:rPr lang="ru-RU" b="1" dirty="0" err="1" smtClean="0">
                <a:latin typeface="Times New Roman" charset="0"/>
                <a:ea typeface="Times New Roman" charset="0"/>
                <a:cs typeface="Times New Roman" charset="0"/>
              </a:rPr>
              <a:t>Дт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 304.86(96) </a:t>
            </a:r>
            <a:r>
              <a:rPr lang="ru-RU" b="1" dirty="0" err="1" smtClean="0">
                <a:latin typeface="Times New Roman" charset="0"/>
                <a:ea typeface="Times New Roman" charset="0"/>
                <a:cs typeface="Times New Roman" charset="0"/>
              </a:rPr>
              <a:t>Кт</a:t>
            </a:r>
            <a:r>
              <a:rPr lang="ru-RU" b="1" dirty="0" smtClean="0">
                <a:latin typeface="Times New Roman" charset="0"/>
                <a:ea typeface="Times New Roman" charset="0"/>
                <a:cs typeface="Times New Roman" charset="0"/>
              </a:rPr>
              <a:t> 206</a:t>
            </a:r>
            <a:endParaRPr lang="ru-RU" b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63407" y="4738587"/>
            <a:ext cx="9570064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Примеры по исправлению ошибок прошлых лет</a:t>
            </a:r>
          </a:p>
        </p:txBody>
      </p:sp>
    </p:spTree>
    <p:extLst>
      <p:ext uri="{BB962C8B-B14F-4D97-AF65-F5344CB8AC3E}">
        <p14:creationId xmlns:p14="http://schemas.microsoft.com/office/powerpoint/2010/main" val="141632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fld id="{B2D350B4-811D-9C49-8D4A-B431FFD45952}" type="slidenum">
              <a:rPr lang="en-US" sz="1800">
                <a:solidFill>
                  <a:prstClr val="black"/>
                </a:solidFill>
                <a:latin typeface="Calibri"/>
              </a:rPr>
              <a:pPr algn="l">
                <a:defRPr/>
              </a:pPr>
              <a:t>4</a:t>
            </a:fld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object 2"/>
          <p:cNvSpPr txBox="1">
            <a:spLocks/>
          </p:cNvSpPr>
          <p:nvPr/>
        </p:nvSpPr>
        <p:spPr>
          <a:xfrm>
            <a:off x="3070066" y="1244968"/>
            <a:ext cx="6195884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2471" b="1" i="0">
                <a:solidFill>
                  <a:srgbClr val="252523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 marL="302575" indent="-302575" algn="ctr">
              <a:defRPr/>
            </a:pPr>
            <a:r>
              <a:rPr lang="ru-RU" sz="2000" b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Перспективное и ретроспективное  применение измененной учетной</a:t>
            </a:r>
            <a:endParaRPr lang="ru-RU" sz="2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74048" y="1999531"/>
            <a:ext cx="2963045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rgbClr val="4F81BD"/>
            </a:solidFill>
          </a:ln>
        </p:spPr>
        <p:txBody>
          <a:bodyPr wrap="square">
            <a:spAutoFit/>
          </a:bodyPr>
          <a:lstStyle/>
          <a:p>
            <a:pPr marL="12700" marR="12700" indent="457200" algn="just">
              <a:lnSpc>
                <a:spcPts val="1620"/>
              </a:lnSpc>
              <a:defRPr/>
            </a:pPr>
            <a:r>
              <a:rPr lang="ru-RU" sz="2000" kern="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Перспективное применение </a:t>
            </a:r>
            <a:r>
              <a:rPr 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измененной учетной политики</a:t>
            </a:r>
            <a:endParaRPr lang="ru-RU" sz="2000" kern="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76264" y="2050347"/>
            <a:ext cx="2965933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rgbClr val="4F81BD"/>
            </a:solidFill>
          </a:ln>
        </p:spPr>
        <p:txBody>
          <a:bodyPr wrap="square">
            <a:spAutoFit/>
          </a:bodyPr>
          <a:lstStyle/>
          <a:p>
            <a:pPr marL="12700" marR="12700" indent="457200" algn="just">
              <a:lnSpc>
                <a:spcPts val="1620"/>
              </a:lnSpc>
              <a:defRPr/>
            </a:pPr>
            <a:r>
              <a:rPr lang="ru-RU" sz="2000" kern="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Ретроспективное применение </a:t>
            </a:r>
            <a:r>
              <a:rPr 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измененной учетной политики</a:t>
            </a:r>
            <a:endParaRPr lang="ru-RU" sz="2000" kern="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99534" y="3212775"/>
            <a:ext cx="31931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12700" indent="457200" algn="ctr">
              <a:defRPr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фактам хозяйственной жизни, возникающим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1084" y="5088196"/>
            <a:ext cx="3406545" cy="1015663"/>
          </a:xfrm>
          <a:prstGeom prst="rect">
            <a:avLst/>
          </a:prstGeom>
          <a:ln w="38100">
            <a:solidFill>
              <a:srgbClr val="4F81BD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после даты соответствующего изменения учетной политики</a:t>
            </a:r>
            <a:endParaRPr lang="ru-RU" sz="2000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02541" y="5036899"/>
            <a:ext cx="3890222" cy="1118255"/>
          </a:xfrm>
          <a:prstGeom prst="rect">
            <a:avLst/>
          </a:prstGeom>
          <a:ln w="38100">
            <a:solidFill>
              <a:srgbClr val="4F81BD"/>
            </a:solidFill>
          </a:ln>
        </p:spPr>
        <p:txBody>
          <a:bodyPr wrap="square">
            <a:spAutoFit/>
          </a:bodyPr>
          <a:lstStyle/>
          <a:p>
            <a:pPr marL="12700" marR="12700" indent="457200" algn="ctr">
              <a:lnSpc>
                <a:spcPts val="1620"/>
              </a:lnSpc>
              <a:defRPr/>
            </a:pPr>
            <a:r>
              <a:rPr lang="ru-RU" sz="2000" kern="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если бы измененная учетная политика применялась с момента возникновения соответствующего факта хозяйственной жизни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637093" y="2758233"/>
            <a:ext cx="1913571" cy="519632"/>
          </a:xfrm>
          <a:prstGeom prst="straightConnector1">
            <a:avLst/>
          </a:prstGeom>
          <a:noFill/>
          <a:ln w="38100" cap="flat" cmpd="sng" algn="ctr">
            <a:solidFill>
              <a:srgbClr val="4F81BD"/>
            </a:solidFill>
            <a:prstDash val="solid"/>
            <a:tailEnd type="triangl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1" name="Прямая со стрелкой 10"/>
          <p:cNvCxnSpPr/>
          <p:nvPr/>
        </p:nvCxnSpPr>
        <p:spPr>
          <a:xfrm flipH="1">
            <a:off x="6550663" y="2723588"/>
            <a:ext cx="2020780" cy="575978"/>
          </a:xfrm>
          <a:prstGeom prst="straightConnector1">
            <a:avLst/>
          </a:prstGeom>
          <a:noFill/>
          <a:ln w="38100" cap="flat" cmpd="sng" algn="ctr">
            <a:solidFill>
              <a:srgbClr val="4F81BD"/>
            </a:solidFill>
            <a:prstDash val="solid"/>
            <a:tailEnd type="triangle"/>
          </a:ln>
          <a:effectLst/>
        </p:spPr>
      </p:cxnSp>
      <p:cxnSp>
        <p:nvCxnSpPr>
          <p:cNvPr id="12" name="Прямая со стрелкой 11"/>
          <p:cNvCxnSpPr/>
          <p:nvPr/>
        </p:nvCxnSpPr>
        <p:spPr>
          <a:xfrm flipH="1">
            <a:off x="3433004" y="4388449"/>
            <a:ext cx="2743454" cy="653825"/>
          </a:xfrm>
          <a:prstGeom prst="straightConnector1">
            <a:avLst/>
          </a:prstGeom>
          <a:noFill/>
          <a:ln w="38100" cap="flat" cmpd="sng" algn="ctr">
            <a:solidFill>
              <a:srgbClr val="C0504D"/>
            </a:solidFill>
            <a:prstDash val="solid"/>
            <a:tailEnd type="triangl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13" name="Прямая со стрелкой 12"/>
          <p:cNvCxnSpPr/>
          <p:nvPr/>
        </p:nvCxnSpPr>
        <p:spPr>
          <a:xfrm>
            <a:off x="6168008" y="4362474"/>
            <a:ext cx="2616510" cy="653825"/>
          </a:xfrm>
          <a:prstGeom prst="straightConnector1">
            <a:avLst/>
          </a:prstGeom>
          <a:noFill/>
          <a:ln w="38100" cap="flat" cmpd="sng" algn="ctr">
            <a:solidFill>
              <a:srgbClr val="C0504D"/>
            </a:solidFill>
            <a:prstDash val="solid"/>
            <a:tailEnd type="triangle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2" name="TextBox 1"/>
          <p:cNvSpPr txBox="1"/>
          <p:nvPr/>
        </p:nvSpPr>
        <p:spPr>
          <a:xfrm>
            <a:off x="3459264" y="88666"/>
            <a:ext cx="6623436" cy="108337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defTabSz="457200">
              <a:lnSpc>
                <a:spcPct val="115000"/>
              </a:lnSpc>
              <a:defRPr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Журнал операций</a:t>
            </a:r>
          </a:p>
          <a:p>
            <a:pPr algn="ctr" defTabSz="457200">
              <a:lnSpc>
                <a:spcPct val="115000"/>
              </a:lnSpc>
              <a:defRPr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межотчетного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периода (ф. 0504071)</a:t>
            </a:r>
            <a:endParaRPr lang="ru-RU" sz="2800" dirty="0">
              <a:solidFill>
                <a:prstClr val="black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5" name="Номер слайда 14"/>
          <p:cNvSpPr txBox="1">
            <a:spLocks/>
          </p:cNvSpPr>
          <p:nvPr/>
        </p:nvSpPr>
        <p:spPr>
          <a:xfrm>
            <a:off x="11778362" y="88666"/>
            <a:ext cx="36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b="1" smtClean="0">
                <a:solidFill>
                  <a:srgbClr val="C79023"/>
                </a:solidFill>
              </a:rPr>
              <a:pPr/>
              <a:t>4</a:t>
            </a:fld>
            <a:endParaRPr lang="en-US" b="1" dirty="0">
              <a:solidFill>
                <a:srgbClr val="C79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35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493</Words>
  <Application>Microsoft Office PowerPoint</Application>
  <PresentationFormat>Широкоэкранный</PresentationFormat>
  <Paragraphs>103</Paragraphs>
  <Slides>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Cambria</vt:lpstr>
      <vt:lpstr>Times New Roman</vt:lpstr>
      <vt:lpstr>Тема Office</vt:lpstr>
      <vt:lpstr>Дополнительно подлежит отражению  в текстовой части Пояснительной записки (ф. 0503160)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Махонин Сергей Александрович</cp:lastModifiedBy>
  <cp:revision>26</cp:revision>
  <cp:lastPrinted>2021-06-03T13:26:09Z</cp:lastPrinted>
  <dcterms:created xsi:type="dcterms:W3CDTF">2020-10-24T06:30:10Z</dcterms:created>
  <dcterms:modified xsi:type="dcterms:W3CDTF">2021-06-03T14:14:43Z</dcterms:modified>
</cp:coreProperties>
</file>