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09" r:id="rId3"/>
    <p:sldId id="315" r:id="rId4"/>
    <p:sldId id="312" r:id="rId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9"/>
    <a:srgbClr val="FFFF99"/>
    <a:srgbClr val="00FF00"/>
    <a:srgbClr val="FF9966"/>
    <a:srgbClr val="FFCCCC"/>
    <a:srgbClr val="33CCCC"/>
    <a:srgbClr val="FFFFFF"/>
    <a:srgbClr val="FF89DA"/>
    <a:srgbClr val="66CCFF"/>
    <a:srgbClr val="33F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21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B4B53-B492-499B-AD76-D07A87D2D214}" type="datetimeFigureOut">
              <a:rPr lang="ru-RU" smtClean="0"/>
              <a:pPr/>
              <a:t>03.06.2021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606" y="4715711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1098" y="9428242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4EBFF0-FDF6-495F-9143-550262BAD59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311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EBFF0-FDF6-495F-9143-550262BAD591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868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EBFF0-FDF6-495F-9143-550262BAD591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145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4EBFF0-FDF6-495F-9143-550262BAD591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6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CB6BB-4D7F-484A-9231-E8885667ADDC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21A50-5C68-4946-ADEF-5B8DC4CC3C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BB48-8A44-4936-88CE-F8B67C992230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64BD0-F5BE-48B4-AF7E-5212965DF7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3223C-D5CB-4FA4-B0C0-C68C3831DA27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7784F-D35B-46E0-A01A-AFC8F47687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9B886-C471-4448-A9E9-1DCAA353398E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BE75-C9B4-4B3E-B94B-E7AC367005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21554-148F-4D4C-93B0-05003EAE2CD6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6A983-5EA9-40F8-9A39-75D70F2681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949E7-1A43-44E1-B1AF-573F9494160A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2D8B-F076-4839-A7E7-2E723C9419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3BD83-4641-4128-A696-6FB8D86D4052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433C-88F5-4237-9FA5-C473BB930E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21A07-4915-45F7-B765-059BE1996D4B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218FA-C1B6-4E3D-859A-E1F87B91D9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4682B-F9BB-4995-9FB4-74B0176AD202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AD156-D961-49BC-A40A-2ADC8345A6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558C-74FF-4363-933D-D4F371B55779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0CA98-EE09-4CB1-9E7F-17C024DF8F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58A8-5CA4-47E7-8798-9E49B4006577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DF250-33AE-481C-A125-C1BB85657D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2B16AC-59C7-4FF8-B7FB-43B7F64A4DB7}" type="datetimeFigureOut">
              <a:rPr lang="ru-RU"/>
              <a:pPr>
                <a:defRPr/>
              </a:pPr>
              <a:t>03.06.2021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66B9D6-804B-4CEB-9728-4CF74A44A9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713B1B74AEA734F08DA193E09673D735BF142D83858BE5F56A545E5751B623F13CCFE6AEEA18C8A21FAFB7CA1AEDE21ABE3F4EE51B22256e93B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8676456" y="-85427"/>
            <a:ext cx="442912" cy="346075"/>
          </a:xfrm>
        </p:spPr>
        <p:txBody>
          <a:bodyPr/>
          <a:lstStyle/>
          <a:p>
            <a:pPr eaLnBrk="1" hangingPunct="1"/>
            <a:r>
              <a:rPr lang="en-US" sz="800" dirty="0" smtClean="0"/>
              <a:t>0</a:t>
            </a:r>
            <a:endParaRPr lang="ru-RU" sz="800" dirty="0" smtClean="0"/>
          </a:p>
        </p:txBody>
      </p:sp>
      <p:sp>
        <p:nvSpPr>
          <p:cNvPr id="6" name="Заголовок 3"/>
          <p:cNvSpPr txBox="1">
            <a:spLocks/>
          </p:cNvSpPr>
          <p:nvPr/>
        </p:nvSpPr>
        <p:spPr bwMode="auto">
          <a:xfrm>
            <a:off x="3175" y="1557338"/>
            <a:ext cx="90360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7500"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Arial" charset="0"/>
              </a:rPr>
              <a:t>???????????????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3550" y="5085184"/>
            <a:ext cx="48704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Заместитель главы администрации городского округа – начальник департамента финансов и бюджетной политики администрации </a:t>
            </a:r>
            <a:r>
              <a:rPr lang="ru-RU" sz="1600" i="1" dirty="0" err="1" smtClean="0">
                <a:solidFill>
                  <a:prstClr val="black"/>
                </a:solidFill>
                <a:latin typeface="Book Antiqua" panose="02040602050305030304" pitchFamily="18" charset="0"/>
              </a:rPr>
              <a:t>Старооскольского</a:t>
            </a:r>
            <a:r>
              <a:rPr lang="ru-RU" sz="1600" i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 городского округа</a:t>
            </a:r>
            <a:endParaRPr lang="ru-RU" sz="1600" i="1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600" i="1" dirty="0">
              <a:solidFill>
                <a:prstClr val="black"/>
              </a:solidFill>
              <a:latin typeface="Book Antiqua" panose="0204060205030503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Кудинова </a:t>
            </a:r>
            <a:r>
              <a:rPr lang="ru-RU" sz="1600" i="1" dirty="0">
                <a:solidFill>
                  <a:prstClr val="black"/>
                </a:solidFill>
                <a:latin typeface="Book Antiqua" panose="02040602050305030304" pitchFamily="18" charset="0"/>
              </a:rPr>
              <a:t>Н</a:t>
            </a:r>
            <a:r>
              <a:rPr lang="ru-RU" sz="1600" i="1" dirty="0" smtClean="0">
                <a:solidFill>
                  <a:prstClr val="black"/>
                </a:solidFill>
                <a:latin typeface="Book Antiqua" panose="02040602050305030304" pitchFamily="18" charset="0"/>
              </a:rPr>
              <a:t>. </a:t>
            </a:r>
            <a:r>
              <a:rPr lang="ru-RU" sz="1600" i="1" dirty="0">
                <a:solidFill>
                  <a:prstClr val="black"/>
                </a:solidFill>
                <a:latin typeface="Book Antiqua" panose="02040602050305030304" pitchFamily="18" charset="0"/>
              </a:rPr>
              <a:t>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820472" y="0"/>
            <a:ext cx="442912" cy="346075"/>
          </a:xfrm>
        </p:spPr>
        <p:txBody>
          <a:bodyPr/>
          <a:lstStyle/>
          <a:p>
            <a:pPr eaLnBrk="1" hangingPunct="1"/>
            <a:r>
              <a:rPr lang="en-US" sz="800" dirty="0" smtClean="0"/>
              <a:t>1</a:t>
            </a:r>
            <a:endParaRPr lang="ru-RU" sz="800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4036"/>
            <a:ext cx="8712968" cy="956692"/>
          </a:xfrm>
          <a:prstGeom prst="rect">
            <a:avLst/>
          </a:prstGeom>
          <a:gradFill flip="none" rotWithShape="1">
            <a:gsLst>
              <a:gs pos="0">
                <a:srgbClr val="6580C8"/>
              </a:gs>
              <a:gs pos="38000">
                <a:srgbClr val="C2C6F0"/>
              </a:gs>
              <a:gs pos="100000">
                <a:srgbClr val="ECEEF8"/>
              </a:gs>
            </a:gsLst>
            <a:lin ang="10800000" scaled="1"/>
            <a:tileRect/>
          </a:gradFill>
        </p:spPr>
        <p:txBody>
          <a:bodyPr anchor="b">
            <a:noAutofit/>
          </a:bodyPr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Главные администраторы доходов бюджета </a:t>
            </a:r>
            <a:r>
              <a:rPr lang="ru-RU" dirty="0" err="1"/>
              <a:t>Старооскольского</a:t>
            </a:r>
            <a:r>
              <a:rPr lang="ru-RU" dirty="0"/>
              <a:t> городского округа – органы местного самоуправления </a:t>
            </a:r>
            <a:r>
              <a:rPr lang="ru-RU" dirty="0" err="1"/>
              <a:t>Старооскольского</a:t>
            </a:r>
            <a:r>
              <a:rPr lang="ru-RU" dirty="0"/>
              <a:t> городского </a:t>
            </a:r>
            <a:r>
              <a:rPr lang="ru-RU" dirty="0" smtClean="0"/>
              <a:t>округа</a:t>
            </a:r>
            <a:r>
              <a:rPr lang="ru-RU" dirty="0"/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724128" y="908720"/>
            <a:ext cx="331236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Приложение 5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решению Совета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депутатов                                                                                                                                                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Старооскольского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городского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                            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 24 декабря 2019 года №327 «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                                        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бюджете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Старооскольского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городского                               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округа на 2020 год и на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плановый                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период 2021 и 2022 годов»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450011"/>
              </p:ext>
            </p:extLst>
          </p:nvPr>
        </p:nvGraphicFramePr>
        <p:xfrm>
          <a:off x="107504" y="2509159"/>
          <a:ext cx="8856983" cy="42518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8312"/>
                <a:gridCol w="1509960"/>
                <a:gridCol w="6408711"/>
              </a:tblGrid>
              <a:tr h="8253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 Код главного </a:t>
                      </a:r>
                      <a:r>
                        <a:rPr lang="ru-RU" sz="1400" b="1" dirty="0" err="1" smtClean="0">
                          <a:effectLst/>
                        </a:rPr>
                        <a:t>админист-ратора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Код бюджетной классификации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3810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</a:p>
                    <a:p>
                      <a:pPr marR="38100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кода бюджетной классификации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7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609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</a:rPr>
                        <a:t>Администрация </a:t>
                      </a:r>
                      <a:r>
                        <a:rPr lang="ru-RU" sz="1300" b="1" dirty="0" err="1">
                          <a:effectLst/>
                        </a:rPr>
                        <a:t>Старооскольского</a:t>
                      </a:r>
                      <a:r>
                        <a:rPr lang="ru-RU" sz="1300" b="1" dirty="0">
                          <a:effectLst/>
                        </a:rPr>
                        <a:t> городского округа Белгородской области</a:t>
                      </a:r>
                      <a:endParaRPr lang="ru-RU" sz="13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6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1 08 07173 01 1000 110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Государственная пошлина за выдачу органом местного самоуправления городского округа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грузов, зачисляемая в бюджеты городских округов (сумма платежа)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4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1 08 07173 01 </a:t>
                      </a:r>
                      <a:r>
                        <a:rPr lang="en-US" sz="1300" dirty="0">
                          <a:effectLst/>
                        </a:rPr>
                        <a:t>4</a:t>
                      </a:r>
                      <a:r>
                        <a:rPr lang="ru-RU" sz="1300" dirty="0">
                          <a:effectLst/>
                        </a:rPr>
                        <a:t>000 110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Государственная пошлина за выдачу органом местного самоуправления городского округа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грузов, зачисляемая в бюджеты городских округов 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1 11 05074 04 0000 120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Доходы от сдачи в аренду имущества, составляющего казну городских округов (за исключением земельных участков)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1 13 01074 04 0000 130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Доходы от оказания информационных услуг органами местного самоуправления городских округов, казенными учреждениями городских округов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6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850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1 13 01994 04 0000 130</a:t>
                      </a:r>
                      <a:endParaRPr lang="ru-RU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Прочие доходы от оказания платных услуг (работ) получателями средств бюджетов городских округов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3872" marR="1387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57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701088" y="-85427"/>
            <a:ext cx="442912" cy="346075"/>
          </a:xfrm>
        </p:spPr>
        <p:txBody>
          <a:bodyPr/>
          <a:lstStyle/>
          <a:p>
            <a:pPr eaLnBrk="1" hangingPunct="1"/>
            <a:r>
              <a:rPr lang="ru-RU" sz="800" dirty="0" smtClean="0"/>
              <a:t>2</a:t>
            </a:r>
            <a:endParaRPr lang="ru-RU" sz="800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87610"/>
            <a:ext cx="8568952" cy="893118"/>
          </a:xfrm>
          <a:prstGeom prst="rect">
            <a:avLst/>
          </a:prstGeom>
          <a:gradFill flip="none" rotWithShape="1">
            <a:gsLst>
              <a:gs pos="0">
                <a:srgbClr val="6580C8"/>
              </a:gs>
              <a:gs pos="38000">
                <a:srgbClr val="C2C6F0"/>
              </a:gs>
              <a:gs pos="100000">
                <a:srgbClr val="ECEEF8"/>
              </a:gs>
            </a:gsLst>
            <a:lin ang="10800000" scaled="1"/>
            <a:tileRect/>
          </a:gradFill>
        </p:spPr>
        <p:txBody>
          <a:bodyPr anchor="b">
            <a:noAutofit/>
          </a:bodyPr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r>
              <a:rPr lang="ru-RU" altLang="ru-RU" dirty="0">
                <a:solidFill>
                  <a:prstClr val="black"/>
                </a:solidFill>
              </a:rPr>
              <a:t>Доходы от штрафов, неустоек, пеней, уплаченных в случае неисполнения или ненадлежащего исполнения обязательств по договорам аренды перед муниципальным органом</a:t>
            </a:r>
            <a:endParaRPr lang="ru-RU" altLang="ru-RU" dirty="0">
              <a:solidFill>
                <a:prstClr val="black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061888"/>
              </p:ext>
            </p:extLst>
          </p:nvPr>
        </p:nvGraphicFramePr>
        <p:xfrm>
          <a:off x="251520" y="1153765"/>
          <a:ext cx="8712968" cy="55155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6484"/>
                <a:gridCol w="4356484"/>
              </a:tblGrid>
              <a:tr h="74443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 до 01 января 2020 года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  с 01 января 2020 года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196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приказ Министерства финансов РФ от 08 июня 2018 года №132н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приказ Министерства финансов РФ от 06 июня 2019 года №85н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5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 dirty="0">
                          <a:effectLst/>
                        </a:rPr>
                        <a:t>КБК 000 116 90040 04 0000 140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u="none" strike="noStrike">
                          <a:effectLst/>
                        </a:rPr>
                        <a:t> КБК 000 116 07090 04 0000 140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08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>
                          <a:effectLst/>
                        </a:rPr>
                        <a:t>"Прочие поступления от денежных взысканий (штрафов) и иных сумм в возмещении ущерба, зачисляемые в бюджеты городских округов" 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u="none" strike="noStrike" dirty="0">
                          <a:effectLst/>
                        </a:rPr>
                        <a:t>"Иные штрафы, неустойки, пени, уплаченные в соответствии с законом или договором в случае неисполнения или ненадлежащего исполнения обязательств перед муниципальным органом (муниципальным казенным учреждением) городского округа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8409" marR="8409" marT="840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82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8820472" y="0"/>
            <a:ext cx="442912" cy="346075"/>
          </a:xfrm>
        </p:spPr>
        <p:txBody>
          <a:bodyPr/>
          <a:lstStyle/>
          <a:p>
            <a:pPr eaLnBrk="1" hangingPunct="1"/>
            <a:r>
              <a:rPr lang="ru-RU" sz="800" dirty="0"/>
              <a:t>3</a:t>
            </a:r>
            <a:endParaRPr lang="ru-RU" sz="800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4036"/>
            <a:ext cx="8712968" cy="1388740"/>
          </a:xfrm>
          <a:prstGeom prst="rect">
            <a:avLst/>
          </a:prstGeom>
          <a:gradFill flip="none" rotWithShape="1">
            <a:gsLst>
              <a:gs pos="0">
                <a:srgbClr val="6580C8"/>
              </a:gs>
              <a:gs pos="38000">
                <a:srgbClr val="C2C6F0"/>
              </a:gs>
              <a:gs pos="100000">
                <a:srgbClr val="ECEEF8"/>
              </a:gs>
            </a:gsLst>
            <a:lin ang="10800000" scaled="1"/>
            <a:tileRect/>
          </a:gradFill>
        </p:spPr>
        <p:txBody>
          <a:bodyPr anchor="b">
            <a:noAutofit/>
          </a:bodyPr>
          <a:lstStyle>
            <a:defPPr>
              <a:defRPr lang="ru-RU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chemeClr val="tx1"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sz="1200" dirty="0"/>
              <a:t>МИНИСТЕРСТВО ФИНАНСОВ РОССИЙСКОЙ </a:t>
            </a:r>
            <a:r>
              <a:rPr lang="ru-RU" sz="1200" dirty="0" smtClean="0"/>
              <a:t>ФЕДЕРАЦИИ</a:t>
            </a:r>
            <a:r>
              <a:rPr lang="ru-RU" sz="1200" dirty="0"/>
              <a:t> </a:t>
            </a:r>
          </a:p>
          <a:p>
            <a:r>
              <a:rPr lang="ru-RU" sz="1200" dirty="0" smtClean="0"/>
              <a:t>ИНФОРМАЦИЯ</a:t>
            </a:r>
            <a:r>
              <a:rPr lang="ru-RU" sz="1200" dirty="0"/>
              <a:t> </a:t>
            </a:r>
          </a:p>
          <a:p>
            <a:r>
              <a:rPr lang="ru-RU" sz="1200" dirty="0"/>
              <a:t>ТАБЛИЦА</a:t>
            </a:r>
          </a:p>
          <a:p>
            <a:r>
              <a:rPr lang="ru-RU" sz="1200" dirty="0"/>
              <a:t>СООТВЕТСТВИЯ КОДОВ КЛАССИФИКАЦИИ ДОХОДОВ</a:t>
            </a:r>
          </a:p>
          <a:p>
            <a:r>
              <a:rPr lang="ru-RU" sz="1200" dirty="0"/>
              <a:t>И СТАТЕЙ (ПОДСТАТЕЙ) </a:t>
            </a:r>
            <a:r>
              <a:rPr lang="ru-RU" sz="1200" dirty="0">
                <a:hlinkClick r:id="rId3"/>
              </a:rPr>
              <a:t>КОСГУ</a:t>
            </a:r>
            <a:r>
              <a:rPr lang="ru-RU" sz="1200" dirty="0"/>
              <a:t> КОДАМ КЛАССИФИКАЦИИ ДОХОДОВ,</a:t>
            </a:r>
          </a:p>
          <a:p>
            <a:r>
              <a:rPr lang="ru-RU" sz="1200" dirty="0"/>
              <a:t>УСТАНОВЛЕННЫМ РУКОВОДСТВОМ ПО СТАТИСТИКЕ ГОСУДАРСТВЕННЫХ</a:t>
            </a:r>
          </a:p>
          <a:p>
            <a:r>
              <a:rPr lang="ru-RU" sz="1200" dirty="0"/>
              <a:t>ФИНАНСОВ (СГФ - 2014), ПРИМЕНЯЕМАЯ С 1 ЯНВАРЯ 2020 </a:t>
            </a:r>
            <a:r>
              <a:rPr lang="ru-RU" sz="1200" dirty="0" smtClean="0"/>
              <a:t>ГОДА</a:t>
            </a:r>
            <a:endParaRPr lang="ru-RU" altLang="ru-RU" sz="1200" dirty="0">
              <a:solidFill>
                <a:prstClr val="black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611544"/>
              </p:ext>
            </p:extLst>
          </p:nvPr>
        </p:nvGraphicFramePr>
        <p:xfrm>
          <a:off x="179513" y="1460548"/>
          <a:ext cx="8784975" cy="53091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0259"/>
                <a:gridCol w="1724510"/>
                <a:gridCol w="3595266"/>
                <a:gridCol w="1038717"/>
                <a:gridCol w="2016223"/>
              </a:tblGrid>
              <a:tr h="3445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 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КБК РФ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КБК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</a:rPr>
                        <a:t>КОСГУ 2020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СГФ-2014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02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5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1 00 00000 00 0000 000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НАЛОГОВЫЕ И НЕНАЛОГОВЫЕ ДОХОДЫ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</a:rPr>
                        <a:t> </a:t>
                      </a:r>
                      <a:endParaRPr lang="ru-RU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3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1 01 00000 00 0000 000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НАЛОГИ НА ПРИБЫЛЬ, ДОХОДЫ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effectLst/>
                        </a:rPr>
                        <a:t>000</a:t>
                      </a:r>
                      <a:endParaRPr lang="ru-RU" sz="13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effectLst/>
                        </a:rPr>
                        <a:t> </a:t>
                      </a:r>
                      <a:endParaRPr lang="ru-RU" sz="13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0069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000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1 01 01000 00 0000 110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Налог на прибыль организаций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111, 173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1112 Налоги, уплачиваемые корпорациями и другими предприятиями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9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000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1 01 01010 00 0000 110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Налог на прибыль организаций, зачисляемый в бюджеты бюджетной системы Российской Федерации по соответствующим ставкам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111, 173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1112 Налоги, уплачиваемые корпорациями и другими предприятиями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9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000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1 01 01011 01 0000 110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Налог на прибыль организаций (за исключением консолидированных групп налогоплательщиков), зачисляемый в федеральный бюджет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111, 173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1112 Налоги, уплачиваемые корпорациями и другими предприятиями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69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000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1 01 01012 02 0000 110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Налог на прибыль организаций (за исключением консолидированных групп налогоплательщиков), зачисляемый в бюджеты субъектов Российской Федерации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111, 173</a:t>
                      </a:r>
                      <a:endParaRPr lang="ru-RU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1112 Налоги, уплачиваемые корпорациями и другими предприятиями</a:t>
                      </a:r>
                      <a:endParaRPr lang="ru-RU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58" marR="33358" marT="54880" marB="548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81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5650</TotalTime>
  <Words>540</Words>
  <Application>Microsoft Office PowerPoint</Application>
  <PresentationFormat>Экран (4:3)</PresentationFormat>
  <Paragraphs>93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 Antiqua</vt:lpstr>
      <vt:lpstr>Calibri</vt:lpstr>
      <vt:lpstr>Times New Roman</vt:lpstr>
      <vt:lpstr>Тема Office</vt:lpstr>
      <vt:lpstr>0</vt:lpstr>
      <vt:lpstr>1</vt:lpstr>
      <vt:lpstr>2</vt:lpstr>
      <vt:lpstr>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Махонин Сергей Александрович</dc:creator>
  <cp:lastModifiedBy>Махонин Сергей Александрович</cp:lastModifiedBy>
  <cp:revision>491</cp:revision>
  <cp:lastPrinted>2021-06-03T12:05:18Z</cp:lastPrinted>
  <dcterms:modified xsi:type="dcterms:W3CDTF">2021-06-03T12:08:09Z</dcterms:modified>
</cp:coreProperties>
</file>