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"/>
  </p:notesMasterIdLst>
  <p:sldIdLst>
    <p:sldId id="270" r:id="rId2"/>
    <p:sldId id="262" r:id="rId3"/>
    <p:sldId id="268" r:id="rId4"/>
    <p:sldId id="26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D14EF-1BDC-4D12-9283-A6AEFF64F7C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AE36A-C5CB-47F1-BDC9-8956A3D0B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0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Неэффективное </a:t>
            </a:r>
            <a:r>
              <a:rPr lang="ru-RU" dirty="0"/>
              <a:t>расходование бюджетных средств в сумме 363,6 тыс. рублей </a:t>
            </a:r>
            <a:endParaRPr lang="ru-RU" dirty="0" smtClean="0"/>
          </a:p>
          <a:p>
            <a:pPr algn="just"/>
            <a:r>
              <a:rPr lang="ru-RU" dirty="0" smtClean="0"/>
              <a:t>Не </a:t>
            </a:r>
            <a:r>
              <a:rPr lang="ru-RU" dirty="0"/>
              <a:t>разработан порядок ремонта автомобильных дорог местного </a:t>
            </a:r>
            <a:r>
              <a:rPr lang="ru-RU" dirty="0" smtClean="0"/>
              <a:t>значения</a:t>
            </a:r>
          </a:p>
          <a:p>
            <a:pPr algn="just"/>
            <a:r>
              <a:rPr lang="ru-RU" dirty="0" smtClean="0"/>
              <a:t>Получателями </a:t>
            </a:r>
            <a:r>
              <a:rPr lang="ru-RU" dirty="0"/>
              <a:t>бюджетных средств в отдельных случаях не применялись меры ответственности при нарушении поставщиками (подрядчиками, исполнителями) условий муниципальных контрактов.</a:t>
            </a:r>
          </a:p>
          <a:p>
            <a:pPr algn="just"/>
            <a:r>
              <a:rPr lang="ru-RU" dirty="0" smtClean="0"/>
              <a:t>Показатели муниципальных </a:t>
            </a:r>
            <a:r>
              <a:rPr lang="ru-RU"/>
              <a:t>программы </a:t>
            </a:r>
            <a:r>
              <a:rPr lang="ru-RU" smtClean="0"/>
              <a:t>нуждаются </a:t>
            </a:r>
            <a:r>
              <a:rPr lang="ru-RU" dirty="0"/>
              <a:t>в корректировке с учетом фактически </a:t>
            </a:r>
            <a:r>
              <a:rPr lang="ru-RU"/>
              <a:t>достигнутых </a:t>
            </a:r>
            <a:r>
              <a:rPr lang="ru-RU" smtClean="0"/>
              <a:t>результатов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Нарушения и недостатки, выявленные в результате внешней проверки </a:t>
            </a:r>
            <a:r>
              <a:rPr lang="ru-RU" sz="3200" dirty="0" err="1" smtClean="0"/>
              <a:t>проверки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2678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343872" cy="5472608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17 марта 2021 года </a:t>
            </a:r>
            <a:r>
              <a:rPr lang="ru-RU" sz="2100" smtClean="0">
                <a:latin typeface="Times New Roman" panose="02020603050405020304" pitchFamily="18" charset="0"/>
                <a:cs typeface="Times New Roman" pitchFamily="18" charset="0"/>
              </a:rPr>
              <a:t>№ 552 </a:t>
            </a: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«О мерах по реализации решения Совета депутатов Старооскольского городского округа от 25 декабря 2020 года № 448 «О бюджете Старооскольского городского округа на 2021 год и на плановый период 2022 и 2023 годов»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25 марта 2021 года № 666 «Об утверждении порядка формирования муниципального задания на оказание муниципальных услуг (выполнение работ) в отношении муниципальных учреждений СГО и финансового обеспечения выполнения муниципального задания" </a:t>
            </a:r>
          </a:p>
          <a:p>
            <a:pPr algn="just">
              <a:buFontTx/>
              <a:buChar char="-"/>
            </a:pPr>
            <a:endParaRPr lang="ru-RU" sz="21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25 марта 2021г. № 668 «Об утверждении Порядка определения объема и условия предоставления из бюджета Старооскольского городского округа муниципальным бюджетным и автономным учреждениям субсидий на иные цели» 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Нормативные правовые акты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296" y="1196752"/>
            <a:ext cx="8715704" cy="525658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Уточнено</a:t>
            </a:r>
            <a:r>
              <a:rPr lang="ru-RU" dirty="0"/>
              <a:t>, что в базовый норматив затрат, непосредственно связанных с оказанием муниципальной услуги включают, в том числе, затраты на оплату коммунальных услуг, содержание объектов недвижимого имущества и (или) особо ценного движимого имущества (аренду указанного имущества) в части имущества, используемого в процессе оказания муниципальной </a:t>
            </a:r>
            <a:r>
              <a:rPr lang="ru-RU" dirty="0" smtClean="0"/>
              <a:t>услуги</a:t>
            </a:r>
            <a:endParaRPr lang="ru-RU" dirty="0"/>
          </a:p>
          <a:p>
            <a:pPr algn="just"/>
            <a:r>
              <a:rPr lang="ru-RU" dirty="0" smtClean="0"/>
              <a:t>Изложен </a:t>
            </a:r>
            <a:r>
              <a:rPr lang="ru-RU" dirty="0"/>
              <a:t>порядок применения коэффициента платной деятельности при включении в муниципальное задание затрат на уплату налогов, в качестве объекта налогообложения по которым признается имущество учреждения. Вместо текстового описания расчета данного коэффициента приведена </a:t>
            </a:r>
            <a:r>
              <a:rPr lang="ru-RU" dirty="0" smtClean="0"/>
              <a:t>формула</a:t>
            </a:r>
            <a:endParaRPr lang="ru-RU" dirty="0"/>
          </a:p>
          <a:p>
            <a:pPr algn="just"/>
            <a:r>
              <a:rPr lang="ru-RU" dirty="0"/>
              <a:t>Изменена </a:t>
            </a:r>
            <a:r>
              <a:rPr lang="ru-RU" dirty="0" smtClean="0"/>
              <a:t>формула </a:t>
            </a:r>
            <a:r>
              <a:rPr lang="ru-RU" dirty="0"/>
              <a:t>расчета объема </a:t>
            </a:r>
            <a:r>
              <a:rPr lang="ru-RU" dirty="0" smtClean="0"/>
              <a:t>финансового обеспечения.</a:t>
            </a:r>
          </a:p>
          <a:p>
            <a:pPr algn="just"/>
            <a:r>
              <a:rPr lang="ru-RU" dirty="0" smtClean="0"/>
              <a:t>В</a:t>
            </a:r>
            <a:r>
              <a:rPr lang="ru-RU" dirty="0"/>
              <a:t> 2021 году платеж, завершающий выплату субсидии, должен быть выплачен бюджетным и автономным учреждениям в IV квартале, </a:t>
            </a:r>
            <a:r>
              <a:rPr lang="ru-RU" b="1" dirty="0"/>
              <a:t>но не позднее 1 декабря текущего финансового года. </a:t>
            </a:r>
            <a:r>
              <a:rPr lang="ru-RU" dirty="0"/>
              <a:t>Денежные средства будут перечислены после представления учреждениями предварительного отчета о выполнении муниципального задания в части предварительной оценки достижения плановых показателей годового объема оказания муниципальных услуг за соответствующий финансовый год.</a:t>
            </a:r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917" y="0"/>
            <a:ext cx="8229600" cy="1196752"/>
          </a:xfrm>
        </p:spPr>
        <p:txBody>
          <a:bodyPr>
            <a:noAutofit/>
          </a:bodyPr>
          <a:lstStyle/>
          <a:p>
            <a:pPr algn="ctr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Постановление от 25 марта 2021 года № 666 «Об утверждении порядка формирования муниципального задания на оказание муниципальных услуг (выполнение работ) в отношении муниципальных учреждений СГО и финансового обеспечения выполнения муниципального задания" </a:t>
            </a:r>
          </a:p>
        </p:txBody>
      </p:sp>
    </p:spTree>
    <p:extLst>
      <p:ext uri="{BB962C8B-B14F-4D97-AF65-F5344CB8AC3E}">
        <p14:creationId xmlns:p14="http://schemas.microsoft.com/office/powerpoint/2010/main" val="4007202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296" y="1196752"/>
            <a:ext cx="8715704" cy="525658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Определено целевое назначение субсидий</a:t>
            </a:r>
            <a:endParaRPr lang="ru-RU" dirty="0"/>
          </a:p>
          <a:p>
            <a:pPr algn="just"/>
            <a:r>
              <a:rPr lang="ru-RU" dirty="0" smtClean="0"/>
              <a:t>Определен перечень документов, необходимых для получения субсидий</a:t>
            </a:r>
            <a:endParaRPr lang="ru-RU" dirty="0"/>
          </a:p>
          <a:p>
            <a:pPr algn="just"/>
            <a:r>
              <a:rPr lang="ru-RU" dirty="0" smtClean="0"/>
              <a:t>Определены требованию к учреждению - получателю субсидий</a:t>
            </a:r>
          </a:p>
          <a:p>
            <a:pPr algn="just"/>
            <a:r>
              <a:rPr lang="ru-RU" dirty="0" smtClean="0"/>
              <a:t>Установлен порядок и формулы для расчета каждой целевой субсидии </a:t>
            </a:r>
          </a:p>
          <a:p>
            <a:pPr algn="just"/>
            <a:r>
              <a:rPr lang="ru-RU" dirty="0" smtClean="0"/>
              <a:t>Определены результаты предоставления каждой </a:t>
            </a:r>
            <a:r>
              <a:rPr lang="ru-RU" smtClean="0"/>
              <a:t>целевой субсидии</a:t>
            </a:r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917" y="0"/>
            <a:ext cx="8229600" cy="1196752"/>
          </a:xfrm>
        </p:spPr>
        <p:txBody>
          <a:bodyPr>
            <a:noAutofit/>
          </a:bodyPr>
          <a:lstStyle/>
          <a:p>
            <a:pPr algn="ctr">
              <a:buFontTx/>
              <a:buChar char="-"/>
            </a:pPr>
            <a:r>
              <a:rPr lang="ru-RU" sz="1600" dirty="0">
                <a:latin typeface="Times New Roman" panose="02020603050405020304" pitchFamily="18" charset="0"/>
                <a:cs typeface="Times New Roman" pitchFamily="18" charset="0"/>
              </a:rPr>
              <a:t>Постановление от 25 марта 2021г. № 668 «Об утверждении Порядка определения объема и условия предоставления из бюджета Старооскольского городского округа муниципальным бюджетным и автономным учреждениям субсидий на иные цели» </a:t>
            </a:r>
          </a:p>
        </p:txBody>
      </p:sp>
    </p:spTree>
    <p:extLst>
      <p:ext uri="{BB962C8B-B14F-4D97-AF65-F5344CB8AC3E}">
        <p14:creationId xmlns:p14="http://schemas.microsoft.com/office/powerpoint/2010/main" val="10804382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3080</TotalTime>
  <Words>236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Нарушения и недостатки, выявленные в результате внешней проверки проверки</vt:lpstr>
      <vt:lpstr>Нормативные правовые акты</vt:lpstr>
      <vt:lpstr>Постановление от 25 марта 2021 года № 666 «Об утверждении порядка формирования муниципального задания на оказание муниципальных услуг (выполнение работ) в отношении муниципальных учреждений СГО и финансового обеспечения выполнения муниципального задания" </vt:lpstr>
      <vt:lpstr>Постановление от 25 марта 2021г. № 668 «Об утверждении Порядка определения объема и условия предоставления из бюджета Старооскольского городского округа муниципальным бюджетным и автономным учреждениям субсидий на иные цели»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Скрыпова Ирина</dc:creator>
  <cp:lastModifiedBy>Малютина Елена</cp:lastModifiedBy>
  <cp:revision>106</cp:revision>
  <cp:lastPrinted>2021-06-04T06:03:01Z</cp:lastPrinted>
  <dcterms:created xsi:type="dcterms:W3CDTF">2018-08-23T13:19:29Z</dcterms:created>
  <dcterms:modified xsi:type="dcterms:W3CDTF">2021-06-04T06:03:09Z</dcterms:modified>
</cp:coreProperties>
</file>