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  <p:sldMasterId id="2147483841" r:id="rId2"/>
    <p:sldMasterId id="2147483853" r:id="rId3"/>
    <p:sldMasterId id="2147483865" r:id="rId4"/>
    <p:sldMasterId id="2147484155" r:id="rId5"/>
    <p:sldMasterId id="2147484579" r:id="rId6"/>
    <p:sldMasterId id="2147484763" r:id="rId7"/>
    <p:sldMasterId id="2147485047" r:id="rId8"/>
  </p:sldMasterIdLst>
  <p:notesMasterIdLst>
    <p:notesMasterId r:id="rId51"/>
  </p:notesMasterIdLst>
  <p:handoutMasterIdLst>
    <p:handoutMasterId r:id="rId52"/>
  </p:handoutMasterIdLst>
  <p:sldIdLst>
    <p:sldId id="256" r:id="rId9"/>
    <p:sldId id="258" r:id="rId10"/>
    <p:sldId id="260" r:id="rId11"/>
    <p:sldId id="277" r:id="rId12"/>
    <p:sldId id="278" r:id="rId13"/>
    <p:sldId id="262" r:id="rId14"/>
    <p:sldId id="264" r:id="rId15"/>
    <p:sldId id="281" r:id="rId16"/>
    <p:sldId id="282" r:id="rId17"/>
    <p:sldId id="302" r:id="rId18"/>
    <p:sldId id="287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8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47" r:id="rId42"/>
    <p:sldId id="383" r:id="rId43"/>
    <p:sldId id="357" r:id="rId44"/>
    <p:sldId id="341" r:id="rId45"/>
    <p:sldId id="297" r:id="rId46"/>
    <p:sldId id="312" r:id="rId47"/>
    <p:sldId id="385" r:id="rId48"/>
    <p:sldId id="315" r:id="rId49"/>
    <p:sldId id="292" r:id="rId50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129"/>
    <a:srgbClr val="2C521E"/>
    <a:srgbClr val="87C96D"/>
    <a:srgbClr val="9D5505"/>
    <a:srgbClr val="AAE6C5"/>
    <a:srgbClr val="AEBFE2"/>
    <a:srgbClr val="4FA9CD"/>
    <a:srgbClr val="5882C0"/>
    <a:srgbClr val="81D7E3"/>
    <a:srgbClr val="53B5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75" autoAdjust="0"/>
    <p:restoredTop sz="99736" autoAdjust="0"/>
  </p:normalViewPr>
  <p:slideViewPr>
    <p:cSldViewPr>
      <p:cViewPr varScale="1">
        <p:scale>
          <a:sx n="96" d="100"/>
          <a:sy n="96" d="100"/>
        </p:scale>
        <p:origin x="-96" y="-3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 1 964 859,2 </a:t>
          </a:r>
          <a:r>
            <a:rPr lang="ru-RU" sz="1100" b="1" dirty="0" smtClean="0"/>
            <a:t>тыс. руб</a:t>
          </a:r>
          <a:r>
            <a:rPr lang="ru-RU" sz="1100" dirty="0" smtClean="0"/>
            <a:t>.</a:t>
          </a:r>
          <a:endParaRPr lang="ru-RU" sz="1100" dirty="0"/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Дошкольное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62 241,6 тыс.руб.</a:t>
          </a:r>
          <a:endParaRPr lang="ru-RU" sz="1100" dirty="0"/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библиотечного обслуживания пользователей муниципальных библиотек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9574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43136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5216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EBFA5BF1-0495-4463-BE81-E73BC5730FBC}" type="presOf" srcId="{D80FECF9-D474-4F6C-B371-632945FE7E44}" destId="{2C987933-5CFA-4866-9B9C-D02C6C662430}" srcOrd="0" destOrd="0" presId="urn:microsoft.com/office/officeart/2005/8/layout/pyramid2"/>
    <dgm:cxn modelId="{E85B3E5C-193B-4E95-AF3A-0465DBDCBC78}" type="presOf" srcId="{5C6EF969-EE38-4661-A68D-B8817E1D8854}" destId="{0D25F4B0-72B0-4C30-97EA-C22769B6E376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4A7F6D10-5AE8-4C57-B347-22767C7E5923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DF56CB0-E8B7-423A-802F-C11499F8EC80}" type="presParOf" srcId="{0D25F4B0-72B0-4C30-97EA-C22769B6E376}" destId="{501EBEAE-6A09-4E5E-80BD-17BD08D1786E}" srcOrd="0" destOrd="0" presId="urn:microsoft.com/office/officeart/2005/8/layout/pyramid2"/>
    <dgm:cxn modelId="{CC1D6886-BFFF-433E-B540-F6D61ADD474D}" type="presParOf" srcId="{0D25F4B0-72B0-4C30-97EA-C22769B6E376}" destId="{896EF98A-032A-4977-901D-205DF1D5F18D}" srcOrd="1" destOrd="0" presId="urn:microsoft.com/office/officeart/2005/8/layout/pyramid2"/>
    <dgm:cxn modelId="{6654DE2A-BBC2-4795-A7FE-0AF93F6EFA9B}" type="presParOf" srcId="{896EF98A-032A-4977-901D-205DF1D5F18D}" destId="{46039E86-FC51-478D-A7EC-FED2397CC742}" srcOrd="0" destOrd="0" presId="urn:microsoft.com/office/officeart/2005/8/layout/pyramid2"/>
    <dgm:cxn modelId="{C110858B-EABE-4F7A-88ED-02A8A97197BC}" type="presParOf" srcId="{896EF98A-032A-4977-901D-205DF1D5F18D}" destId="{2E52B40B-4DA5-41BC-BEC1-DC5B72637324}" srcOrd="1" destOrd="0" presId="urn:microsoft.com/office/officeart/2005/8/layout/pyramid2"/>
    <dgm:cxn modelId="{7F3A3EF7-76C1-42B8-BDFE-9C4BA1C1CA19}" type="presParOf" srcId="{896EF98A-032A-4977-901D-205DF1D5F18D}" destId="{2C987933-5CFA-4866-9B9C-D02C6C662430}" srcOrd="2" destOrd="0" presId="urn:microsoft.com/office/officeart/2005/8/layout/pyramid2"/>
    <dgm:cxn modelId="{D4179A20-03F1-46BB-B227-7BAC3F35B815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BD64DBBD-2BDF-4D17-9C0F-76809AE5123E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dirty="0" smtClean="0"/>
            <a:t>2021 год –</a:t>
          </a:r>
          <a:r>
            <a:rPr lang="ru-RU" sz="1100" dirty="0" smtClean="0"/>
            <a:t> </a:t>
          </a:r>
          <a:r>
            <a:rPr lang="ru-RU" sz="1100" b="1" dirty="0" smtClean="0"/>
            <a:t>81 609,3 тыс.руб.</a:t>
          </a:r>
          <a:endParaRPr lang="ru-RU" sz="1100" b="1" i="0" dirty="0">
            <a:solidFill>
              <a:schemeClr val="tx1"/>
            </a:solidFill>
          </a:endParaRPr>
        </a:p>
      </dgm:t>
    </dgm:pt>
    <dgm:pt modelId="{6FAFBF94-87C0-445F-B381-3CBE6EEDC9B0}" type="parTrans" cxnId="{C4847074-8188-4DA0-9259-5047C4263E1B}">
      <dgm:prSet/>
      <dgm:spPr/>
      <dgm:t>
        <a:bodyPr/>
        <a:lstStyle/>
        <a:p>
          <a:endParaRPr lang="ru-RU"/>
        </a:p>
      </dgm:t>
    </dgm:pt>
    <dgm:pt modelId="{960267D0-DDEA-49CB-9539-C72854DAA7B9}" type="sibTrans" cxnId="{C4847074-8188-4DA0-9259-5047C4263E1B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2646" custLinFactNeighborY="294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08032E2D-3519-41EE-BF76-F4A257F8BF15}" type="pres">
      <dgm:prSet presAssocID="{BD64DBBD-2BDF-4D17-9C0F-76809AE5123E}" presName="aNode" presStyleLbl="fgAcc1" presStyleIdx="0" presStyleCnt="2" custLinFactY="202645" custLinFactNeighborX="40451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4D94F-F93B-474A-B121-8535EB041126}" type="pres">
      <dgm:prSet presAssocID="{BD64DBBD-2BDF-4D17-9C0F-76809AE5123E}" presName="aSpace" presStyleCnt="0"/>
      <dgm:spPr/>
    </dgm:pt>
    <dgm:pt modelId="{46039E86-FC51-478D-A7EC-FED2397CC742}" type="pres">
      <dgm:prSet presAssocID="{90E05D38-C437-48EF-A9F4-FF18EB144A8F}" presName="aNode" presStyleLbl="fgAcc1" presStyleIdx="1" presStyleCnt="2" custScaleX="128904" custScaleY="218469" custLinFactY="-94086" custLinFactNeighborX="8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</dgm:ptLst>
  <dgm:cxnLst>
    <dgm:cxn modelId="{540B62F2-ADA5-4B27-8E5A-BB0A0CE24D04}" type="presOf" srcId="{BD64DBBD-2BDF-4D17-9C0F-76809AE5123E}" destId="{08032E2D-3519-41EE-BF76-F4A257F8BF15}" srcOrd="0" destOrd="0" presId="urn:microsoft.com/office/officeart/2005/8/layout/pyramid2"/>
    <dgm:cxn modelId="{6D21AAD5-CE27-49E2-A1C2-F39EF080BE5B}" type="presOf" srcId="{5C6EF969-EE38-4661-A68D-B8817E1D8854}" destId="{0D25F4B0-72B0-4C30-97EA-C22769B6E376}" srcOrd="0" destOrd="0" presId="urn:microsoft.com/office/officeart/2005/8/layout/pyramid2"/>
    <dgm:cxn modelId="{C4847074-8188-4DA0-9259-5047C4263E1B}" srcId="{5C6EF969-EE38-4661-A68D-B8817E1D8854}" destId="{BD64DBBD-2BDF-4D17-9C0F-76809AE5123E}" srcOrd="0" destOrd="0" parTransId="{6FAFBF94-87C0-445F-B381-3CBE6EEDC9B0}" sibTransId="{960267D0-DDEA-49CB-9539-C72854DAA7B9}"/>
    <dgm:cxn modelId="{F62BC079-278D-4F81-8B14-E59695C43467}" srcId="{5C6EF969-EE38-4661-A68D-B8817E1D8854}" destId="{90E05D38-C437-48EF-A9F4-FF18EB144A8F}" srcOrd="1" destOrd="0" parTransId="{85FCB2CA-9162-4312-BA05-A78FF65D9F6D}" sibTransId="{3B80BF62-C9C1-4105-BE3B-4B460F1F181A}"/>
    <dgm:cxn modelId="{6FDF54EF-D58B-4C8C-9238-AC1160FE9C73}" type="presOf" srcId="{90E05D38-C437-48EF-A9F4-FF18EB144A8F}" destId="{46039E86-FC51-478D-A7EC-FED2397CC742}" srcOrd="0" destOrd="0" presId="urn:microsoft.com/office/officeart/2005/8/layout/pyramid2"/>
    <dgm:cxn modelId="{27AFDADA-B67A-4C8F-8B48-9BF31DBF0316}" type="presParOf" srcId="{0D25F4B0-72B0-4C30-97EA-C22769B6E376}" destId="{501EBEAE-6A09-4E5E-80BD-17BD08D1786E}" srcOrd="0" destOrd="0" presId="urn:microsoft.com/office/officeart/2005/8/layout/pyramid2"/>
    <dgm:cxn modelId="{E271B4CF-648E-46E8-BE44-E5A5B33030C8}" type="presParOf" srcId="{0D25F4B0-72B0-4C30-97EA-C22769B6E376}" destId="{896EF98A-032A-4977-901D-205DF1D5F18D}" srcOrd="1" destOrd="0" presId="urn:microsoft.com/office/officeart/2005/8/layout/pyramid2"/>
    <dgm:cxn modelId="{7249A7BE-669E-4BD3-ACCE-1F8AD2937B85}" type="presParOf" srcId="{896EF98A-032A-4977-901D-205DF1D5F18D}" destId="{08032E2D-3519-41EE-BF76-F4A257F8BF15}" srcOrd="0" destOrd="0" presId="urn:microsoft.com/office/officeart/2005/8/layout/pyramid2"/>
    <dgm:cxn modelId="{6CF07AB1-7AD6-476E-A17B-A1F9446BEA53}" type="presParOf" srcId="{896EF98A-032A-4977-901D-205DF1D5F18D}" destId="{3884D94F-F93B-474A-B121-8535EB041126}" srcOrd="1" destOrd="0" presId="urn:microsoft.com/office/officeart/2005/8/layout/pyramid2"/>
    <dgm:cxn modelId="{DF6B5E2F-E878-44A8-A8C2-E7C72925EDBE}" type="presParOf" srcId="{896EF98A-032A-4977-901D-205DF1D5F18D}" destId="{46039E86-FC51-478D-A7EC-FED2397CC742}" srcOrd="2" destOrd="0" presId="urn:microsoft.com/office/officeart/2005/8/layout/pyramid2"/>
    <dgm:cxn modelId="{95DCFF16-A10A-43D7-B279-AAB940CB898C}" type="presParOf" srcId="{896EF98A-032A-4977-901D-205DF1D5F18D}" destId="{2E52B40B-4DA5-41BC-BEC1-DC5B7263732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229 864,8 </a:t>
          </a:r>
          <a:r>
            <a:rPr lang="ru-RU" sz="1100" b="1" dirty="0" smtClean="0"/>
            <a:t>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773" custLinFactNeighborY="-256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23977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D171BD8-1ABD-42E2-8487-92BBA43E65E1}" type="presOf" srcId="{D80FECF9-D474-4F6C-B371-632945FE7E44}" destId="{2C987933-5CFA-4866-9B9C-D02C6C662430}" srcOrd="0" destOrd="0" presId="urn:microsoft.com/office/officeart/2005/8/layout/pyramid2"/>
    <dgm:cxn modelId="{6A63A765-0B15-49B8-8972-B344759C3BB8}" type="presOf" srcId="{5C6EF969-EE38-4661-A68D-B8817E1D8854}" destId="{0D25F4B0-72B0-4C30-97EA-C22769B6E376}" srcOrd="0" destOrd="0" presId="urn:microsoft.com/office/officeart/2005/8/layout/pyramid2"/>
    <dgm:cxn modelId="{353206D0-7CFA-41AB-AEE1-E97BF8DA63BC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F0A3CCE-4CAA-415B-AC6E-AA4B6F09532D}" type="presParOf" srcId="{0D25F4B0-72B0-4C30-97EA-C22769B6E376}" destId="{501EBEAE-6A09-4E5E-80BD-17BD08D1786E}" srcOrd="0" destOrd="0" presId="urn:microsoft.com/office/officeart/2005/8/layout/pyramid2"/>
    <dgm:cxn modelId="{CD3F0979-6347-4F69-9C7B-10893469A141}" type="presParOf" srcId="{0D25F4B0-72B0-4C30-97EA-C22769B6E376}" destId="{896EF98A-032A-4977-901D-205DF1D5F18D}" srcOrd="1" destOrd="0" presId="urn:microsoft.com/office/officeart/2005/8/layout/pyramid2"/>
    <dgm:cxn modelId="{A4CD006D-47ED-497E-8AE2-5C1B9E8E159C}" type="presParOf" srcId="{896EF98A-032A-4977-901D-205DF1D5F18D}" destId="{46039E86-FC51-478D-A7EC-FED2397CC742}" srcOrd="0" destOrd="0" presId="urn:microsoft.com/office/officeart/2005/8/layout/pyramid2"/>
    <dgm:cxn modelId="{B51E3752-CBD5-4AD5-B15F-92A006729EEA}" type="presParOf" srcId="{896EF98A-032A-4977-901D-205DF1D5F18D}" destId="{2E52B40B-4DA5-41BC-BEC1-DC5B72637324}" srcOrd="1" destOrd="0" presId="urn:microsoft.com/office/officeart/2005/8/layout/pyramid2"/>
    <dgm:cxn modelId="{48383B68-B572-4F8C-9CBF-E357AB7E6AF6}" type="presParOf" srcId="{896EF98A-032A-4977-901D-205DF1D5F18D}" destId="{2C987933-5CFA-4866-9B9C-D02C6C662430}" srcOrd="2" destOrd="0" presId="urn:microsoft.com/office/officeart/2005/8/layout/pyramid2"/>
    <dgm:cxn modelId="{52B53F95-ADE8-4234-96D1-773688FD977D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18 294,9 </a:t>
          </a:r>
          <a:r>
            <a:rPr lang="ru-RU" sz="1100" b="1" dirty="0" smtClean="0"/>
            <a:t>тыс.руб</a:t>
          </a:r>
          <a:r>
            <a:rPr lang="ru-RU" sz="1100" b="1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Пенсионное обеспечение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92811" custScaleY="59399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</a:rPr>
            <a:t>2021 </a:t>
          </a:r>
          <a:r>
            <a:rPr lang="ru-RU" sz="1200" b="1" i="1" dirty="0">
              <a:solidFill>
                <a:schemeClr val="tx1"/>
              </a:solidFill>
            </a:rPr>
            <a:t>год - </a:t>
          </a:r>
        </a:p>
        <a:p>
          <a:r>
            <a:rPr lang="ru-RU" sz="1200" b="1" dirty="0" smtClean="0">
              <a:solidFill>
                <a:schemeClr val="tx1"/>
              </a:solidFill>
            </a:rPr>
            <a:t>1 813 797,3 </a:t>
          </a:r>
          <a:r>
            <a:rPr lang="ru-RU" sz="1200" b="1" i="1" dirty="0" smtClean="0">
              <a:solidFill>
                <a:schemeClr val="tx1"/>
              </a:solidFill>
            </a:rPr>
            <a:t>тыс</a:t>
          </a:r>
          <a:r>
            <a:rPr lang="ru-RU" sz="12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29018" custScaleY="65822" custLinFactNeighborY="-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11051756-1988-4098-9000-C0B107E02AFE}" type="presOf" srcId="{FB7A415B-6E4B-4870-BDEB-0ED54B1C2B0F}" destId="{BD4534F5-E537-4348-A3B3-2164E44E2674}" srcOrd="0" destOrd="0" presId="urn:microsoft.com/office/officeart/2005/8/layout/vList3#3"/>
    <dgm:cxn modelId="{369E38D9-88D7-4376-978B-F3ABFE0E0A2B}" type="presOf" srcId="{77CC208F-4E12-4B09-AD7D-80DCB2998C27}" destId="{4A43FA70-DDC5-4B91-9FA3-D63EB734C9B6}" srcOrd="0" destOrd="0" presId="urn:microsoft.com/office/officeart/2005/8/layout/vList3#3"/>
    <dgm:cxn modelId="{15760DF8-AC63-4A12-817B-3A58AFCA49F6}" type="presParOf" srcId="{BD4534F5-E537-4348-A3B3-2164E44E2674}" destId="{F5DE6106-6984-419F-9DAD-A6B448417A42}" srcOrd="0" destOrd="0" presId="urn:microsoft.com/office/officeart/2005/8/layout/vList3#3"/>
    <dgm:cxn modelId="{88580CF4-48AC-4A07-91E8-318742E3DEAA}" type="presParOf" srcId="{F5DE6106-6984-419F-9DAD-A6B448417A42}" destId="{7B3A56B5-6C87-4F10-9D8E-418DF5C0F706}" srcOrd="0" destOrd="0" presId="urn:microsoft.com/office/officeart/2005/8/layout/vList3#3"/>
    <dgm:cxn modelId="{CF1D20E5-57AA-4C83-BE6A-CA98954ABB97}" type="presParOf" srcId="{F5DE6106-6984-419F-9DAD-A6B448417A42}" destId="{4A43FA70-DDC5-4B91-9FA3-D63EB734C9B6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99 983,0 </a:t>
          </a:r>
          <a:r>
            <a:rPr lang="ru-RU" sz="1100" b="1" dirty="0" smtClean="0"/>
            <a:t>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Социальное обслуживание населения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87655" custScaleY="11184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b="1" dirty="0" smtClean="0"/>
            <a:t> 47 929,6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Другие вопросы в области социальной политики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b="1" dirty="0" smtClean="0"/>
            <a:t> 978 961,0 тыс. руб</a:t>
          </a:r>
          <a:r>
            <a:rPr lang="ru-RU" sz="1100" b="1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31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44373" custScaleY="71025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b="1" dirty="0" smtClean="0"/>
            <a:t> 668 628,8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Охрана семьи и детства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58766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3962" custLinFactNeighborX="224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00" b="1" i="1" dirty="0" smtClean="0">
              <a:solidFill>
                <a:schemeClr val="tx1"/>
              </a:solidFill>
            </a:rPr>
            <a:t>2021 </a:t>
          </a:r>
          <a:r>
            <a:rPr lang="ru-RU" sz="1500" b="1" i="1" dirty="0">
              <a:solidFill>
                <a:schemeClr val="tx1"/>
              </a:solidFill>
            </a:rPr>
            <a:t>год - </a:t>
          </a:r>
        </a:p>
        <a:p>
          <a:pPr algn="r"/>
          <a:r>
            <a:rPr lang="ru-RU" sz="1500" b="1" dirty="0" smtClean="0"/>
            <a:t>4 </a:t>
          </a:r>
          <a:r>
            <a:rPr lang="ru-RU" sz="1500" b="1" i="1" dirty="0" smtClean="0">
              <a:solidFill>
                <a:schemeClr val="tx1"/>
              </a:solidFill>
            </a:rPr>
            <a:t>5 454 723,0тыс</a:t>
          </a:r>
          <a:r>
            <a:rPr lang="ru-RU" sz="1500" b="1" i="1" dirty="0">
              <a:solidFill>
                <a:schemeClr val="tx1"/>
              </a:solidFill>
            </a:rPr>
            <a:t>. руб</a:t>
          </a:r>
          <a:r>
            <a:rPr lang="ru-RU" sz="1550" b="1" i="1" dirty="0">
              <a:solidFill>
                <a:schemeClr val="tx1"/>
              </a:solidFill>
            </a:rPr>
            <a:t>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17026" custLinFactNeighborY="4330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50376" custScaleY="78321" custLinFactNeighborX="-1174" custLinFactNeighborY="1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11051756-1988-4098-9000-C0B107E02AFE}" type="presOf" srcId="{FB7A415B-6E4B-4870-BDEB-0ED54B1C2B0F}" destId="{BD4534F5-E537-4348-A3B3-2164E44E2674}" srcOrd="0" destOrd="0" presId="urn:microsoft.com/office/officeart/2005/8/layout/vList3#1"/>
    <dgm:cxn modelId="{369E38D9-88D7-4376-978B-F3ABFE0E0A2B}" type="presOf" srcId="{77CC208F-4E12-4B09-AD7D-80DCB2998C27}" destId="{4A43FA70-DDC5-4B91-9FA3-D63EB734C9B6}" srcOrd="0" destOrd="0" presId="urn:microsoft.com/office/officeart/2005/8/layout/vList3#1"/>
    <dgm:cxn modelId="{15760DF8-AC63-4A12-817B-3A58AFCA49F6}" type="presParOf" srcId="{BD4534F5-E537-4348-A3B3-2164E44E2674}" destId="{F5DE6106-6984-419F-9DAD-A6B448417A42}" srcOrd="0" destOrd="0" presId="urn:microsoft.com/office/officeart/2005/8/layout/vList3#1"/>
    <dgm:cxn modelId="{88580CF4-48AC-4A07-91E8-318742E3DEAA}" type="presParOf" srcId="{F5DE6106-6984-419F-9DAD-A6B448417A42}" destId="{7B3A56B5-6C87-4F10-9D8E-418DF5C0F706}" srcOrd="0" destOrd="0" presId="urn:microsoft.com/office/officeart/2005/8/layout/vList3#1"/>
    <dgm:cxn modelId="{CF1D20E5-57AA-4C83-BE6A-CA98954ABB97}" type="presParOf" srcId="{F5DE6106-6984-419F-9DAD-A6B448417A42}" destId="{4A43FA70-DDC5-4B91-9FA3-D63EB734C9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b="1" dirty="0" smtClean="0"/>
            <a:t> 2 815 582,5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Общее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b="1" dirty="0" smtClean="0"/>
            <a:t> 444 960,6 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50" b="1" i="0" dirty="0"/>
            <a:t>Дополнительное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88 665,8 </a:t>
          </a:r>
          <a:r>
            <a:rPr lang="ru-RU" sz="1100" b="1" dirty="0" smtClean="0"/>
            <a:t>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Молодежная политика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-312" custLinFactNeighborY="-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</a:t>
          </a:r>
          <a:r>
            <a:rPr lang="ru-RU" sz="1200" b="1" dirty="0"/>
            <a:t>–</a:t>
          </a:r>
          <a:r>
            <a:rPr lang="ru-RU" sz="1100" b="1" dirty="0"/>
            <a:t> </a:t>
          </a:r>
          <a:r>
            <a:rPr lang="ru-RU" sz="1100" b="1" dirty="0" smtClean="0"/>
            <a:t>140 654,9 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Прочие учреждения образования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3436" custScaleY="71025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</a:t>
          </a:r>
          <a:r>
            <a:rPr lang="ru-RU" sz="1100" b="1" i="0" u="none" dirty="0" smtClean="0"/>
            <a:t>67 741,4 тыс.руб.</a:t>
          </a:r>
          <a:endParaRPr lang="ru-RU" sz="1100" dirty="0"/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Развитие профессионального искусства (Театр для детей и молодежи)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716" custLinFactNeighborY="1938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28904" custScaleY="175287" custLinFactNeighborX="9812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28517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EFD777A-0C3C-4E11-9186-DECF31E0B1FD}" type="presOf" srcId="{5C6EF969-EE38-4661-A68D-B8817E1D8854}" destId="{0D25F4B0-72B0-4C30-97EA-C22769B6E376}" srcOrd="0" destOrd="0" presId="urn:microsoft.com/office/officeart/2005/8/layout/pyramid2"/>
    <dgm:cxn modelId="{2E6C1481-F5B6-4079-96C3-18CB2EA37D52}" type="presOf" srcId="{D80FECF9-D474-4F6C-B371-632945FE7E44}" destId="{2C987933-5CFA-4866-9B9C-D02C6C662430}" srcOrd="0" destOrd="0" presId="urn:microsoft.com/office/officeart/2005/8/layout/pyramid2"/>
    <dgm:cxn modelId="{2CDEFBC4-39AC-4529-B34F-EE3798866121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76FABD6F-1631-4C4A-811B-700433CEDD64}" type="presParOf" srcId="{0D25F4B0-72B0-4C30-97EA-C22769B6E376}" destId="{501EBEAE-6A09-4E5E-80BD-17BD08D1786E}" srcOrd="0" destOrd="0" presId="urn:microsoft.com/office/officeart/2005/8/layout/pyramid2"/>
    <dgm:cxn modelId="{F614FDE7-AA22-475B-A5A5-A8A8332DBCDF}" type="presParOf" srcId="{0D25F4B0-72B0-4C30-97EA-C22769B6E376}" destId="{896EF98A-032A-4977-901D-205DF1D5F18D}" srcOrd="1" destOrd="0" presId="urn:microsoft.com/office/officeart/2005/8/layout/pyramid2"/>
    <dgm:cxn modelId="{251CC0A5-C296-407B-A8CE-EA9F086A10DD}" type="presParOf" srcId="{896EF98A-032A-4977-901D-205DF1D5F18D}" destId="{46039E86-FC51-478D-A7EC-FED2397CC742}" srcOrd="0" destOrd="0" presId="urn:microsoft.com/office/officeart/2005/8/layout/pyramid2"/>
    <dgm:cxn modelId="{47E93D14-04E2-43E7-9285-8DE5301CC8B0}" type="presParOf" srcId="{896EF98A-032A-4977-901D-205DF1D5F18D}" destId="{2E52B40B-4DA5-41BC-BEC1-DC5B72637324}" srcOrd="1" destOrd="0" presId="urn:microsoft.com/office/officeart/2005/8/layout/pyramid2"/>
    <dgm:cxn modelId="{0DCBA83B-3A9D-4E90-9C16-CA522BDB7293}" type="presParOf" srcId="{896EF98A-032A-4977-901D-205DF1D5F18D}" destId="{2C987933-5CFA-4866-9B9C-D02C6C662430}" srcOrd="2" destOrd="0" presId="urn:microsoft.com/office/officeart/2005/8/layout/pyramid2"/>
    <dgm:cxn modelId="{329EFCC4-34B0-4FAA-9FD2-C9BBCBCDC588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    2021год </a:t>
          </a:r>
          <a:r>
            <a:rPr lang="ru-RU" sz="1600" b="1" i="1" dirty="0">
              <a:solidFill>
                <a:schemeClr val="tx1"/>
              </a:solidFill>
            </a:rPr>
            <a:t>- </a:t>
          </a:r>
        </a:p>
        <a:p>
          <a:r>
            <a:rPr lang="ru-RU" sz="1600" b="1" i="1" dirty="0">
              <a:solidFill>
                <a:schemeClr val="tx1"/>
              </a:solidFill>
            </a:rPr>
            <a:t>      </a:t>
          </a:r>
          <a:r>
            <a:rPr lang="ru-RU" sz="1600" b="1" dirty="0" smtClean="0">
              <a:solidFill>
                <a:schemeClr val="tx1"/>
              </a:solidFill>
            </a:rPr>
            <a:t>550 296,3 </a:t>
          </a:r>
          <a:r>
            <a:rPr lang="ru-RU" sz="1600" b="1" i="1" dirty="0" smtClean="0">
              <a:solidFill>
                <a:schemeClr val="tx1"/>
              </a:solidFill>
            </a:rPr>
            <a:t>тыс</a:t>
          </a:r>
          <a:r>
            <a:rPr lang="ru-RU" sz="16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23114" custLinFactNeighborY="-1846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47595" custScaleY="1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720E622A-CEBD-4C4A-B850-7D12861357E7}" type="presOf" srcId="{77CC208F-4E12-4B09-AD7D-80DCB2998C27}" destId="{4A43FA70-DDC5-4B91-9FA3-D63EB734C9B6}" srcOrd="0" destOrd="0" presId="urn:microsoft.com/office/officeart/2005/8/layout/vList3#2"/>
    <dgm:cxn modelId="{DEC83740-80D0-477D-880B-DE4CF1CC2438}" type="presOf" srcId="{FB7A415B-6E4B-4870-BDEB-0ED54B1C2B0F}" destId="{BD4534F5-E537-4348-A3B3-2164E44E2674}" srcOrd="0" destOrd="0" presId="urn:microsoft.com/office/officeart/2005/8/layout/vList3#2"/>
    <dgm:cxn modelId="{6A2A90FA-B658-43BF-A65F-FFF1CA64DDA3}" type="presParOf" srcId="{BD4534F5-E537-4348-A3B3-2164E44E2674}" destId="{F5DE6106-6984-419F-9DAD-A6B448417A42}" srcOrd="0" destOrd="0" presId="urn:microsoft.com/office/officeart/2005/8/layout/vList3#2"/>
    <dgm:cxn modelId="{79128874-951E-430F-A381-620C31F86F3C}" type="presParOf" srcId="{F5DE6106-6984-419F-9DAD-A6B448417A42}" destId="{7B3A56B5-6C87-4F10-9D8E-418DF5C0F706}" srcOrd="0" destOrd="0" presId="urn:microsoft.com/office/officeart/2005/8/layout/vList3#2"/>
    <dgm:cxn modelId="{075C11C6-0196-48DA-8C0A-5B22B4202D9A}" type="presParOf" srcId="{F5DE6106-6984-419F-9DAD-A6B448417A42}" destId="{4A43FA70-DDC5-4B91-9FA3-D63EB734C9B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  48 487,1 тыс. </a:t>
          </a:r>
          <a:r>
            <a:rPr lang="ru-RU" sz="1200" b="1" dirty="0" err="1" smtClean="0"/>
            <a:t>руб</a:t>
          </a:r>
          <a:endParaRPr lang="ru-RU" sz="1100" dirty="0"/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деятельности муниципальных музеев и зоопарка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0858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49B7532D-35BC-4808-8611-702831534A30}" type="presOf" srcId="{D80FECF9-D474-4F6C-B371-632945FE7E44}" destId="{2C987933-5CFA-4866-9B9C-D02C6C66243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5A03FF6-E0F9-4A11-A460-6ACFCD8D8874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60ADED3D-0C0C-4EF5-A9DD-A3E180639492}" type="presOf" srcId="{5C6EF969-EE38-4661-A68D-B8817E1D8854}" destId="{0D25F4B0-72B0-4C30-97EA-C22769B6E376}" srcOrd="0" destOrd="0" presId="urn:microsoft.com/office/officeart/2005/8/layout/pyramid2"/>
    <dgm:cxn modelId="{F10FA06C-7605-4998-A10A-467DBEB5A8B0}" type="presParOf" srcId="{0D25F4B0-72B0-4C30-97EA-C22769B6E376}" destId="{501EBEAE-6A09-4E5E-80BD-17BD08D1786E}" srcOrd="0" destOrd="0" presId="urn:microsoft.com/office/officeart/2005/8/layout/pyramid2"/>
    <dgm:cxn modelId="{59004E1E-A210-415E-B166-21CDF706BEBF}" type="presParOf" srcId="{0D25F4B0-72B0-4C30-97EA-C22769B6E376}" destId="{896EF98A-032A-4977-901D-205DF1D5F18D}" srcOrd="1" destOrd="0" presId="urn:microsoft.com/office/officeart/2005/8/layout/pyramid2"/>
    <dgm:cxn modelId="{4AD119CB-5195-4A7E-B22D-25FFA657FE1C}" type="presParOf" srcId="{896EF98A-032A-4977-901D-205DF1D5F18D}" destId="{46039E86-FC51-478D-A7EC-FED2397CC742}" srcOrd="0" destOrd="0" presId="urn:microsoft.com/office/officeart/2005/8/layout/pyramid2"/>
    <dgm:cxn modelId="{6BC2615F-48FE-4CEC-8ED7-E59F56155238}" type="presParOf" srcId="{896EF98A-032A-4977-901D-205DF1D5F18D}" destId="{2E52B40B-4DA5-41BC-BEC1-DC5B72637324}" srcOrd="1" destOrd="0" presId="urn:microsoft.com/office/officeart/2005/8/layout/pyramid2"/>
    <dgm:cxn modelId="{A048DBD1-FA04-4FC1-9B21-648C450E0795}" type="presParOf" srcId="{896EF98A-032A-4977-901D-205DF1D5F18D}" destId="{2C987933-5CFA-4866-9B9C-D02C6C662430}" srcOrd="2" destOrd="0" presId="urn:microsoft.com/office/officeart/2005/8/layout/pyramid2"/>
    <dgm:cxn modelId="{7D996859-9C69-4B98-8B89-AD0A5E2E0710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Дошкольное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1 528 227,4 </a:t>
          </a:r>
          <a:r>
            <a:rPr lang="ru-RU" sz="1100" b="1" kern="1200" dirty="0" smtClean="0"/>
            <a:t>тыс. руб</a:t>
          </a:r>
          <a:r>
            <a:rPr lang="ru-RU" sz="1100" kern="1200" dirty="0" smtClean="0"/>
            <a:t>.</a:t>
          </a:r>
          <a:endParaRPr lang="ru-RU" sz="1100" kern="1200" dirty="0"/>
        </a:p>
      </dsp:txBody>
      <dsp:txXfrm>
        <a:off x="1414062" y="1190949"/>
        <a:ext cx="2398263" cy="5544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7367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2340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библиотечного обслуживания пользователей муниципальных библиотек</a:t>
          </a:r>
        </a:p>
      </dsp:txBody>
      <dsp:txXfrm>
        <a:off x="1847293" y="211933"/>
        <a:ext cx="2122093" cy="1015802"/>
      </dsp:txXfrm>
    </dsp:sp>
    <dsp:sp modelId="{2C987933-5CFA-4866-9B9C-D02C6C662430}">
      <dsp:nvSpPr>
        <dsp:cNvPr id="0" name=""/>
        <dsp:cNvSpPr/>
      </dsp:nvSpPr>
      <dsp:spPr>
        <a:xfrm>
          <a:off x="2044346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59 745,8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2065629" y="1637809"/>
        <a:ext cx="1937427" cy="3934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4733" y="0"/>
          <a:ext cx="2428892" cy="2428892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32E2D-3519-41EE-BF76-F4A257F8BF15}">
      <dsp:nvSpPr>
        <dsp:cNvPr id="0" name=""/>
        <dsp:cNvSpPr/>
      </dsp:nvSpPr>
      <dsp:spPr>
        <a:xfrm>
          <a:off x="2263542" y="1601291"/>
          <a:ext cx="1578779" cy="565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2020 год –</a:t>
          </a:r>
          <a:r>
            <a:rPr lang="ru-RU" sz="1100" kern="1200" dirty="0" smtClean="0"/>
            <a:t> </a:t>
          </a:r>
          <a:r>
            <a:rPr lang="ru-RU" sz="1100" b="1" kern="1200" dirty="0" smtClean="0"/>
            <a:t>88 348,6 </a:t>
          </a:r>
          <a:r>
            <a:rPr lang="ru-RU" sz="1100" b="1" kern="1200" dirty="0" smtClean="0"/>
            <a:t>тыс. руб.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2291146" y="1628895"/>
        <a:ext cx="1523571" cy="510268"/>
      </dsp:txXfrm>
    </dsp:sp>
    <dsp:sp modelId="{46039E86-FC51-478D-A7EC-FED2397CC742}">
      <dsp:nvSpPr>
        <dsp:cNvPr id="0" name=""/>
        <dsp:cNvSpPr/>
      </dsp:nvSpPr>
      <dsp:spPr>
        <a:xfrm>
          <a:off x="1410939" y="276770"/>
          <a:ext cx="2035110" cy="123539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471246" y="337077"/>
        <a:ext cx="1914496" cy="1114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69379" y="0"/>
          <a:ext cx="2286016" cy="2286016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175265" y="178100"/>
          <a:ext cx="2336787" cy="131038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sp:txBody>
      <dsp:txXfrm>
        <a:off x="1239233" y="242068"/>
        <a:ext cx="2208851" cy="1182446"/>
      </dsp:txXfrm>
    </dsp:sp>
    <dsp:sp modelId="{2C987933-5CFA-4866-9B9C-D02C6C662430}">
      <dsp:nvSpPr>
        <dsp:cNvPr id="0" name=""/>
        <dsp:cNvSpPr/>
      </dsp:nvSpPr>
      <dsp:spPr>
        <a:xfrm>
          <a:off x="1328492" y="1785146"/>
          <a:ext cx="2183560" cy="38111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kern="1200" dirty="0" smtClean="0"/>
            <a:t>266 760,7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347096" y="1803750"/>
        <a:ext cx="2146352" cy="3439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22383" y="111591"/>
          <a:ext cx="1296000" cy="66195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Пенсионное обеспечение</a:t>
          </a:r>
        </a:p>
      </dsp:txBody>
      <dsp:txXfrm>
        <a:off x="1954697" y="143905"/>
        <a:ext cx="1231372" cy="597328"/>
      </dsp:txXfrm>
    </dsp:sp>
    <dsp:sp modelId="{2C987933-5CFA-4866-9B9C-D02C6C662430}">
      <dsp:nvSpPr>
        <dsp:cNvPr id="0" name=""/>
        <dsp:cNvSpPr/>
      </dsp:nvSpPr>
      <dsp:spPr>
        <a:xfrm>
          <a:off x="1862328" y="957703"/>
          <a:ext cx="1979993" cy="77716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kern="1200" dirty="0" smtClean="0"/>
            <a:t>17 151,7 </a:t>
          </a:r>
          <a:r>
            <a:rPr lang="ru-RU" sz="1100" b="1" kern="1200" dirty="0" err="1" smtClean="0"/>
            <a:t>тыс.руб</a:t>
          </a:r>
          <a:r>
            <a:rPr lang="ru-RU" sz="1100" b="1" kern="1200" dirty="0"/>
            <a:t>.</a:t>
          </a:r>
        </a:p>
      </dsp:txBody>
      <dsp:txXfrm>
        <a:off x="1900266" y="995641"/>
        <a:ext cx="1904117" cy="7012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363406" y="2306860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2020 </a:t>
          </a:r>
          <a:r>
            <a:rPr lang="ru-RU" sz="12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1 427 092,2 </a:t>
          </a:r>
          <a:r>
            <a:rPr lang="ru-RU" sz="1200" b="1" i="1" kern="1200" dirty="0" smtClean="0">
              <a:solidFill>
                <a:schemeClr val="tx1"/>
              </a:solidFill>
            </a:rPr>
            <a:t>тыс</a:t>
          </a:r>
          <a:r>
            <a:rPr lang="ru-RU" sz="12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551470" y="2306860"/>
        <a:ext cx="2738932" cy="752256"/>
      </dsp:txXfrm>
    </dsp:sp>
    <dsp:sp modelId="{7B3A56B5-6C87-4F10-9D8E-418DF5C0F706}">
      <dsp:nvSpPr>
        <dsp:cNvPr id="0" name=""/>
        <dsp:cNvSpPr/>
      </dsp:nvSpPr>
      <dsp:spPr>
        <a:xfrm>
          <a:off x="121135" y="2118984"/>
          <a:ext cx="1142865" cy="1142865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58382" y="137790"/>
          <a:ext cx="1224003" cy="93010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Социальное обслуживание населения</a:t>
          </a:r>
        </a:p>
      </dsp:txBody>
      <dsp:txXfrm>
        <a:off x="2003786" y="183194"/>
        <a:ext cx="1133195" cy="839295"/>
      </dsp:txXfrm>
    </dsp:sp>
    <dsp:sp modelId="{2C987933-5CFA-4866-9B9C-D02C6C662430}">
      <dsp:nvSpPr>
        <dsp:cNvPr id="0" name=""/>
        <dsp:cNvSpPr/>
      </dsp:nvSpPr>
      <dsp:spPr>
        <a:xfrm>
          <a:off x="1862328" y="1205315"/>
          <a:ext cx="1979993" cy="57994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87 576,8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890639" y="1233626"/>
        <a:ext cx="1923371" cy="5233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Другие вопросы в области социальной политики</a:t>
          </a:r>
        </a:p>
      </dsp:txBody>
      <dsp:txXfrm>
        <a:off x="1446335" y="211933"/>
        <a:ext cx="2122093" cy="1015802"/>
      </dsp:txXfrm>
    </dsp:sp>
    <dsp:sp modelId="{2C987933-5CFA-4866-9B9C-D02C6C662430}">
      <dsp:nvSpPr>
        <dsp:cNvPr id="0" name=""/>
        <dsp:cNvSpPr/>
      </dsp:nvSpPr>
      <dsp:spPr>
        <a:xfrm>
          <a:off x="1862328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45 895,5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883611" y="1637809"/>
        <a:ext cx="1937427" cy="3934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02510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218009" y="0"/>
          <a:ext cx="2016006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253913" y="35904"/>
        <a:ext cx="1944198" cy="663685"/>
      </dsp:txXfrm>
    </dsp:sp>
    <dsp:sp modelId="{2C987933-5CFA-4866-9B9C-D02C6C662430}">
      <dsp:nvSpPr>
        <dsp:cNvPr id="0" name=""/>
        <dsp:cNvSpPr/>
      </dsp:nvSpPr>
      <dsp:spPr>
        <a:xfrm>
          <a:off x="1305006" y="1026141"/>
          <a:ext cx="1979993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764 773,7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тыс. руб</a:t>
          </a:r>
          <a:r>
            <a:rPr lang="ru-RU" sz="1100" b="1" kern="1200" dirty="0"/>
            <a:t>.</a:t>
          </a:r>
        </a:p>
      </dsp:txBody>
      <dsp:txXfrm>
        <a:off x="1340259" y="1061394"/>
        <a:ext cx="1909487" cy="6516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10786"/>
          <a:ext cx="2196000" cy="65786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Охрана семьи и детства</a:t>
          </a:r>
        </a:p>
      </dsp:txBody>
      <dsp:txXfrm>
        <a:off x="1450495" y="142900"/>
        <a:ext cx="2131772" cy="593633"/>
      </dsp:txXfrm>
    </dsp:sp>
    <dsp:sp modelId="{2C987933-5CFA-4866-9B9C-D02C6C662430}">
      <dsp:nvSpPr>
        <dsp:cNvPr id="0" name=""/>
        <dsp:cNvSpPr/>
      </dsp:nvSpPr>
      <dsp:spPr>
        <a:xfrm>
          <a:off x="1545662" y="1308967"/>
          <a:ext cx="2052004" cy="78067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511 694,5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583772" y="1347077"/>
        <a:ext cx="1975784" cy="704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0" y="2370275"/>
          <a:ext cx="2996213" cy="663801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711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</a:rPr>
            <a:t>2020 </a:t>
          </a:r>
          <a:r>
            <a:rPr lang="ru-RU" sz="1500" b="1" i="1" kern="1200" dirty="0">
              <a:solidFill>
                <a:schemeClr val="tx1"/>
              </a:solidFill>
            </a:rPr>
            <a:t>год - 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4 </a:t>
          </a:r>
          <a:r>
            <a:rPr lang="ru-RU" sz="1500" b="0" kern="1200" dirty="0" smtClean="0">
              <a:solidFill>
                <a:schemeClr val="tx1"/>
              </a:solidFill>
            </a:rPr>
            <a:t>4 </a:t>
          </a:r>
          <a:r>
            <a:rPr lang="ru-RU" sz="1300" b="1" kern="1200" dirty="0" smtClean="0">
              <a:solidFill>
                <a:schemeClr val="tx1"/>
              </a:solidFill>
            </a:rPr>
            <a:t>4 488 480,7</a:t>
          </a:r>
          <a:r>
            <a:rPr lang="ru-RU" sz="1300" b="1" i="1" kern="1200" dirty="0" smtClean="0">
              <a:solidFill>
                <a:schemeClr val="tx1"/>
              </a:solidFill>
            </a:rPr>
            <a:t> </a:t>
          </a:r>
          <a:r>
            <a:rPr lang="ru-RU" sz="1500" b="1" i="1" kern="1200" dirty="0" smtClean="0">
              <a:solidFill>
                <a:schemeClr val="tx1"/>
              </a:solidFill>
            </a:rPr>
            <a:t>тыс</a:t>
          </a:r>
          <a:r>
            <a:rPr lang="ru-RU" sz="1500" b="1" i="1" kern="1200" dirty="0">
              <a:solidFill>
                <a:schemeClr val="tx1"/>
              </a:solidFill>
            </a:rPr>
            <a:t>. руб</a:t>
          </a:r>
          <a:r>
            <a:rPr lang="ru-RU" sz="1550" b="1" i="1" kern="1200" dirty="0">
              <a:solidFill>
                <a:schemeClr val="tx1"/>
              </a:solidFill>
            </a:rPr>
            <a:t>.</a:t>
          </a:r>
        </a:p>
      </dsp:txBody>
      <dsp:txXfrm rot="10800000">
        <a:off x="165950" y="2370275"/>
        <a:ext cx="2830263" cy="663801"/>
      </dsp:txXfrm>
    </dsp:sp>
    <dsp:sp modelId="{7B3A56B5-6C87-4F10-9D8E-418DF5C0F706}">
      <dsp:nvSpPr>
        <dsp:cNvPr id="0" name=""/>
        <dsp:cNvSpPr/>
      </dsp:nvSpPr>
      <dsp:spPr>
        <a:xfrm>
          <a:off x="0" y="2229844"/>
          <a:ext cx="1008479" cy="100847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64288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Общее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2 366 988,3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414062" y="1190949"/>
        <a:ext cx="2398263" cy="554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/>
            <a:t>Дополнительное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425 458,2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4062" y="1190949"/>
        <a:ext cx="2398263" cy="554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90215" y="175286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Молодежная политика</a:t>
          </a:r>
        </a:p>
      </dsp:txBody>
      <dsp:txXfrm>
        <a:off x="1533228" y="218299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32 655,1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4062" y="1190949"/>
        <a:ext cx="2398263" cy="554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58815" y="119528"/>
          <a:ext cx="1584005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Прочие учреждения образования</a:t>
          </a:r>
        </a:p>
      </dsp:txBody>
      <dsp:txXfrm>
        <a:off x="1694719" y="155432"/>
        <a:ext cx="1512197" cy="663685"/>
      </dsp:txXfrm>
    </dsp:sp>
    <dsp:sp modelId="{2C987933-5CFA-4866-9B9C-D02C6C662430}">
      <dsp:nvSpPr>
        <dsp:cNvPr id="0" name=""/>
        <dsp:cNvSpPr/>
      </dsp:nvSpPr>
      <dsp:spPr>
        <a:xfrm>
          <a:off x="1384066" y="1026141"/>
          <a:ext cx="2458255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–</a:t>
          </a:r>
          <a:r>
            <a:rPr lang="ru-RU" sz="1100" b="1" kern="1200" dirty="0"/>
            <a:t> </a:t>
          </a:r>
          <a:r>
            <a:rPr lang="ru-RU" sz="1100" b="1" kern="1200" dirty="0" smtClean="0"/>
            <a:t>135 151,7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9319" y="1061394"/>
        <a:ext cx="2387749" cy="6516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02023" y="0"/>
          <a:ext cx="2340000" cy="2340000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65003" y="170092"/>
          <a:ext cx="1960629" cy="121449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Развитие профессионального искусства (Театр для детей и молодежи)</a:t>
          </a:r>
        </a:p>
      </dsp:txBody>
      <dsp:txXfrm>
        <a:off x="1724290" y="229379"/>
        <a:ext cx="1842055" cy="1095918"/>
      </dsp:txXfrm>
    </dsp:sp>
    <dsp:sp modelId="{2C987933-5CFA-4866-9B9C-D02C6C662430}">
      <dsp:nvSpPr>
        <dsp:cNvPr id="0" name=""/>
        <dsp:cNvSpPr/>
      </dsp:nvSpPr>
      <dsp:spPr>
        <a:xfrm>
          <a:off x="1851478" y="1499077"/>
          <a:ext cx="2156686" cy="48317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</a:t>
          </a:r>
          <a:r>
            <a:rPr lang="ru-RU" sz="1100" kern="1200" dirty="0" smtClean="0"/>
            <a:t> </a:t>
          </a:r>
          <a:r>
            <a:rPr lang="ru-RU" sz="1100" b="1" i="0" u="none" kern="1200" dirty="0" smtClean="0"/>
            <a:t>59 469,7</a:t>
          </a:r>
          <a:r>
            <a:rPr lang="ru-RU" sz="1100" kern="1200" dirty="0" smtClean="0"/>
            <a:t>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75065" y="1522664"/>
        <a:ext cx="2109512" cy="4360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42683" y="848274"/>
          <a:ext cx="3038398" cy="1228450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8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    2020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   </a:t>
          </a:r>
          <a:r>
            <a:rPr lang="ru-RU" sz="1600" b="1" kern="1200" dirty="0" smtClean="0">
              <a:solidFill>
                <a:schemeClr val="tx1"/>
              </a:solidFill>
            </a:rPr>
            <a:t>519 433,6 </a:t>
          </a:r>
          <a:r>
            <a:rPr lang="ru-RU" sz="1600" b="1" i="1" kern="1200" dirty="0" smtClean="0">
              <a:solidFill>
                <a:schemeClr val="tx1"/>
              </a:solidFill>
            </a:rPr>
            <a:t>тыс</a:t>
          </a:r>
          <a:r>
            <a:rPr lang="ru-RU" sz="16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49795" y="848274"/>
        <a:ext cx="2731286" cy="1228450"/>
      </dsp:txXfrm>
    </dsp:sp>
    <dsp:sp modelId="{7B3A56B5-6C87-4F10-9D8E-418DF5C0F706}">
      <dsp:nvSpPr>
        <dsp:cNvPr id="0" name=""/>
        <dsp:cNvSpPr/>
      </dsp:nvSpPr>
      <dsp:spPr>
        <a:xfrm>
          <a:off x="0" y="925360"/>
          <a:ext cx="1036029" cy="103602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6380" y="156980"/>
          <a:ext cx="1548006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деятельности муниципальных музеев и зоопарка</a:t>
          </a:r>
        </a:p>
      </dsp:txBody>
      <dsp:txXfrm>
        <a:off x="1851333" y="211933"/>
        <a:ext cx="1438100" cy="1015802"/>
      </dsp:txXfrm>
    </dsp:sp>
    <dsp:sp modelId="{2C987933-5CFA-4866-9B9C-D02C6C662430}">
      <dsp:nvSpPr>
        <dsp:cNvPr id="0" name=""/>
        <dsp:cNvSpPr/>
      </dsp:nvSpPr>
      <dsp:spPr>
        <a:xfrm>
          <a:off x="1862328" y="1385998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i="0" u="none" kern="1200" dirty="0" smtClean="0"/>
            <a:t>45 108,8</a:t>
          </a:r>
          <a:r>
            <a:rPr lang="ru-RU" sz="1200" b="1" kern="1200" dirty="0" smtClean="0"/>
            <a:t>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83611" y="1407281"/>
        <a:ext cx="1937427" cy="393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1015CD41-CF47-4BE3-B8F6-67F9E462C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C5A42DD2-CEA5-497B-B50B-E3B8A11183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xmlns="" id="{A253A228-FA1C-473E-ABB2-CD8CFE79B3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xmlns="" id="{584FFDAC-0D6A-4956-83CB-F5863A5133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FA92C7-D4C5-4B34-BC1D-4A746A4348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6908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8D0FF45-0667-4FF1-8855-AE276CAF9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5A8CADB5-F7B0-4DBE-BEAD-1AEE4B5798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xmlns="" id="{D6A92B1A-E8B6-47EF-802D-E4D9E3BCC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xmlns="" id="{0D5EF4BC-4FBB-4755-9911-3027E385F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xmlns="" id="{741555EF-EEC7-462F-881B-8F131B7FC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400C712-7848-43CE-A60F-D8F367F447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2860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35929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2B676-5D91-4EB5-AC30-67B5BC053E87}" type="slidenum">
              <a:rPr lang="ru-RU" altLang="ru-RU">
                <a:latin typeface="Times New Roman" pitchFamily="18" charset="0"/>
              </a:rPr>
              <a:pPr/>
              <a:t>37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0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0487-E73F-4970-8456-D1C697057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2AC6-697A-46A5-A29A-4D499D86D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57A6-BC92-4809-8A3F-55C6CF0F1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9ABDF-5CB7-430B-9EDC-23BD55B1A0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53FB2-8D11-4446-A051-9161A7D323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CD4D9-84A7-41A4-A2D7-FF78CD0CF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CFCD-EC5A-4F43-A9FF-D4C64B8C32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183B-4D78-42F8-AEAC-B08B20BDF3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BDE-0878-4EEF-86F2-853F06771C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65B2-1ACC-4C6E-B8B0-80D2162DE8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FF00B-88B6-4BAC-811D-0217D0533C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DF3E5-451D-45D9-AB8B-DBD97091E4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A91D8-1AC4-465F-A6C0-B010266627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2B1B-EB13-402E-B56E-8E897C569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56F6-DF5C-4137-A16F-2007DBE1A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359FE-3B9A-4661-9160-346E5A3961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8204-327F-4A9C-900D-E1AB344583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B0CB-C5D9-41FB-81ED-E70D884DA4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8C85-264C-4678-92FB-3973079C46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086F3-42BB-40A3-8C6A-CBF0C99EB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6791-A1E8-4CA5-9B32-E972015C0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15772-715B-477F-ACC3-724B9597BC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1AC6-E3A6-4894-984C-4B0E23B847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A9167-6E3D-45F7-88B2-7B9741C118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A9218-13A7-40E3-8C88-C6CE1F22F2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8441-672C-4D0B-A088-ABE76FED6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67CB-7AB7-450B-BFDB-F881EB5BDF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8CCF-8EBB-4BED-8144-783235329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E5A0-931A-45AC-B6DE-4C1A1D28A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A5F3-E765-4566-A1C9-B6C3DF664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6A381-AC7D-42FA-B001-1B89DAE301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332F-384D-48C3-A1B6-8C7B1E9E97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1EF6-D5CD-42BD-9B1C-315AE3B08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B326C-AD10-4346-90D2-9BB31A664E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9625-EBCA-4DCC-B367-C737ABAC73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7591-14AE-4D01-97BB-63F3707608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68D0-8600-431A-A525-4A412DA396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FFF7A-F87B-46BE-96D5-489E879C59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5FDC-2FE2-45F5-9A1E-1BE1AFFF0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8F49-C79E-4405-8034-E9A81DDA66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7F28-9D6F-4992-9072-CBC60D0053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B0CD-168D-47B8-AB3B-7214DAD77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9D5B-1C26-4B14-A7C8-AA18630A80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75C0-E1F6-4C49-B511-B2B962B67D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4AF30-2E10-43FF-A09A-528FE09BA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64FF-7DAF-432E-9738-3CD473454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F81E-B564-43EE-9B8A-54810147EB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47D08-307A-4093-A5B9-FA52392124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CF4F80-A10F-4983-823F-3B955D00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83243B-CB08-4DDC-9A25-9B842788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5E6C74-1011-4C77-800D-5928FB6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E778B-ED79-40E3-9E03-65F333D1CB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79F15-88B1-4136-8E54-825592EA2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5C09-9FD1-4F4D-9437-9574810BF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90E0-D4A6-4781-A63B-A1B7C65346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2DD6-D2FA-4D03-A7EE-18822069A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E273-49A6-423E-BBA0-9BC341877E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6FD50-9C36-4D0C-8746-266A3F8BBA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9C30-FE65-45E2-9C61-533AF59CAC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5C56-5FDC-48B1-B543-F75F541A6C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3DE6-7EA2-4B3A-8ED6-ED88045AC8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C4C95-1D30-4E26-9534-F9F4E9A0C6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487EE-C19C-4CA5-8850-123E192F5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E3FD-1AE9-42D9-80C8-FF4C2DF8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6543BF-BAF7-45A0-B062-1F5B26C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40A9A-C8AE-4D35-9089-2AE906C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A4D-AFBD-4604-B894-588CBEA0A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28CD0-33A6-40F1-839B-00A0ECB63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AFBF4-290E-44DC-885B-D6D0AA9E51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BC05-7A64-4138-982F-6A668631B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0191-38BD-4E29-932F-A3881A781B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0E31-3E16-4211-90CD-4F02525A18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410A-5B88-4C5A-B467-21D3841363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171BB-72D8-406C-958F-68CB47B867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B164-45C9-4FA1-B651-ED483FE2CC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8B297-3F9C-4592-A0B3-7EB87A358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7239-2424-40D3-85A6-040B06E7BF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8254D-0631-4D3D-BD16-16E547A3B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909B6-F621-4BB3-BA16-3753B405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6EFBC-6F54-44D9-BFFC-BC89DBF4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09E68C-DF6C-43B2-9D5E-0942FD8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039-6606-4421-BDFC-3B3CD00C19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834B-6C2C-415D-B227-4886ABBC1A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DD4B-7341-4B51-BDBE-D7AFBC359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4925" y="4321175"/>
            <a:ext cx="1512888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21C5DB1-1C87-40B6-B99A-A93F8CF2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4A1EB00-B03F-44BD-958B-5BD4B0F1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8ED41C4-9F59-4E30-BAEE-A483497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88" y="4529138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932C6B9A-3308-4555-A89F-2DBE91CB56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873BDB-A3F8-48B0-B4D7-2C238373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89AB09-1AB3-4B76-AAFF-D015A2A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5FB674-E471-4A81-9501-B91603C8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B7B0-C170-41D0-BC5F-967EC4A108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17968D1-F617-4BB2-8ACE-1E2DE17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E3B521E-8C23-43C6-8693-A47773E4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8D7FE7-59C6-4FDD-8A88-F38EBF4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AA45466-BA97-4759-9DD2-A51F273DBF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E2DD8DF-9FE8-41D6-8A9B-E76E252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A1236DF-1AB9-4C16-A1C6-ECDC148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4D7CCFC-974B-4468-8988-B5397B4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EC1A-2BB3-44CF-96E2-6724326D12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355299C1-D493-4698-ADF5-56A7ED4B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078B2353-427E-4B83-B24D-B0B5649A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DDD2ECA-9868-43A1-B9CF-F2146D6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4B767-9E67-43D9-B42D-609B4A847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A023BD6F-5557-4F43-9C4E-C2D6157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C78AC270-4FD5-443C-8DD0-8333B50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99A9EB0-2A7E-4A09-A3A1-A1FDED6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A914F-B978-4CE7-9460-F5FE8AB2EA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6E5BC939-2F90-4DC7-80BB-94C26AD3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E01D91E3-0CC5-4144-82BB-DE3D3DF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424BCBE-6043-454D-8853-0D04B87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1AB6E-63DE-46E3-A4EF-93B27517A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3D6BA0B1-69ED-4E8B-A64C-EDF5796C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4CADE48-67B5-4C8B-89DA-A4715172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1DF805B-E837-46DC-A1B4-1A061B50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299EA-4EE8-46C1-9927-57385F766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824364F-9035-4905-92DF-39ED55C9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651F0A8-0E92-401B-8BBE-2A42D5A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FA3D2EC7-51D7-4977-BF43-78D9DA9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1BEE29E-6CF4-4B57-9F75-EAAF30087B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BEA718A-B074-4380-A441-9822804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1888D8-EA99-47D1-85FE-70CCE8CD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547BE6-AEA0-4DB8-861E-FBCC795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3CEA9A-9926-4927-ADA9-F530695FCE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7E431A-67F6-41DE-BE75-EA7E0207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0CAF3BA7-E6EC-49E3-A23B-14F82476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F2BC6B0-9CA0-4C1F-B156-69FBC669DC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1BC6CD41-B207-4162-994C-C1F761556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E303367-B49E-4098-A43E-4504A9109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F0232A1C-198E-4478-8530-9D5438A33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4330F75-5D9D-495F-97A9-8772070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362E73E-573D-4B65-9E1C-FB3A6E83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B97B347C-23FA-44A7-81C8-931F4C97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5DDEAB8-9AF8-4426-9BF0-349F094E1E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3E42-5DCC-4C9E-86B6-3F50D3CB77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BE232E-4D51-4C25-AAC4-C687FB9F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6ED23700-0E10-4FE7-B552-3EAA9300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8931309-5A75-4A73-9D9C-C17DCA259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D5939BB6-27D9-4DE9-9AFB-BFEFE7C52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74879E91-7FE3-427D-A22B-953E1CE15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3F0718EF-1576-4E44-8F30-FB631B612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27CD1E07-17D1-4180-89EF-4977C692F7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27256F7-D7D2-450C-914A-0B672AF0E0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B463D2E-1637-49B8-A569-A176135AD8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547836-2A6B-4002-8A34-16C52577DC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41A91E0-DBAA-4ADF-AE13-FBE95B4F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895193-DA6F-4568-AD08-0EFBF4DB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CD9460F-A363-491D-BFF4-6C9BB6A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4F2AD-83FE-46BF-B985-F2519CE8B5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76D5313-F2B6-46BA-916E-633C134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E005094-A18C-4DA9-BDBC-AD4CC614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A7DA2C-40DF-43F2-B982-440E17F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8D657-5775-4EF1-8348-A1D715492B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B3E1933B-B5A1-4D29-9E6A-CB83EAA3BD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1B64B7FF-2391-41A3-B679-8F60A18AA4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5" r:id="rId6"/>
    <p:sldLayoutId id="2147485996" r:id="rId7"/>
    <p:sldLayoutId id="2147485997" r:id="rId8"/>
    <p:sldLayoutId id="2147485998" r:id="rId9"/>
    <p:sldLayoutId id="2147485999" r:id="rId10"/>
    <p:sldLayoutId id="2147486000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5D1FE18D-53EB-4031-83EF-80A445CDB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6D44EE84-6EF1-402E-8015-361E6688C8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47305FDC-6A66-4618-80EF-0F6C918C1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53" r:id="rId9"/>
    <p:sldLayoutId id="2147486031" r:id="rId10"/>
    <p:sldLayoutId id="214748603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300E44C-700A-483D-BBE4-D70E96CCE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54" r:id="rId9"/>
    <p:sldLayoutId id="2147486041" r:id="rId10"/>
    <p:sldLayoutId id="214748604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7583B160-3529-445C-B532-DED27D17F5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5" r:id="rId9"/>
    <p:sldLayoutId id="2147486051" r:id="rId10"/>
    <p:sldLayoutId id="214748605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0" y="228600"/>
            <a:ext cx="2146300" cy="6638925"/>
            <a:chOff x="2487613" y="285750"/>
            <a:chExt cx="2428875" cy="5654676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0"/>
            <a:ext cx="2114550" cy="6853238"/>
            <a:chOff x="6627813" y="195717"/>
            <a:chExt cx="1952625" cy="5678034"/>
          </a:xfrm>
        </p:grpSpPr>
        <p:sp>
          <p:nvSpPr>
            <p:cNvPr id="8202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52314A6-35D4-4E20-BD74-CFB3F12FA5F2}"/>
              </a:ext>
            </a:extLst>
          </p:cNvPr>
          <p:cNvSpPr/>
          <p:nvPr/>
        </p:nvSpPr>
        <p:spPr>
          <a:xfrm>
            <a:off x="0" y="0"/>
            <a:ext cx="1984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106613" y="623888"/>
            <a:ext cx="71389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5025" y="2133600"/>
            <a:ext cx="7140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44404-560B-4AF9-9991-002F81C5C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0100" y="6135688"/>
            <a:ext cx="8302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EEA99-DF66-4E22-B01F-E8D02885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25" y="6135688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CDB78-55DD-4D8F-B35A-064FBB18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4038" y="787400"/>
            <a:ext cx="633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A163D-38EE-431D-BDFA-AAB05C9D29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6067" r:id="rId12"/>
    <p:sldLayoutId id="2147486068" r:id="rId13"/>
    <p:sldLayoutId id="2147486069" r:id="rId14"/>
    <p:sldLayoutId id="2147486070" r:id="rId15"/>
    <p:sldLayoutId id="214748607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openxmlformats.org/officeDocument/2006/relationships/diagramData" Target="../diagrams/data5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5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20" Type="http://schemas.openxmlformats.org/officeDocument/2006/relationships/diagramQuickStyle" Target="../diagrams/quickStyle5.xml"/><Relationship Id="rId29" Type="http://schemas.microsoft.com/office/2007/relationships/diagramDrawing" Target="../diagrams/drawing1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23" Type="http://schemas.openxmlformats.org/officeDocument/2006/relationships/diagramLayout" Target="../diagrams/layout6.xml"/><Relationship Id="rId28" Type="http://schemas.microsoft.com/office/2007/relationships/diagramDrawing" Target="../diagrams/drawing3.xml"/><Relationship Id="rId10" Type="http://schemas.openxmlformats.org/officeDocument/2006/relationships/diagramData" Target="../diagrams/data3.xml"/><Relationship Id="rId19" Type="http://schemas.openxmlformats.org/officeDocument/2006/relationships/diagramLayout" Target="../diagrams/layout5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Relationship Id="rId22" Type="http://schemas.openxmlformats.org/officeDocument/2006/relationships/diagramData" Target="../diagrams/data6.xml"/><Relationship Id="rId27" Type="http://schemas.microsoft.com/office/2007/relationships/diagramDrawing" Target="../diagrams/drawing4.xml"/><Relationship Id="rId30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Colors" Target="../diagrams/colors9.xml"/><Relationship Id="rId18" Type="http://schemas.openxmlformats.org/officeDocument/2006/relationships/diagramData" Target="../diagrams/data11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openxmlformats.org/officeDocument/2006/relationships/diagramColors" Target="../diagrams/colors11.xml"/><Relationship Id="rId7" Type="http://schemas.openxmlformats.org/officeDocument/2006/relationships/diagramLayout" Target="../diagrams/layout8.xml"/><Relationship Id="rId12" Type="http://schemas.openxmlformats.org/officeDocument/2006/relationships/diagramQuickStyle" Target="../diagrams/quickStyle9.xml"/><Relationship Id="rId17" Type="http://schemas.openxmlformats.org/officeDocument/2006/relationships/diagramColors" Target="../diagrams/colors10.xml"/><Relationship Id="rId25" Type="http://schemas.openxmlformats.org/officeDocument/2006/relationships/diagramColors" Target="../diagrams/colors12.xml"/><Relationship Id="rId2" Type="http://schemas.openxmlformats.org/officeDocument/2006/relationships/diagramData" Target="../diagrams/data7.xml"/><Relationship Id="rId16" Type="http://schemas.openxmlformats.org/officeDocument/2006/relationships/diagramQuickStyle" Target="../diagrams/quickStyle10.xml"/><Relationship Id="rId20" Type="http://schemas.openxmlformats.org/officeDocument/2006/relationships/diagramQuickStyle" Target="../diagrams/quickStyle11.xml"/><Relationship Id="rId29" Type="http://schemas.microsoft.com/office/2007/relationships/diagramDrawing" Target="../diagrams/drawing7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8.xml"/><Relationship Id="rId11" Type="http://schemas.openxmlformats.org/officeDocument/2006/relationships/diagramLayout" Target="../diagrams/layout9.xml"/><Relationship Id="rId24" Type="http://schemas.openxmlformats.org/officeDocument/2006/relationships/diagramQuickStyle" Target="../diagrams/quickStyle12.xml"/><Relationship Id="rId5" Type="http://schemas.openxmlformats.org/officeDocument/2006/relationships/diagramColors" Target="../diagrams/colors7.xml"/><Relationship Id="rId15" Type="http://schemas.openxmlformats.org/officeDocument/2006/relationships/diagramLayout" Target="../diagrams/layout10.xml"/><Relationship Id="rId23" Type="http://schemas.openxmlformats.org/officeDocument/2006/relationships/diagramLayout" Target="../diagrams/layout12.xml"/><Relationship Id="rId28" Type="http://schemas.microsoft.com/office/2007/relationships/diagramDrawing" Target="../diagrams/drawing9.xml"/><Relationship Id="rId10" Type="http://schemas.openxmlformats.org/officeDocument/2006/relationships/diagramData" Target="../diagrams/data9.xml"/><Relationship Id="rId19" Type="http://schemas.openxmlformats.org/officeDocument/2006/relationships/diagramLayout" Target="../diagrams/layout11.xml"/><Relationship Id="rId31" Type="http://schemas.microsoft.com/office/2007/relationships/diagramDrawing" Target="../diagrams/drawing12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Relationship Id="rId14" Type="http://schemas.openxmlformats.org/officeDocument/2006/relationships/diagramData" Target="../diagrams/data10.xml"/><Relationship Id="rId22" Type="http://schemas.openxmlformats.org/officeDocument/2006/relationships/diagramData" Target="../diagrams/data12.xml"/><Relationship Id="rId27" Type="http://schemas.microsoft.com/office/2007/relationships/diagramDrawing" Target="../diagrams/drawing10.xml"/><Relationship Id="rId30" Type="http://schemas.microsoft.com/office/2007/relationships/diagramDrawing" Target="../diagrams/drawing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Colors" Target="../diagrams/colors15.xml"/><Relationship Id="rId18" Type="http://schemas.openxmlformats.org/officeDocument/2006/relationships/diagramData" Target="../diagrams/data17.xml"/><Relationship Id="rId26" Type="http://schemas.microsoft.com/office/2007/relationships/diagramDrawing" Target="../diagrams/drawing17.xml"/><Relationship Id="rId3" Type="http://schemas.openxmlformats.org/officeDocument/2006/relationships/diagramLayout" Target="../diagrams/layout13.xml"/><Relationship Id="rId21" Type="http://schemas.openxmlformats.org/officeDocument/2006/relationships/diagramColors" Target="../diagrams/colors17.xml"/><Relationship Id="rId7" Type="http://schemas.openxmlformats.org/officeDocument/2006/relationships/diagramLayout" Target="../diagrams/layout14.xml"/><Relationship Id="rId12" Type="http://schemas.openxmlformats.org/officeDocument/2006/relationships/diagramQuickStyle" Target="../diagrams/quickStyle15.xml"/><Relationship Id="rId17" Type="http://schemas.openxmlformats.org/officeDocument/2006/relationships/diagramColors" Target="../diagrams/colors16.xml"/><Relationship Id="rId25" Type="http://schemas.openxmlformats.org/officeDocument/2006/relationships/diagramColors" Target="../diagrams/colors18.xml"/><Relationship Id="rId2" Type="http://schemas.openxmlformats.org/officeDocument/2006/relationships/diagramData" Target="../diagrams/data13.xml"/><Relationship Id="rId16" Type="http://schemas.openxmlformats.org/officeDocument/2006/relationships/diagramQuickStyle" Target="../diagrams/quickStyle16.xml"/><Relationship Id="rId20" Type="http://schemas.openxmlformats.org/officeDocument/2006/relationships/diagramQuickStyle" Target="../diagrams/quickStyle17.xml"/><Relationship Id="rId29" Type="http://schemas.microsoft.com/office/2007/relationships/diagramDrawing" Target="../diagrams/drawing13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14.xml"/><Relationship Id="rId11" Type="http://schemas.openxmlformats.org/officeDocument/2006/relationships/diagramLayout" Target="../diagrams/layout15.xml"/><Relationship Id="rId24" Type="http://schemas.openxmlformats.org/officeDocument/2006/relationships/diagramQuickStyle" Target="../diagrams/quickStyle18.xml"/><Relationship Id="rId5" Type="http://schemas.openxmlformats.org/officeDocument/2006/relationships/diagramColors" Target="../diagrams/colors13.xml"/><Relationship Id="rId15" Type="http://schemas.openxmlformats.org/officeDocument/2006/relationships/diagramLayout" Target="../diagrams/layout16.xml"/><Relationship Id="rId23" Type="http://schemas.openxmlformats.org/officeDocument/2006/relationships/diagramLayout" Target="../diagrams/layout18.xml"/><Relationship Id="rId28" Type="http://schemas.microsoft.com/office/2007/relationships/diagramDrawing" Target="../diagrams/drawing15.xml"/><Relationship Id="rId10" Type="http://schemas.openxmlformats.org/officeDocument/2006/relationships/diagramData" Target="../diagrams/data15.xml"/><Relationship Id="rId19" Type="http://schemas.openxmlformats.org/officeDocument/2006/relationships/diagramLayout" Target="../diagrams/layout17.xml"/><Relationship Id="rId31" Type="http://schemas.microsoft.com/office/2007/relationships/diagramDrawing" Target="../diagrams/drawing18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Relationship Id="rId14" Type="http://schemas.openxmlformats.org/officeDocument/2006/relationships/diagramData" Target="../diagrams/data16.xml"/><Relationship Id="rId22" Type="http://schemas.openxmlformats.org/officeDocument/2006/relationships/diagramData" Target="../diagrams/data18.xml"/><Relationship Id="rId27" Type="http://schemas.microsoft.com/office/2007/relationships/diagramDrawing" Target="../diagrams/drawing16.xml"/><Relationship Id="rId30" Type="http://schemas.microsoft.com/office/2007/relationships/diagramDrawing" Target="../diagrams/drawing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14B38855-408F-4305-B3D4-0D142031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-28575"/>
            <a:ext cx="89995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Бюджет для граждан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Старооскольского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городского округа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за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2021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01" name="Подзаголовок 3">
            <a:extLst>
              <a:ext uri="{FF2B5EF4-FFF2-40B4-BE49-F238E27FC236}">
                <a16:creationId xmlns:a16="http://schemas.microsoft.com/office/drawing/2014/main" xmlns="" id="{8521EDE6-2B49-46DF-95E5-CC79BF0A2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06438" y="6413500"/>
            <a:ext cx="6934201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</p:txBody>
      </p:sp>
      <p:pic>
        <p:nvPicPr>
          <p:cNvPr id="30730" name="Picture 10" descr="https://rossaprimavera.ru/static/files/a5354158df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984500"/>
            <a:ext cx="7188121" cy="344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12713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 2021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–11 421 461,9тыс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30" y="16430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3 195 251,2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641 591,3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перечисления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7 584 619,4тыс.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821962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–218 107,7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6090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33 033,2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  10 606,1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 48 967,5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 1 560,7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  <a:endParaRPr lang="ru-RU" altLang="ru-RU" sz="1200" b="1" dirty="0" smtClean="0">
              <a:solidFill>
                <a:srgbClr val="004442"/>
              </a:solidFill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132 413,2</a:t>
            </a:r>
            <a:r>
              <a:rPr lang="ru-RU" altLang="ru-RU" sz="1200" b="1" dirty="0">
                <a:solidFill>
                  <a:srgbClr val="004442"/>
                </a:solidFill>
              </a:rPr>
              <a:t>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3654001"/>
            <a:ext cx="2965450" cy="629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383 242,0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50" y="2928934"/>
            <a:ext cx="2965450" cy="54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– 4 725 818,0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4728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– 1 411 642,4 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294000"/>
            <a:ext cx="2965450" cy="243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1 517 376,0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222763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–6 541,2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4696338"/>
            <a:ext cx="2994312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налогообложения – 68 584,0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347763"/>
            <a:ext cx="2997487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47 669,0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438 653,8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797763"/>
            <a:ext cx="3002250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30 449,1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9 390,0тыс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374000"/>
            <a:ext cx="2965450" cy="45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Дотации – 521 911,4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914000"/>
            <a:ext cx="2965450" cy="63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Прочие безвозмездные поступления – 546 680,7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5679000"/>
            <a:ext cx="2965450" cy="90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Возврат остатков субсидий, субвенций и иных межбюджетных</a:t>
            </a:r>
            <a:r>
              <a:rPr lang="ru-RU" altLang="ru-RU" sz="1400" b="1" smtClean="0">
                <a:solidFill>
                  <a:srgbClr val="004442"/>
                </a:solidFill>
              </a:rPr>
              <a:t> трансфертов –  - 4 675,1 тыс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. руб.</a:t>
            </a:r>
            <a:endParaRPr lang="ru-RU" altLang="ru-RU" sz="1400" b="1" dirty="0">
              <a:solidFill>
                <a:srgbClr val="004442"/>
              </a:solidFill>
            </a:endParaRP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6219000"/>
            <a:ext cx="3015000" cy="639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Задолженность и перерасчеты по отмененным налогам, сборам и иным обязательным платежам – - 34,9тыс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349000"/>
            <a:ext cx="2965450" cy="4327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1 273 525,9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10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0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9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FEAE00E-C253-44C7-A087-72A6AB8CA8DA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B09E4532-05A5-4BE8-AA89-4CB53B2EF0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03200"/>
            <a:ext cx="8915400" cy="4651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Исполнение расходов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бюджета Старооскольского городского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округа за 2021 год</a:t>
            </a:r>
            <a:endParaRPr lang="ru-RU" sz="22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xmlns="" id="{35EFA930-8EB3-44EA-AC72-F451414571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4000"/>
            <a:ext cx="8915400" cy="650875"/>
          </a:xfrm>
        </p:spPr>
        <p:txBody>
          <a:bodyPr rtlCol="0">
            <a:normAutofit/>
          </a:bodyPr>
          <a:lstStyle/>
          <a:p>
            <a:pPr marL="0" indent="176213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Расходы бюджета – денежные средства, направляемые на финансовое обеспечение задач и функций государства и местного самоуправления. 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79509808-AF51-486F-9007-F0FDB98B9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8763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8F02B79-002D-4556-96A9-4757EBBA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402212"/>
            <a:ext cx="2339975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Расходы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80850039-653C-419B-907F-754E2C6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362775"/>
            <a:ext cx="2801938" cy="890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программные расходы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</a:t>
            </a:r>
            <a:r>
              <a:rPr lang="ru-RU" altLang="ru-RU" sz="1600" b="1" dirty="0"/>
              <a:t>год-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srgbClr val="000000"/>
                </a:solidFill>
              </a:rPr>
              <a:t>11 149 491,9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648AE4CD-EFC6-4230-A5B5-0CFDBC6A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364362"/>
            <a:ext cx="2801938" cy="8905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непрограммные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год -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 smtClean="0"/>
              <a:t>362 404,5</a:t>
            </a:r>
            <a:r>
              <a:rPr lang="ru-RU" altLang="ru-RU" sz="1600" b="1" dirty="0" smtClean="0"/>
              <a:t> 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  <a:endParaRPr lang="ru-RU" altLang="ru-RU" sz="1600" dirty="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xmlns="" id="{A0878FC2-3569-417A-95A1-1676342B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4364362"/>
            <a:ext cx="2828925" cy="9096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всего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</a:t>
            </a:r>
            <a:r>
              <a:rPr lang="ru-RU" altLang="ru-RU" sz="1600" b="1" dirty="0"/>
              <a:t>год 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 smtClean="0"/>
              <a:t>11 511 896,4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/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xmlns="" id="{D8FCDB21-A8A6-4EA2-90A3-29D126F79011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39069" y="3050706"/>
            <a:ext cx="1611312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xmlns="" id="{387A2822-736A-47EC-8B69-38D9FF56F40D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794500" y="3230887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8" name="AutoShape 12">
            <a:extLst>
              <a:ext uri="{FF2B5EF4-FFF2-40B4-BE49-F238E27FC236}">
                <a16:creationId xmlns:a16="http://schemas.microsoft.com/office/drawing/2014/main" xmlns="" id="{493B7CF6-5462-43F6-828C-33DA0C50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537" y="3559825"/>
            <a:ext cx="766762" cy="72231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58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  <p:bldP spid="501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xmlns="" id="{08B36726-1F34-4840-A9DB-EF3A6F9F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856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Программно-целевое планирование бюджета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xmlns="" id="{E90F9EBD-9FBC-4A86-8826-2BAA2C6C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788988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Перечень муниципальных программ Старооскольского городского округа: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750" y="1277938"/>
            <a:ext cx="885825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безопасности жизнедеятельности населения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образования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Молодость Белгородчины на территории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культуры и искусства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населения Старооскольского городского округа жильем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Социальная поддержка граждан в Старооскольском городском округе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физической культуры и спорта в Старооскольском городском округе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sz="1400" dirty="0" smtClean="0">
                <a:latin typeface="Times New Roman" pitchFamily="18" charset="0"/>
              </a:rPr>
              <a:t>самоуправления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</a:t>
            </a:r>
            <a:r>
              <a:rPr lang="ru-RU" altLang="ru-RU" sz="1400" dirty="0" smtClean="0">
                <a:latin typeface="Times New Roman" pitchFamily="18" charset="0"/>
              </a:rPr>
              <a:t>сельского и лесного </a:t>
            </a:r>
            <a:r>
              <a:rPr lang="ru-RU" altLang="ru-RU" sz="1400" dirty="0">
                <a:latin typeface="Times New Roman" pitchFamily="18" charset="0"/>
              </a:rPr>
              <a:t>хозяйства </a:t>
            </a:r>
            <a:r>
              <a:rPr lang="ru-RU" altLang="ru-RU" sz="1400" dirty="0" smtClean="0">
                <a:latin typeface="Times New Roman" pitchFamily="18" charset="0"/>
              </a:rPr>
              <a:t>в </a:t>
            </a:r>
            <a:r>
              <a:rPr lang="ru-RU" altLang="ru-RU" sz="1400" dirty="0">
                <a:latin typeface="Times New Roman" pitchFamily="18" charset="0"/>
              </a:rPr>
              <a:t>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Развитие общественного самоуправления на территории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жизнеобеспечения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Содержание дорожного хозяйства, организация транспортного обслуживания </a:t>
            </a:r>
            <a:r>
              <a:rPr lang="ru-RU" altLang="ru-RU" sz="1400" dirty="0" smtClean="0">
                <a:latin typeface="Times New Roman" pitchFamily="18" charset="0"/>
              </a:rPr>
              <a:t>населения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Совершенствование </a:t>
            </a:r>
            <a:r>
              <a:rPr lang="ru-RU" altLang="ru-RU" sz="1400" dirty="0" smtClean="0">
                <a:latin typeface="Times New Roman" pitchFamily="18" charset="0"/>
              </a:rPr>
              <a:t>имущественно - земельных </a:t>
            </a:r>
            <a:r>
              <a:rPr lang="ru-RU" altLang="ru-RU" sz="1400" dirty="0">
                <a:latin typeface="Times New Roman" pitchFamily="18" charset="0"/>
              </a:rPr>
              <a:t>отношений </a:t>
            </a:r>
            <a:r>
              <a:rPr lang="ru-RU" altLang="ru-RU" sz="1400" dirty="0" smtClean="0">
                <a:latin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</a:rPr>
              <a:t>в Старооскольском городской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Формирование и развитие системы муниципальной кадровой политики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Формирование современной городской среды на территории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12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13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275" name="TextBox 2">
            <a:extLst>
              <a:ext uri="{FF2B5EF4-FFF2-40B4-BE49-F238E27FC236}">
                <a16:creationId xmlns:a16="http://schemas.microsoft.com/office/drawing/2014/main" xmlns="" id="{22B142F5-5539-4A05-B18F-6B99C1C7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71" y="175994"/>
            <a:ext cx="885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Исполнение расходов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по муниципальным программам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 в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2021 году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697F270-0D4D-4E3E-8E3F-C7C3868DD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9024706"/>
              </p:ext>
            </p:extLst>
          </p:nvPr>
        </p:nvGraphicFramePr>
        <p:xfrm>
          <a:off x="408000" y="774000"/>
          <a:ext cx="9314999" cy="5936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1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78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76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12281"/>
              </a:tblGrid>
              <a:tr h="355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Утверждено на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год с учетом внесенных изменений,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Исполнено за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год,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Отклонения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испол-нения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93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безопасности жизнедеятельности населения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74 670,7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303,7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367,0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образования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5 617 065,5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5 477 464,7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600,8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9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«Молодость Белгородчины на территории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49 798,9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48 859,3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-939,6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культуры и искусства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555 919,8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550 040,3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879,5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2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населения Старооскольского городского округа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жильем»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103 775,6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102 709,3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066,3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«Социальная поддержка граждан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1 669 483,7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1 631 098,2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385,5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физической культуры и спорта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325 462,8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321 299,8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163,0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самоуправления»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14 989,9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14 830,9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-159,0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2 255,2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2 195,9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3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сельского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и лесного хозяйства 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35 966,6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35 730,7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-235,9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«Развитие</a:t>
                      </a:r>
                      <a:r>
                        <a:rPr lang="ru-RU" sz="9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общественного самоуправления на территории Старооскольского городского 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2 732,5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2 719,3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Муниципальная программа «Развитие системы жизнеобеспечения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849 036,5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781 655,7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-67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380,8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«Содержание дорожного хозяйства, организация транспортного обслуживания населения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1 826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002,0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1 800 828,7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173,3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«Совершенствование имущественно-земельных отношений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95 121,7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91 991,8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и развитие системы муниципальной кадровой политики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637,4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637,3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757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деятельности по государственной регистрации актов гражданского состояния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9 535,6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9373,9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-161,7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09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современной городской среды на территории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204 752,5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204 752,4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55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11 437 206,9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149 491,9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287715,0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xmlns="" id="{775CA75C-CB28-4A1F-BEDF-F6AD58EC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E4401B8-AAB0-4305-B8A5-AEE0B1508556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</a:t>
            </a:r>
            <a:r>
              <a:rPr lang="ru-RU" altLang="ru-RU" sz="1400" dirty="0" smtClean="0"/>
              <a:t>управления безопасности администрации Старооскольского городского округа</a:t>
            </a:r>
            <a:endParaRPr lang="ru-RU" altLang="ru-RU" sz="1400" dirty="0"/>
          </a:p>
          <a:p>
            <a:pPr algn="ctr" eaLnBrk="1" hangingPunct="1"/>
            <a:endParaRPr lang="ru-RU" altLang="ru-RU" sz="1600" dirty="0"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BE48979-2610-49A9-8C9D-D6D65C3B174E}"/>
              </a:ext>
            </a:extLst>
          </p:cNvPr>
          <p:cNvSpPr/>
          <p:nvPr/>
        </p:nvSpPr>
        <p:spPr>
          <a:xfrm>
            <a:off x="549275" y="2492375"/>
            <a:ext cx="4116388" cy="4176713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BE0D1B-AE4E-4119-A028-99A7CC608875}"/>
              </a:ext>
            </a:extLst>
          </p:cNvPr>
          <p:cNvSpPr txBox="1"/>
          <p:nvPr/>
        </p:nvSpPr>
        <p:spPr>
          <a:xfrm>
            <a:off x="476250" y="2516188"/>
            <a:ext cx="4176713" cy="33393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 smtClean="0">
                <a:latin typeface="+mn-lt"/>
              </a:rPr>
              <a:t>Профилактика терроризма и экстремизма, минимализация и (или) ликвидация последствий их проявлений на территории Старооскольского городского округа</a:t>
            </a:r>
            <a:endParaRPr lang="ru-RU" sz="11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51F4430-F9B4-46CB-A055-0A9D1BDA5BE1}"/>
              </a:ext>
            </a:extLst>
          </p:cNvPr>
          <p:cNvSpPr/>
          <p:nvPr/>
        </p:nvSpPr>
        <p:spPr>
          <a:xfrm>
            <a:off x="4953000" y="2474913"/>
            <a:ext cx="4392613" cy="4194175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2A08E1-3E08-4872-AF11-058339AB6866}"/>
              </a:ext>
            </a:extLst>
          </p:cNvPr>
          <p:cNvSpPr txBox="1"/>
          <p:nvPr/>
        </p:nvSpPr>
        <p:spPr>
          <a:xfrm>
            <a:off x="4935538" y="2466975"/>
            <a:ext cx="4464050" cy="40241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</a:t>
            </a:r>
            <a:r>
              <a:rPr lang="ru-RU" sz="105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Обеспечение антитеррористической устойчивости и безопасности функционирования объектов на территории Старооскольского городского округа, а также предупреждение и пресечение распространения террористической и экстремистской идеологии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F4D25AE-00E0-400E-9813-572A3F8F3380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BED71-A6BA-4E59-BC89-AA755F754A6F}"/>
              </a:ext>
            </a:extLst>
          </p:cNvPr>
          <p:cNvSpPr txBox="1"/>
          <p:nvPr/>
        </p:nvSpPr>
        <p:spPr>
          <a:xfrm>
            <a:off x="476250" y="17748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>
              <a:defRPr/>
            </a:pPr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образования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A65685C-DDA8-4BB8-A2C4-3FF6E7736000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173163" y="933450"/>
            <a:ext cx="7667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образования администрации Старооскольского городского округа</a:t>
            </a:r>
            <a:endParaRPr lang="ru-RU" altLang="ru-RU" sz="1400" dirty="0">
              <a:cs typeface="Times New Roman" pitchFamily="18" charset="0"/>
            </a:endParaRPr>
          </a:p>
          <a:p>
            <a:pPr algn="ctr" eaLnBrk="1" hangingPunct="1"/>
            <a:endParaRPr lang="ru-RU" altLang="ru-RU" sz="14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A42EED-5903-4217-BCF6-15C21EB2E4CB}"/>
              </a:ext>
            </a:extLst>
          </p:cNvPr>
          <p:cNvSpPr/>
          <p:nvPr/>
        </p:nvSpPr>
        <p:spPr>
          <a:xfrm>
            <a:off x="549275" y="2636838"/>
            <a:ext cx="2819400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F062D-916B-4003-A078-46200C072660}"/>
              </a:ext>
            </a:extLst>
          </p:cNvPr>
          <p:cNvSpPr txBox="1"/>
          <p:nvPr/>
        </p:nvSpPr>
        <p:spPr>
          <a:xfrm>
            <a:off x="560388" y="2636838"/>
            <a:ext cx="2663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дошкольного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общего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системы оценки качества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отдыха и оздоровления детей и подростков.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профессионального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3E55588-2535-437D-9116-F75D6919695B}"/>
              </a:ext>
            </a:extLst>
          </p:cNvPr>
          <p:cNvSpPr/>
          <p:nvPr/>
        </p:nvSpPr>
        <p:spPr>
          <a:xfrm>
            <a:off x="3556000" y="2605088"/>
            <a:ext cx="5834063" cy="4033837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C4A07-5829-44EE-9362-49E0BA640B84}"/>
              </a:ext>
            </a:extLst>
          </p:cNvPr>
          <p:cNvSpPr txBox="1"/>
          <p:nvPr/>
        </p:nvSpPr>
        <p:spPr>
          <a:xfrm>
            <a:off x="3556000" y="2668588"/>
            <a:ext cx="5789613" cy="3716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государственных гарантий доступности качественного дошкольного образования в </a:t>
            </a:r>
            <a:r>
              <a:rPr lang="ru-RU" sz="1050" dirty="0" smtClean="0">
                <a:latin typeface="+mn-lt"/>
              </a:rPr>
              <a:t>Старооскольском городском </a:t>
            </a:r>
            <a:r>
              <a:rPr lang="ru-RU" sz="1050" dirty="0">
                <a:latin typeface="+mn-lt"/>
              </a:rPr>
              <a:t>округе.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Повышение доступности качественного начального общего, основного общего, среднего общего образования, соответствующего современным требованиям.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и механизмов устойчивого развития дополнительного образования.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целостной и сбалансированной системы оценки качества образования Старооскольского городского округа на основе принципов открытости, объективности, прозрачности, общественно-профессионального участия.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для полноценного и безопасного отдыха и оздоровления учащихся общеобразовательных учреждений в возрасте до 18 лет.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соответствия квалификации педагогических и руководящих работников образовательных </a:t>
            </a:r>
            <a:r>
              <a:rPr lang="ru-RU" sz="1050" dirty="0" smtClean="0">
                <a:latin typeface="+mn-lt"/>
              </a:rPr>
              <a:t>организация </a:t>
            </a:r>
            <a:r>
              <a:rPr lang="ru-RU" sz="1050" dirty="0">
                <a:latin typeface="+mn-lt"/>
              </a:rPr>
              <a:t>меняющимся условиям профессиональной деятельности и социальной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для совершенствования управленческих, финансово-экономических механизмов в сфере образования</a:t>
            </a:r>
            <a:r>
              <a:rPr lang="ru-RU" sz="105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Оказание мер социальной поддержки гражданам, заключившим договор о целевом обучении с администрацией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91A9FF3-22B7-4570-863B-B3C2E32AA396}"/>
              </a:ext>
            </a:extLst>
          </p:cNvPr>
          <p:cNvSpPr/>
          <p:nvPr/>
        </p:nvSpPr>
        <p:spPr>
          <a:xfrm>
            <a:off x="560388" y="1684338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4" name="TextBox 7"/>
          <p:cNvSpPr txBox="1">
            <a:spLocks noChangeArrowheads="1"/>
          </p:cNvSpPr>
          <p:nvPr/>
        </p:nvSpPr>
        <p:spPr bwMode="auto">
          <a:xfrm>
            <a:off x="560388" y="1712913"/>
            <a:ext cx="87852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 dirty="0"/>
              <a:t>Цель: создание условий для обеспечения высокого качества дошкольного, общего, дополнительного образования в соответствии с меняющимися запросами населения и перспективными задачами развития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:a16="http://schemas.microsoft.com/office/drawing/2014/main" xmlns="" id="{B7C474E6-9521-4C97-9E06-6D849165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«Молодость Белгородчины на территории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8A8F1B3-CD49-446B-8E3E-8B378D35896A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600" dirty="0"/>
              <a:t>Управление по делам молодежи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05D7A0-8577-4251-A905-C2F603E81B53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B47F3-9F75-4F06-80BE-A0B67BA2B666}"/>
              </a:ext>
            </a:extLst>
          </p:cNvPr>
          <p:cNvSpPr txBox="1"/>
          <p:nvPr/>
        </p:nvSpPr>
        <p:spPr>
          <a:xfrm>
            <a:off x="549275" y="2516188"/>
            <a:ext cx="4116388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Социализация и самореализация молодых людей Старооскольского городского </a:t>
            </a:r>
            <a:r>
              <a:rPr lang="ru-RU" sz="1200" dirty="0" smtClean="0">
                <a:latin typeface="+mn-lt"/>
              </a:rPr>
              <a:t>округа</a:t>
            </a: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Патриотическое воспитание </a:t>
            </a:r>
            <a:r>
              <a:rPr lang="ru-RU" sz="1200" dirty="0" smtClean="0">
                <a:latin typeface="+mn-lt"/>
              </a:rPr>
              <a:t>граждан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«Молодость Белгородчины на территории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Развитие добровольческого (волонтерского) движения на территории Старооскольского городского округа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3C6BAD9-8D5A-4843-9F42-80277D9BBD52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9F96D-3C33-412D-B5A2-C174D5E0599F}"/>
              </a:ext>
            </a:extLst>
          </p:cNvPr>
          <p:cNvSpPr txBox="1"/>
          <p:nvPr/>
        </p:nvSpPr>
        <p:spPr>
          <a:xfrm>
            <a:off x="4935538" y="2492375"/>
            <a:ext cx="4410075" cy="38625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Создание возможностей для успешной социализации, эффективной самореализации и развития инновационного потенциала молодых людей вне зависимости от социального статуса.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Совершенствование системы патриотического воспитания граждан на территории Старооскольского городского округа, формирование уважения к памяти прошлых поколений, бережного отношения к культурному наследию, готовности к выполнению конституционных обязанностей, достойному служению обществу и государству.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Создание необходимых условий для эффективной реализации молодежной политики на территории Старооскольского городского округа</a:t>
            </a:r>
            <a:r>
              <a:rPr lang="ru-RU" sz="110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+mn-lt"/>
              </a:rPr>
              <a:t>Создание условий для вовлечения граждан Старооскольского городского округа в добровольческую (волонтерскую) деятельность, приобретения новых знаний и навыков, повышения профессиональных и организаторских способностей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E90940D-B1D9-4624-A7BE-44A8C8289867}"/>
              </a:ext>
            </a:extLst>
          </p:cNvPr>
          <p:cNvSpPr/>
          <p:nvPr/>
        </p:nvSpPr>
        <p:spPr>
          <a:xfrm>
            <a:off x="560388" y="1641475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560388" y="1641475"/>
            <a:ext cx="871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правовых, социально-экономических, организационных условий для самореализации, социального становления молодых людей в возрасте от 14 до 30 лет, реализации ими конституционных прав и обязанностей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xmlns="" id="{F06FE940-F36A-4E48-BB8F-350E4AE8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культуры и искусства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078DDF8-1AED-4ACC-B66A-31EE399EED00}"/>
              </a:ext>
            </a:extLst>
          </p:cNvPr>
          <p:cNvSpPr/>
          <p:nvPr/>
        </p:nvSpPr>
        <p:spPr>
          <a:xfrm>
            <a:off x="523875" y="836613"/>
            <a:ext cx="8821738" cy="554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12913" y="836613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культуры администрации Старооскольского городского округа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96C54DD-5529-425E-8193-755EE2844340}"/>
              </a:ext>
            </a:extLst>
          </p:cNvPr>
          <p:cNvSpPr/>
          <p:nvPr/>
        </p:nvSpPr>
        <p:spPr>
          <a:xfrm>
            <a:off x="549275" y="2492375"/>
            <a:ext cx="2963863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C84185-904F-4764-9BCA-11956DBD4714}"/>
              </a:ext>
            </a:extLst>
          </p:cNvPr>
          <p:cNvSpPr txBox="1"/>
          <p:nvPr/>
        </p:nvSpPr>
        <p:spPr>
          <a:xfrm>
            <a:off x="549275" y="2516188"/>
            <a:ext cx="310832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библиотечного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музейного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Культурно-досуговая деятельность.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Сохранение объектов культурного наследия.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профессионального искусства.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06A93E1-7FF5-45B9-837F-5B55E81F102F}"/>
              </a:ext>
            </a:extLst>
          </p:cNvPr>
          <p:cNvSpPr/>
          <p:nvPr/>
        </p:nvSpPr>
        <p:spPr>
          <a:xfrm>
            <a:off x="3729038" y="2474913"/>
            <a:ext cx="5616575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89028-2B6F-4860-A47D-7C16E22DC2C9}"/>
              </a:ext>
            </a:extLst>
          </p:cNvPr>
          <p:cNvSpPr txBox="1"/>
          <p:nvPr/>
        </p:nvSpPr>
        <p:spPr>
          <a:xfrm>
            <a:off x="3729038" y="2492375"/>
            <a:ext cx="5653087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организации и развития библиотечного обслуживания населения Старооскольского городского округа, сохранности и комплектования библиотечных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Развитие экспозиционно-выставочной, издательской и научно-просветительской деятельности муниципальных музеев и Старооскольского зоопарка, обеспечение сохранности и безопасности музейных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Стимулирование развития культурно-досуговой деятельности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Создание условий для сохранения объектов культурного наследия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развития профессионального театрального искусства.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Реализация основных направлений муниципальной политики Старооскольского городского округа в целях создания благоприятных условий для устойчивого развития сферы культуры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711DC472-747C-4B74-8E7D-B62A257C89D8}"/>
              </a:ext>
            </a:extLst>
          </p:cNvPr>
          <p:cNvSpPr/>
          <p:nvPr/>
        </p:nvSpPr>
        <p:spPr>
          <a:xfrm>
            <a:off x="560388" y="1557338"/>
            <a:ext cx="8821737" cy="7191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2" name="TextBox 7"/>
          <p:cNvSpPr txBox="1">
            <a:spLocks noChangeArrowheads="1"/>
          </p:cNvSpPr>
          <p:nvPr/>
        </p:nvSpPr>
        <p:spPr bwMode="auto">
          <a:xfrm>
            <a:off x="488950" y="1628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создание условий для комплексного развития культурного потенциала, сохранения культурного наследия и гармонизации культурной жизни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xmlns="" id="{7CD664A1-C59B-4BFD-8A02-7B0552DD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населения Старооскольского городского округа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жильем»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1D1893B-F327-4307-9F9C-0322DCA18E2B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xmlns="" id="{AD9EC911-1A02-4F23-8843-828AE9FB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868363"/>
            <a:ext cx="8713788" cy="101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>
              <a:defRPr/>
            </a:pPr>
            <a:r>
              <a:rPr lang="ru-RU" altLang="ru-RU" sz="1400" dirty="0"/>
              <a:t>Администрация Старооскольского городского округа в лице жилищного управления департамента </a:t>
            </a:r>
            <a:r>
              <a:rPr lang="ru-RU" altLang="ru-RU" sz="1400" dirty="0" smtClean="0"/>
              <a:t>жилищно-коммунального хозяйства</a:t>
            </a:r>
            <a:endParaRPr lang="ru-RU" altLang="ru-RU" sz="1600" dirty="0"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BA0E9AE-A4F7-49EE-9E68-AB674A5D8AC8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86CF-8C1D-4E9C-A611-B80D5E58F7CB}"/>
              </a:ext>
            </a:extLst>
          </p:cNvPr>
          <p:cNvSpPr txBox="1"/>
          <p:nvPr/>
        </p:nvSpPr>
        <p:spPr>
          <a:xfrm>
            <a:off x="631825" y="2516188"/>
            <a:ext cx="3744913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Переселение граждан из аварийного жилищного фонда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Обеспечение жильем отдельных категорий граждан Старооскольского городского округа.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C2C807C-4DA4-45AC-997B-FC2F1880078E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2FC18A-880A-47B1-B43A-F1E411C06DDD}"/>
              </a:ext>
            </a:extLst>
          </p:cNvPr>
          <p:cNvSpPr txBox="1"/>
          <p:nvPr/>
        </p:nvSpPr>
        <p:spPr>
          <a:xfrm>
            <a:off x="5168900" y="2492375"/>
            <a:ext cx="388778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 smtClean="0">
                <a:latin typeface="+mn-lt"/>
              </a:rPr>
              <a:t> Переселение граждан , проживающих в аварийном жилищном фонде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 smtClean="0">
                <a:latin typeface="+mn-lt"/>
              </a:rPr>
              <a:t>Реализация органами местного самоуправления полномочий по обеспечению жильем отдельных категорий граждан Старооскольского городского округа.</a:t>
            </a:r>
            <a:endParaRPr lang="ru-RU" sz="16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7A8F214-20F0-44A8-B856-49B8287DD039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460375" y="186690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доступности и комфортности жилья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«Социальная поддержка граждан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9722653-CF84-43DA-BFED-4AC0AAE1E206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социальной защиты населения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4E936A9-A54A-4325-9965-B4E76D9986F3}"/>
              </a:ext>
            </a:extLst>
          </p:cNvPr>
          <p:cNvSpPr/>
          <p:nvPr/>
        </p:nvSpPr>
        <p:spPr>
          <a:xfrm>
            <a:off x="549275" y="2492375"/>
            <a:ext cx="3324225" cy="426720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095DB-6E17-4F87-8446-65A97EDEA0BD}"/>
              </a:ext>
            </a:extLst>
          </p:cNvPr>
          <p:cNvSpPr txBox="1"/>
          <p:nvPr/>
        </p:nvSpPr>
        <p:spPr>
          <a:xfrm>
            <a:off x="704850" y="2516188"/>
            <a:ext cx="29527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мер социальной поддержки отдельных категорий граждан.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Модернизация и развитие социального обслуживания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Социальная поддержка семьи и детей.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Мероприятия по обеспечению доступной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Поддержка социально ориентированных некоммерческих организаций.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«Социальная поддержка граждан в Старооскольском городском </a:t>
            </a:r>
            <a:r>
              <a:rPr lang="ru-RU" sz="1200" dirty="0" smtClean="0">
                <a:latin typeface="+mn-lt"/>
              </a:rPr>
              <a:t>округе».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6E45B32-6A97-49ED-83E7-FE6AA099202E}"/>
              </a:ext>
            </a:extLst>
          </p:cNvPr>
          <p:cNvSpPr/>
          <p:nvPr/>
        </p:nvSpPr>
        <p:spPr>
          <a:xfrm>
            <a:off x="4089400" y="2474913"/>
            <a:ext cx="5256213" cy="4284662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1DCFD0-4B3F-4A2F-B5DF-1ED3541A6C42}"/>
              </a:ext>
            </a:extLst>
          </p:cNvPr>
          <p:cNvSpPr txBox="1"/>
          <p:nvPr/>
        </p:nvSpPr>
        <p:spPr>
          <a:xfrm>
            <a:off x="4089400" y="2492375"/>
            <a:ext cx="5184775" cy="3602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уровня жизни граждан - получателей мер социальной поддержки.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потребностей граждан пожилого возраста, инвалидов и детей, попавших в трудную жизненную ситуацию, в социальных услугах посредством повышения их качества и доступности.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жизнедеятельности детей из многодетных семей, находящихся в трудной жизненной ситуации, детей-сирот и детей, оставшихся без попечения родителей.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доступной среды для инвалидов и других маломобильных групп населения и их интеграция в современное общество.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активности социально ориентированных некоммерческих организаций во взаимодействии с органами местного самоуправления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федерального, областного и городского бюджетов в рамках выполнения установленных функций и переданных государственных полномочий по социальной поддержке населения.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7BFA8C4-3ACF-4DBF-9DDF-3A3EACF2DDF9}"/>
              </a:ext>
            </a:extLst>
          </p:cNvPr>
          <p:cNvSpPr/>
          <p:nvPr/>
        </p:nvSpPr>
        <p:spPr>
          <a:xfrm>
            <a:off x="560388" y="1628775"/>
            <a:ext cx="8821737" cy="677863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30" name="TextBox 7"/>
          <p:cNvSpPr txBox="1">
            <a:spLocks noChangeArrowheads="1"/>
          </p:cNvSpPr>
          <p:nvPr/>
        </p:nvSpPr>
        <p:spPr bwMode="auto">
          <a:xfrm>
            <a:off x="488950" y="178276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и качества жизни граждан, нуждающихся в социальной защите государства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38EDBDCB-0141-4C06-8A5F-F9CDB21B7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4975" y="1744663"/>
            <a:ext cx="8969375" cy="4237037"/>
          </a:xfrm>
        </p:spPr>
        <p:txBody>
          <a:bodyPr lIns="54000" rIns="54000" rtlCol="0">
            <a:normAutofit fontScale="92500" lnSpcReduction="20000"/>
          </a:bodyPr>
          <a:lstStyle/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Вашему вниманию предлагается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исполнение бюджета </a:t>
            </a:r>
            <a:b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городского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 за 2021 год.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В настоящее время обеспечение открытости и прозрачности бюджетного процесса является одним из ключевых направлений деятельности органов местного самоуправления.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того, чтобы каждый житель Старооскольского городского округа мог получить информацию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 исполнении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2021 год,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 размещен на официальном сайте Старооскольского  городского  округа 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oskolregion.ru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опубликован в  газете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«Зори».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Мы постарались доступно отразить основные параметры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исполнения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2021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год. 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бюджетном процессе городского округа.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altLang="ru-RU" sz="1600" b="1" dirty="0">
              <a:solidFill>
                <a:schemeClr val="bg2"/>
              </a:solidFill>
            </a:endParaRPr>
          </a:p>
        </p:txBody>
      </p:sp>
      <p:sp>
        <p:nvSpPr>
          <p:cNvPr id="317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2416F30-A4A3-4ABF-B1C0-4B1990DB8B26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EBEDA86E-28E0-4389-A852-00E49727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537" y="589125"/>
            <a:ext cx="5732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Уважаемые жители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Старооскольского городского округа!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xmlns="" id="{E950F670-DED7-4E73-BDBE-66DB8157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физической культуры и спорта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D52DF5A-FC25-445E-89C5-C16FB2EDD759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по физической культуре и спорту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BC92F64-3008-4DFD-8B25-2D3D8A87326B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2F63E-DC19-4E67-BCF4-78642C405024}"/>
              </a:ext>
            </a:extLst>
          </p:cNvPr>
          <p:cNvSpPr txBox="1"/>
          <p:nvPr/>
        </p:nvSpPr>
        <p:spPr>
          <a:xfrm>
            <a:off x="704850" y="2516188"/>
            <a:ext cx="381635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физической культуры и массового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спортивной инфраструктуры.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Обеспечение реализации муниципальной программы «Развитие физической культуры и спорта в Старооскольском городском </a:t>
            </a:r>
            <a:r>
              <a:rPr lang="ru-RU" sz="1400" dirty="0" smtClean="0">
                <a:latin typeface="+mn-lt"/>
              </a:rPr>
              <a:t>округе».</a:t>
            </a:r>
            <a:endParaRPr lang="ru-RU" sz="14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50151F8-5FFB-4A47-AE98-9E2ACFC9AD85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4971DF-AC8E-44FF-AB0E-BE78CD83755B}"/>
              </a:ext>
            </a:extLst>
          </p:cNvPr>
          <p:cNvSpPr txBox="1"/>
          <p:nvPr/>
        </p:nvSpPr>
        <p:spPr>
          <a:xfrm>
            <a:off x="5097463" y="2492375"/>
            <a:ext cx="4103687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развития физической культуры и массового спорта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Совершенствование спортивной инфраструктуры и укрепление материально-технической базы сферы физической культуры и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необходимых условий для эффективной реализации муниципальной программы «Развитие физической культуры и спорта в Старооскольском городском округе </a:t>
            </a:r>
            <a:r>
              <a:rPr lang="ru-RU" sz="1400" dirty="0" smtClean="0">
                <a:latin typeface="+mn-lt"/>
              </a:rPr>
              <a:t>».</a:t>
            </a:r>
            <a:endParaRPr lang="ru-RU" sz="14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66A7EFA-1038-4677-B51C-0802F55C5827}"/>
              </a:ext>
            </a:extLst>
          </p:cNvPr>
          <p:cNvSpPr/>
          <p:nvPr/>
        </p:nvSpPr>
        <p:spPr>
          <a:xfrm>
            <a:off x="560388" y="1628775"/>
            <a:ext cx="8821737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54" name="TextBox 7"/>
          <p:cNvSpPr txBox="1">
            <a:spLocks noChangeArrowheads="1"/>
          </p:cNvSpPr>
          <p:nvPr/>
        </p:nvSpPr>
        <p:spPr bwMode="auto">
          <a:xfrm>
            <a:off x="523875" y="1690688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привлечение жителей Старооскольского городского округа к систематическим занятиям физической культурой и спортом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самоуправления»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BEE1C94-6A28-4DF4-A5A7-3042527BD20F}"/>
              </a:ext>
            </a:extLst>
          </p:cNvPr>
          <p:cNvSpPr/>
          <p:nvPr/>
        </p:nvSpPr>
        <p:spPr>
          <a:xfrm>
            <a:off x="512763" y="1041400"/>
            <a:ext cx="8821737" cy="7350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12763" y="1012825"/>
            <a:ext cx="8785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</a:t>
            </a:r>
            <a:r>
              <a:rPr lang="ru-RU" altLang="ru-RU" sz="1400" dirty="0" smtClean="0"/>
              <a:t>отдела по связям с общественностью и СМИ департамента по организационно-аналитической и кадровой работе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19765E7-DE1A-445B-A43C-CBD54C85B07E}"/>
              </a:ext>
            </a:extLst>
          </p:cNvPr>
          <p:cNvSpPr/>
          <p:nvPr/>
        </p:nvSpPr>
        <p:spPr>
          <a:xfrm>
            <a:off x="549275" y="2565400"/>
            <a:ext cx="4116388" cy="3959225"/>
          </a:xfrm>
          <a:prstGeom prst="roundRect">
            <a:avLst>
              <a:gd name="adj" fmla="val 876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066833-165C-40AA-995A-73DC5816940D}"/>
              </a:ext>
            </a:extLst>
          </p:cNvPr>
          <p:cNvSpPr txBox="1"/>
          <p:nvPr/>
        </p:nvSpPr>
        <p:spPr>
          <a:xfrm>
            <a:off x="776288" y="2678113"/>
            <a:ext cx="36004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справочно-аналитической информацией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3730C9-B829-4B13-A8AF-A31633A2E569}"/>
              </a:ext>
            </a:extLst>
          </p:cNvPr>
          <p:cNvSpPr/>
          <p:nvPr/>
        </p:nvSpPr>
        <p:spPr>
          <a:xfrm>
            <a:off x="4953000" y="2565400"/>
            <a:ext cx="4392613" cy="3941763"/>
          </a:xfrm>
          <a:prstGeom prst="roundRect">
            <a:avLst>
              <a:gd name="adj" fmla="val 8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BD541E-FBA1-4CDD-B81C-13856BFD5CD6}"/>
              </a:ext>
            </a:extLst>
          </p:cNvPr>
          <p:cNvSpPr txBox="1"/>
          <p:nvPr/>
        </p:nvSpPr>
        <p:spPr>
          <a:xfrm>
            <a:off x="5078413" y="2652713"/>
            <a:ext cx="412273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повышения профессиональной активности и уровня компетенции журналистов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0097E44-0B7C-4B3E-8994-4E6886DF99C9}"/>
              </a:ext>
            </a:extLst>
          </p:cNvPr>
          <p:cNvSpPr/>
          <p:nvPr/>
        </p:nvSpPr>
        <p:spPr>
          <a:xfrm>
            <a:off x="542925" y="1935163"/>
            <a:ext cx="8820150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65113" y="19065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повышение уровня эффективности процессов предоставления информации по вопросам осуществления местного самоуправления населению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40A5C57-5936-4D2A-AC54-9A9A0E783225}"/>
              </a:ext>
            </a:extLst>
          </p:cNvPr>
          <p:cNvSpPr/>
          <p:nvPr/>
        </p:nvSpPr>
        <p:spPr>
          <a:xfrm>
            <a:off x="381000" y="1039813"/>
            <a:ext cx="9144000" cy="7350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98500" y="1035050"/>
            <a:ext cx="86598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</a:t>
            </a:r>
          </a:p>
          <a:p>
            <a:pPr algn="ctr" eaLnBrk="1" hangingPunct="1"/>
            <a:r>
              <a:rPr lang="ru-RU" altLang="ru-RU" sz="1400" dirty="0"/>
              <a:t>по экономическому развитию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A21130-3609-42E8-9FA6-B440114074F0}"/>
              </a:ext>
            </a:extLst>
          </p:cNvPr>
          <p:cNvSpPr/>
          <p:nvPr/>
        </p:nvSpPr>
        <p:spPr>
          <a:xfrm>
            <a:off x="381000" y="2670175"/>
            <a:ext cx="3203575" cy="4089400"/>
          </a:xfrm>
          <a:prstGeom prst="roundRect">
            <a:avLst>
              <a:gd name="adj" fmla="val 86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E3293-2253-49AA-8438-CF3266205959}"/>
              </a:ext>
            </a:extLst>
          </p:cNvPr>
          <p:cNvSpPr txBox="1"/>
          <p:nvPr/>
        </p:nvSpPr>
        <p:spPr>
          <a:xfrm>
            <a:off x="452438" y="2682875"/>
            <a:ext cx="2987675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и поддержка малого и среднего предпринимательства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торговли на территории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туризма и придорожного сервиса в Старооскольском городском </a:t>
            </a:r>
            <a:r>
              <a:rPr lang="ru-RU" sz="1200" dirty="0" smtClean="0">
                <a:latin typeface="+mn-lt"/>
              </a:rPr>
              <a:t>округе.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Улучшение условий и охраны труда в Старооскольском городском </a:t>
            </a:r>
            <a:r>
              <a:rPr lang="ru-RU" sz="1200" dirty="0" smtClean="0">
                <a:latin typeface="+mn-lt"/>
              </a:rPr>
              <a:t>округе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E010F79-BC50-43DC-ACFC-E31973A3CA64}"/>
              </a:ext>
            </a:extLst>
          </p:cNvPr>
          <p:cNvSpPr/>
          <p:nvPr/>
        </p:nvSpPr>
        <p:spPr>
          <a:xfrm>
            <a:off x="3729038" y="2670175"/>
            <a:ext cx="5795962" cy="4089400"/>
          </a:xfrm>
          <a:prstGeom prst="roundRect">
            <a:avLst>
              <a:gd name="adj" fmla="val 67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DA66-24CB-47B7-B0B5-2B7C4266FCB3}"/>
              </a:ext>
            </a:extLst>
          </p:cNvPr>
          <p:cNvSpPr txBox="1"/>
          <p:nvPr/>
        </p:nvSpPr>
        <p:spPr>
          <a:xfrm>
            <a:off x="3729038" y="2670175"/>
            <a:ext cx="5795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малого и среднего предпринимательства в целях укрепления экономики Старооскольского городского округа и обеспечения социальной стабильности в обществе.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Максимально полное удовлетворение потребностей населения Старооскольского округа в товарах и услугах за счет обеспечения эффективного развития инфраструктуры отрасли посредством создания благоприятных условий для роста предпринимательской активности, конкуренции и сбалансированного развития различных видов, типов и способов торговли.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туризма и придорожного сервиса, повышения имиджа и привлекательности Старооскольского городского округа, эффективное использование туристско-рекреационных ресурсов.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Улучшение условий и охраны труда в целях снижения профессиональных рисков работников организаций, расположенных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0B89C15-6D5F-4023-8F64-5B7A425CB0BB}"/>
              </a:ext>
            </a:extLst>
          </p:cNvPr>
          <p:cNvSpPr/>
          <p:nvPr/>
        </p:nvSpPr>
        <p:spPr>
          <a:xfrm>
            <a:off x="381000" y="1843088"/>
            <a:ext cx="9144000" cy="7223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2" name="TextBox 7"/>
          <p:cNvSpPr txBox="1">
            <a:spLocks noChangeArrowheads="1"/>
          </p:cNvSpPr>
          <p:nvPr/>
        </p:nvSpPr>
        <p:spPr bwMode="auto">
          <a:xfrm>
            <a:off x="579438" y="1843088"/>
            <a:ext cx="8750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увеличения экономического потенциала, формирования благоприятного предпринимательского климата, а также содействия занятости населения, улучшения условий и охраны труда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сельского и лесного хозяйства в Старооскольском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740775" cy="7254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sz="1400" dirty="0" smtClean="0"/>
              <a:t>Администрация Старооскольского городского округа в лице департамента агропромышленного комплекса и развития сельских территорий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673350"/>
            <a:ext cx="4092575" cy="373380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20159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latin typeface="+mn-lt"/>
              </a:rPr>
              <a:t>Подпрограммы</a:t>
            </a:r>
            <a:r>
              <a:rPr lang="ru-RU" sz="1500" b="1" dirty="0">
                <a:latin typeface="+mn-lt"/>
              </a:rPr>
              <a:t>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 smtClean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Развитие сельскохозяйственной отрасли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Развитие лесного хозяйства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Устойчивое развитие сельских территорий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5041900" y="2673350"/>
            <a:ext cx="4303713" cy="4040188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41703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latin typeface="+mn-lt"/>
              </a:rPr>
              <a:t>Задачи:</a:t>
            </a:r>
            <a:endParaRPr lang="ru-RU" sz="15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Обеспечение продовольственной безопасности Старооскольского городского округа по основным видам продукции растениеводства и животноводства, повышение конкурентоспособности растениеводческой и животноводческой продукции, производимой сельскохозяйственными товаропроизводителями.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Поддержка и развитие сельскохозяйственной и несельскохозяйственной деятельности малых форм хозяйствования на селе</a:t>
            </a:r>
            <a:r>
              <a:rPr lang="ru-RU" sz="110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+mn-lt"/>
              </a:rPr>
              <a:t>Создание комфортных условий для жизнедеятельности в сельской местности путем обеспечения благоприятных инфраструктурных условий, создания высокотехнологичных рабочих мест на селе и активизации участия граждан, проживающих в сельской местности, в реализации общественно значимых проектов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+mn-lt"/>
              </a:rPr>
              <a:t>Повышение эффективности охраны, защиты и воспроизводства лесов Старооскольского городского округа</a:t>
            </a:r>
            <a:endParaRPr lang="ru-RU" sz="11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651000"/>
            <a:ext cx="8882062" cy="93344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6" name="TextBox 7"/>
          <p:cNvSpPr txBox="1">
            <a:spLocks noChangeArrowheads="1"/>
          </p:cNvSpPr>
          <p:nvPr/>
        </p:nvSpPr>
        <p:spPr bwMode="auto">
          <a:xfrm>
            <a:off x="552450" y="1695451"/>
            <a:ext cx="8764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 smtClean="0"/>
              <a:t>Цели -</a:t>
            </a:r>
            <a:r>
              <a:rPr lang="ru-RU" sz="1400" dirty="0" smtClean="0"/>
              <a:t> Создание условий для устойчивого развития агропромышленного комплекса Старооскольского городского округа.</a:t>
            </a:r>
          </a:p>
          <a:p>
            <a:r>
              <a:rPr lang="ru-RU" sz="1400" dirty="0" smtClean="0"/>
              <a:t>-Улучшение условий проживания, повышение уровня и качества жизни граждан Старооскольского городского округа, проживающих в сельской местности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«Развитие общественного самоуправления на территории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sz="1300" dirty="0" smtClean="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 sz="13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26314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 Организационное оформление системы общественного самоуправления.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dirty="0" smtClean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Развитие форм общественного самоуправления на территории Старооскольского городского округа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latin typeface="+mn-lt"/>
              </a:rPr>
              <a:t>Формирование эффективной системы общественного самоуправления Старооскольского городского округа</a:t>
            </a:r>
            <a:r>
              <a:rPr lang="ru-RU" sz="1400" b="1" dirty="0" smtClean="0"/>
              <a:t>.</a:t>
            </a:r>
            <a:endParaRPr lang="ru-RU" sz="1400" dirty="0" smtClean="0"/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400" dirty="0" smtClean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latin typeface="+mn-lt"/>
              </a:rPr>
              <a:t>Создание условий для социальной и деловой активности граждан в общественной жизни Старооскольского городского округа, добрососедских отношений между жителями, развития творческого потенциала человека, удовлетворения потребности в самореализации и процессах самостоятельного управления территориями, обеспечения поддержки инициатив граждан</a:t>
            </a:r>
            <a:endParaRPr lang="ru-RU" sz="14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</a:t>
            </a:r>
            <a:r>
              <a:rPr lang="ru-RU" altLang="ru-RU" sz="1400" dirty="0" smtClean="0"/>
              <a:t>с</a:t>
            </a:r>
            <a:r>
              <a:rPr lang="ru-RU" sz="1400" dirty="0" smtClean="0"/>
              <a:t>оздание благоприятных условий для реализации общественного самоуправления и повышения социальной активности граждан Старооскольского городского округа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:a16="http://schemas.microsoft.com/office/drawing/2014/main" xmlns="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«Развитие системы жизнеобеспечения 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</a:t>
            </a:r>
            <a:r>
              <a:rPr lang="ru-RU" altLang="ru-RU" sz="1400" dirty="0" smtClean="0"/>
              <a:t>департамента</a:t>
            </a:r>
          </a:p>
          <a:p>
            <a:pPr algn="ctr" eaLnBrk="1" hangingPunct="1"/>
            <a:r>
              <a:rPr lang="ru-RU" altLang="ru-RU" sz="1400" dirty="0" smtClean="0">
                <a:solidFill>
                  <a:schemeClr val="accent6"/>
                </a:solidFill>
              </a:rPr>
              <a:t> </a:t>
            </a:r>
            <a:r>
              <a:rPr lang="ru-RU" altLang="ru-RU" sz="1400" dirty="0" smtClean="0"/>
              <a:t>жилищно-коммунального хозяйства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Капитальный ремонт многоквартирных домов </a:t>
            </a:r>
            <a:r>
              <a:rPr lang="ru-RU" sz="1200" dirty="0" err="1" smtClean="0">
                <a:latin typeface="+mn-lt"/>
              </a:rPr>
              <a:t>Старооскольского</a:t>
            </a:r>
            <a:r>
              <a:rPr lang="ru-RU" sz="1200" dirty="0" smtClean="0">
                <a:latin typeface="+mn-lt"/>
              </a:rPr>
              <a:t> городского округа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 Улучшение среды обитания населения </a:t>
            </a:r>
            <a:r>
              <a:rPr lang="ru-RU" sz="1200" dirty="0" err="1" smtClean="0">
                <a:latin typeface="+mn-lt"/>
              </a:rPr>
              <a:t>Старооскольского</a:t>
            </a:r>
            <a:r>
              <a:rPr lang="ru-RU" sz="1200" dirty="0" smtClean="0">
                <a:latin typeface="+mn-lt"/>
              </a:rPr>
              <a:t> городского округа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 Энергосбережение и повышение энергетической эффективности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Развитие инженерной инфраструктуры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Обеспечение реализации муниципальной программы "Развитие системы жизнеобеспечения </a:t>
            </a:r>
            <a:r>
              <a:rPr lang="ru-RU" sz="1200" dirty="0" err="1" smtClean="0">
                <a:latin typeface="+mn-lt"/>
              </a:rPr>
              <a:t>Старооскольского</a:t>
            </a:r>
            <a:r>
              <a:rPr lang="ru-RU" sz="1200" dirty="0" smtClean="0">
                <a:latin typeface="+mn-lt"/>
              </a:rPr>
              <a:t> городского округа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 smtClean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71F609-DFDB-4664-B352-8DB65F3C476E}"/>
              </a:ext>
            </a:extLst>
          </p:cNvPr>
          <p:cNvSpPr txBox="1"/>
          <p:nvPr/>
        </p:nvSpPr>
        <p:spPr>
          <a:xfrm>
            <a:off x="5067300" y="2670174"/>
            <a:ext cx="43307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FF0000"/>
              </a:solidFill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/>
              <a:t>Обеспечение сохранности многоквартирных домов и улучшение комфортности проживания в них граждан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/>
              <a:t>Формирование и создание максимально благоприятных, комфортных и безопасных условий для проживания жителей </a:t>
            </a:r>
            <a:r>
              <a:rPr lang="ru-RU" sz="1200" dirty="0" err="1" smtClean="0"/>
              <a:t>Старооскольского</a:t>
            </a:r>
            <a:r>
              <a:rPr lang="ru-RU" sz="1200" dirty="0" smtClean="0"/>
              <a:t> городского округа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/>
              <a:t>Создание экономических и организационных условий для эффективного использования энергоресурсов и сокращение расходов бюджета </a:t>
            </a:r>
            <a:r>
              <a:rPr lang="ru-RU" sz="1200" dirty="0" err="1" smtClean="0"/>
              <a:t>Старооскольского</a:t>
            </a:r>
            <a:r>
              <a:rPr lang="ru-RU" sz="1200" dirty="0" smtClean="0"/>
              <a:t> городского округа на финансирование оплаты коммунальных услуг, потребляемых муниципальными учреждениями </a:t>
            </a:r>
            <a:r>
              <a:rPr lang="ru-RU" sz="1200" dirty="0" err="1" smtClean="0"/>
              <a:t>Старооскольского</a:t>
            </a:r>
            <a:r>
              <a:rPr lang="ru-RU" sz="1200" dirty="0" smtClean="0"/>
              <a:t> городского округа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/>
              <a:t>Повышение качества и надежности предоставления коммунальных услуг населению </a:t>
            </a:r>
            <a:r>
              <a:rPr lang="ru-RU" sz="1200" dirty="0" err="1" smtClean="0"/>
              <a:t>Старооскольского</a:t>
            </a:r>
            <a:r>
              <a:rPr lang="ru-RU" sz="1200" dirty="0" smtClean="0"/>
              <a:t> городского округа</a:t>
            </a:r>
            <a:r>
              <a:rPr lang="ru-RU" sz="120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/>
              <a:t>Обеспечение эффективной и результативной деятельности органов местного самоуправления в сфере жилищно-коммунального хозяйства.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</a:t>
            </a:r>
            <a:r>
              <a:rPr lang="ru-RU" sz="1400" dirty="0" smtClean="0"/>
              <a:t>Формирование и создание максимально благоприятных, комфортных и безопасных условий для проживания жителей </a:t>
            </a:r>
            <a:r>
              <a:rPr lang="ru-RU" sz="1400" dirty="0" err="1" smtClean="0"/>
              <a:t>Старооскольского</a:t>
            </a:r>
            <a:r>
              <a:rPr lang="ru-RU" sz="1400" dirty="0" smtClean="0"/>
              <a:t> городского округа</a:t>
            </a:r>
            <a:endParaRPr lang="ru-RU" alt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:a16="http://schemas.microsoft.com/office/drawing/2014/main" xmlns="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«Содержание дорожного хозяйства, организация транспортного обслуживания населения </a:t>
            </a:r>
            <a:r>
              <a:rPr lang="ru-RU" altLang="ru-RU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городского 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</a:t>
            </a:r>
            <a:r>
              <a:rPr lang="ru-RU" altLang="ru-RU" sz="1400" dirty="0" smtClean="0"/>
              <a:t>строительства и архитектуры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Содержание дорожного </a:t>
            </a:r>
            <a:r>
              <a:rPr lang="ru-RU" sz="1200" dirty="0" smtClean="0">
                <a:latin typeface="+mn-lt"/>
              </a:rPr>
              <a:t>хозяйства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 развитие дорожной сети в Старооскольском городском округе".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71F609-DFDB-4664-B352-8DB65F3C476E}"/>
              </a:ext>
            </a:extLst>
          </p:cNvPr>
          <p:cNvSpPr txBox="1"/>
          <p:nvPr/>
        </p:nvSpPr>
        <p:spPr>
          <a:xfrm>
            <a:off x="5067300" y="2670174"/>
            <a:ext cx="4330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содержания улично-дорожной сети и существующих объектов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условий для устойчивого функционирования транспортной системы, удовлетворяющих требованиям по безопасности движения и ориентированных на предоставление качественного транспортного обслуживания всем слоям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Развитие современной и эффективной сети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эффективной системы реализации мероприятий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создание условий для устойчивого функционирования транспортной системы и дорожной сети Старооскольского городского округа Белгородской области в соответствии с социально-экономическими потребностями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:a16="http://schemas.microsoft.com/office/drawing/2014/main" xmlns="" id="{2B547E57-F932-4D60-B150-50793DC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«Совершенствование имущественно-земельных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отношений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3A828BE-01A8-443F-9B22-B9AE65DD502C}"/>
              </a:ext>
            </a:extLst>
          </p:cNvPr>
          <p:cNvSpPr/>
          <p:nvPr/>
        </p:nvSpPr>
        <p:spPr>
          <a:xfrm>
            <a:off x="523875" y="1019175"/>
            <a:ext cx="8821738" cy="723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08100" y="1004888"/>
            <a:ext cx="7245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Департамент имущественных и земельных отношений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92D6B75D-DFD7-489D-8F49-EE8B862455D5}"/>
              </a:ext>
            </a:extLst>
          </p:cNvPr>
          <p:cNvSpPr/>
          <p:nvPr/>
        </p:nvSpPr>
        <p:spPr>
          <a:xfrm>
            <a:off x="549275" y="2751138"/>
            <a:ext cx="3611563" cy="3962400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B6754-4686-4B7B-ABCB-83204A0C7FFD}"/>
              </a:ext>
            </a:extLst>
          </p:cNvPr>
          <p:cNvSpPr txBox="1"/>
          <p:nvPr/>
        </p:nvSpPr>
        <p:spPr>
          <a:xfrm>
            <a:off x="776288" y="2751138"/>
            <a:ext cx="29527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имущественных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земельных отношений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A7E8782C-AA9F-4A50-948A-DAAD367511C7}"/>
              </a:ext>
            </a:extLst>
          </p:cNvPr>
          <p:cNvSpPr/>
          <p:nvPr/>
        </p:nvSpPr>
        <p:spPr>
          <a:xfrm>
            <a:off x="4305300" y="2751138"/>
            <a:ext cx="5040313" cy="3962400"/>
          </a:xfrm>
          <a:prstGeom prst="roundRect">
            <a:avLst>
              <a:gd name="adj" fmla="val 7063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07B382-CE54-4DB6-B9F1-BADAE0E78B91}"/>
              </a:ext>
            </a:extLst>
          </p:cNvPr>
          <p:cNvSpPr txBox="1"/>
          <p:nvPr/>
        </p:nvSpPr>
        <p:spPr>
          <a:xfrm>
            <a:off x="4376738" y="2751138"/>
            <a:ext cx="49434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и распоряжения имуществом, находящимся в собственности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земельных ресурсов; формирования, управления и распоряжения земельными участками, относящимися к муниципальной собственности, а также земельными участками, государственная собственность на которые не разграничена.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использования, охраны, защиты и воспроизводства лесов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областного бюджета и бюджета городского округа в рамках выполнения установленных полномочий по организации деятельности исполнительно-распорядительных функций в сфере управления и распоряжения муниципальной собственностью.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5B85901-2002-4B4C-B6DC-9658691E9B28}"/>
              </a:ext>
            </a:extLst>
          </p:cNvPr>
          <p:cNvSpPr/>
          <p:nvPr/>
        </p:nvSpPr>
        <p:spPr>
          <a:xfrm>
            <a:off x="560388" y="1860550"/>
            <a:ext cx="8821737" cy="7461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704850" y="1868488"/>
            <a:ext cx="8496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повышение эффективности функционирования, совершенствования имущественно-земельного комплекса и развитие лесного хозяйства муниципального образования -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xmlns="" id="{A0D31028-4EC2-4F0F-A741-182DC3EC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«Формирование и развитие системы муниципальной кадровой политики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174A172-9E8B-470A-A024-817B32DB7734}"/>
              </a:ext>
            </a:extLst>
          </p:cNvPr>
          <p:cNvSpPr/>
          <p:nvPr/>
        </p:nvSpPr>
        <p:spPr>
          <a:xfrm>
            <a:off x="488950" y="1039813"/>
            <a:ext cx="8821738" cy="7429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12913" y="1036638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1AF4B8B-E525-4D3F-8600-76F3B90568E2}"/>
              </a:ext>
            </a:extLst>
          </p:cNvPr>
          <p:cNvSpPr/>
          <p:nvPr/>
        </p:nvSpPr>
        <p:spPr>
          <a:xfrm>
            <a:off x="549275" y="2647950"/>
            <a:ext cx="4116388" cy="3876675"/>
          </a:xfrm>
          <a:prstGeom prst="roundRect">
            <a:avLst>
              <a:gd name="adj" fmla="val 78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776288" y="2657475"/>
            <a:ext cx="37449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Подпрограммы не выделяются</a:t>
            </a:r>
          </a:p>
          <a:p>
            <a:pPr algn="ctr" eaLnBrk="1" hangingPunct="1"/>
            <a:endParaRPr lang="ru-RU" altLang="ru-RU" sz="1400" dirty="0"/>
          </a:p>
          <a:p>
            <a:pPr algn="just" eaLnBrk="1" hangingPunct="1"/>
            <a:r>
              <a:rPr lang="ru-RU" altLang="ru-RU" sz="1200" dirty="0"/>
              <a:t>Кадровая политика - один из факторов, определяющих конкурентоспособность Старооскольского городского округа. Под конкурентоспособностью, в свою очередь, понимается роль и место Старооскольского городского округа в экономическом пространстве, способность реализовать имеющийся экономический потенциал (финансовый, производственный, трудовой, инновационный, инвестиционный, ресурсно-сырьевой), обеспечить высокий уровень жизни населения.</a:t>
            </a:r>
          </a:p>
          <a:p>
            <a:pPr algn="just" eaLnBrk="1" hangingPunct="1"/>
            <a:r>
              <a:rPr lang="ru-RU" altLang="ru-RU" sz="1200" dirty="0"/>
              <a:t>Поэтому создание уникального кадрового потенциала - одна из основных задач Старооскольского городского округа.</a:t>
            </a:r>
          </a:p>
          <a:p>
            <a:pPr algn="just" eaLnBrk="1" hangingPunct="1"/>
            <a:r>
              <a:rPr lang="ru-RU" altLang="ru-RU" sz="1200" dirty="0"/>
              <a:t>.</a:t>
            </a:r>
          </a:p>
          <a:p>
            <a:pPr algn="ctr" eaLnBrk="1" hangingPunct="1"/>
            <a:endParaRPr lang="ru-RU" altLang="ru-RU" sz="1400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A3E05E4-7047-4113-B0C7-97096FD65CFA}"/>
              </a:ext>
            </a:extLst>
          </p:cNvPr>
          <p:cNvSpPr/>
          <p:nvPr/>
        </p:nvSpPr>
        <p:spPr>
          <a:xfrm>
            <a:off x="4953000" y="2647950"/>
            <a:ext cx="4392613" cy="3859213"/>
          </a:xfrm>
          <a:prstGeom prst="roundRect">
            <a:avLst>
              <a:gd name="adj" fmla="val 7089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2EB70-1E57-419A-A345-A266374DB3C6}"/>
              </a:ext>
            </a:extLst>
          </p:cNvPr>
          <p:cNvSpPr txBox="1"/>
          <p:nvPr/>
        </p:nvSpPr>
        <p:spPr>
          <a:xfrm>
            <a:off x="5240338" y="2647950"/>
            <a:ext cx="381635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Профессионализация муниципальных служащих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Снижение уровня коррупции во всех сферах деятельности органов местного самоуправления Старооскольского городского округа, устранение причин ее возникновения.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B8DD4670-F2A1-4AB3-BC77-4A5F853CEE04}"/>
              </a:ext>
            </a:extLst>
          </p:cNvPr>
          <p:cNvSpPr/>
          <p:nvPr/>
        </p:nvSpPr>
        <p:spPr>
          <a:xfrm>
            <a:off x="523875" y="1925638"/>
            <a:ext cx="8821738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7"/>
          <p:cNvSpPr txBox="1">
            <a:spLocks noChangeArrowheads="1"/>
          </p:cNvSpPr>
          <p:nvPr/>
        </p:nvSpPr>
        <p:spPr bwMode="auto">
          <a:xfrm>
            <a:off x="328613" y="19192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развитие кадрового потенциала органов местного самоуправления </a:t>
            </a:r>
          </a:p>
          <a:p>
            <a:pPr algn="ctr" eaLnBrk="1" hangingPunct="1"/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записи актов гражданского состояния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государственных полномочий Российской Федерации на государственную регистрацию актов гражданского состояния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государственной, региональной и муниципальной семейной политики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качества и доступности предоставления государственных услуг в сфере регистрации актов гражданского состояния.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953000" y="2708275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реализации прав граждан и организаций в сфере государственной регистрации актов гражданского состояния, создание и обеспечение полной сохранности архивного фонда записей актов гражданского состояния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Укрепление института семьи, возрождение и сохранение духовно-нравственных традиций семейных отношений.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и доступности государственных услуг, предоставляемых управлением ЗАГС.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 smtClean="0"/>
              <a:t>Цель: Совершенствование </a:t>
            </a:r>
            <a:r>
              <a:rPr lang="ru-RU" altLang="ru-RU" sz="1400" dirty="0"/>
              <a:t>деятельности управления ЗАГС в направлениях исполнения полномочий Российской Федерации по государственной регистрации актов гражданского состояния и участие в реализации государственной, региональной и муниципальной семейной политики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42F7E30-CBEE-44E4-8824-B42DC92B4DD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42870BE1-E4BC-4C78-B3CD-A8B4E5729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8915400" cy="85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xmlns="" id="{B5DA8736-50CC-4602-89F2-EF095DB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35163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БЮДЖЕТ</a:t>
            </a:r>
            <a:r>
              <a:rPr lang="ru-RU" sz="1500" b="1" dirty="0">
                <a:solidFill>
                  <a:srgbClr val="E917C1"/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(от старонормандского </a:t>
            </a:r>
            <a:r>
              <a:rPr lang="en-US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bougette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xmlns="" id="{F3B83586-20B2-4ABE-AF9B-43260F92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5" y="944563"/>
            <a:ext cx="22637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9D5505"/>
                </a:solidFill>
                <a:latin typeface="+mn-lt"/>
              </a:rPr>
              <a:t>ДОХОДЫ</a:t>
            </a:r>
            <a:endParaRPr lang="ru-RU" sz="1600" b="1" dirty="0">
              <a:solidFill>
                <a:srgbClr val="9D5505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275" y="4318000"/>
            <a:ext cx="2806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Rectangle 12">
            <a:extLst>
              <a:ext uri="{FF2B5EF4-FFF2-40B4-BE49-F238E27FC236}">
                <a16:creationId xmlns:a16="http://schemas.microsoft.com/office/drawing/2014/main" xmlns="" id="{DDCEDE6F-8A32-4A93-9577-F83E4CFD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908050"/>
            <a:ext cx="28971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РАСХОДЫ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культура, физическая культура и спорт и другие), капитальное строительство и другие)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>
            <a:off x="2925763" y="4941888"/>
            <a:ext cx="5445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278563" y="4941888"/>
            <a:ext cx="5476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xmlns="" id="{5B4169E4-D0B8-4245-BF17-766A188D2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381500"/>
            <a:ext cx="24971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превышение доходов над расходами образует положительный остаток бюджета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ПРОФИЦИТ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xmlns="" id="{F326512E-389F-44C6-B194-6040D74A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452938"/>
            <a:ext cx="2574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если расходная часть бюджета превышает доходную, то бюджет формируется 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ДЕФИЦИТОМ</a:t>
            </a:r>
          </a:p>
        </p:txBody>
      </p:sp>
      <p:sp>
        <p:nvSpPr>
          <p:cNvPr id="7187" name="Rectangle 19">
            <a:extLst>
              <a:ext uri="{FF2B5EF4-FFF2-40B4-BE49-F238E27FC236}">
                <a16:creationId xmlns:a16="http://schemas.microsoft.com/office/drawing/2014/main" xmlns="" id="{9E6C2C41-5EFA-45DF-94C5-3CC8A880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067425"/>
            <a:ext cx="928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052513"/>
            <a:ext cx="38719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Line 22">
            <a:extLst>
              <a:ext uri="{FF2B5EF4-FFF2-40B4-BE49-F238E27FC236}">
                <a16:creationId xmlns:a16="http://schemas.microsoft.com/office/drawing/2014/main" xmlns="" id="{8E0D2CBD-EFCB-4F2F-8E8A-5EC308740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" y="8985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900"/>
                            </p:stCondLst>
                            <p:childTnLst>
                              <p:par>
                                <p:cTn id="3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84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9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9900"/>
                            </p:stCondLst>
                            <p:childTnLst>
                              <p:par>
                                <p:cTn id="5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6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71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80" grpId="0"/>
      <p:bldP spid="7181" grpId="0" animBg="1"/>
      <p:bldP spid="7182" grpId="0" animBg="1"/>
      <p:bldP spid="7185" grpId="0"/>
      <p:bldP spid="7186" grpId="0"/>
      <p:bldP spid="71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«Формирование современной городской среды на территории Старооскольского городского округа»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r>
              <a:rPr lang="ru-RU" sz="1400" dirty="0"/>
              <a:t>Администрация Старооскольского городского округа в лице департамента </a:t>
            </a:r>
            <a:r>
              <a:rPr lang="ru-RU" sz="1400" dirty="0" smtClean="0"/>
              <a:t>строительства и архитектуры</a:t>
            </a:r>
            <a:endParaRPr lang="ru-RU" sz="14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дворовых территорий многоквартирных жилых </a:t>
            </a:r>
            <a:r>
              <a:rPr lang="ru-RU" sz="1200" dirty="0" smtClean="0">
                <a:latin typeface="+mn-lt"/>
              </a:rPr>
              <a:t>домов, общественных и иных территорий  </a:t>
            </a:r>
            <a:r>
              <a:rPr lang="ru-RU" sz="1200" dirty="0">
                <a:latin typeface="+mn-lt"/>
              </a:rPr>
              <a:t>соответствующего функционального </a:t>
            </a:r>
            <a:r>
              <a:rPr lang="ru-RU" sz="1200" dirty="0" smtClean="0">
                <a:latin typeface="+mn-lt"/>
              </a:rPr>
              <a:t>назначения в г. Старый Оскол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864100" y="2717800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дворовых территорий многоквартирных </a:t>
            </a:r>
            <a:r>
              <a:rPr lang="ru-RU" sz="1200" dirty="0" smtClean="0">
                <a:latin typeface="+mn-lt"/>
              </a:rPr>
              <a:t>домов, общественных </a:t>
            </a:r>
            <a:r>
              <a:rPr lang="ru-RU" sz="1200" dirty="0">
                <a:latin typeface="+mn-lt"/>
              </a:rPr>
              <a:t>и иных территорий соответствующего функционального назначения в соответствии с едиными </a:t>
            </a:r>
            <a:r>
              <a:rPr lang="ru-RU" sz="1200" dirty="0" smtClean="0">
                <a:latin typeface="+mn-lt"/>
              </a:rPr>
              <a:t>требованиями.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altLang="ru-RU" sz="1600" dirty="0" smtClean="0"/>
              <a:t>Цель: Повышение </a:t>
            </a:r>
            <a:r>
              <a:rPr lang="ru-RU" altLang="ru-RU" sz="1600" dirty="0"/>
              <a:t>уровня благоустройства, качества и комфорта территории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913335"/>
              </p:ext>
            </p:extLst>
          </p:nvPr>
        </p:nvGraphicFramePr>
        <p:xfrm>
          <a:off x="1393007" y="1357299"/>
          <a:ext cx="7268581" cy="43049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76469"/>
                <a:gridCol w="1480231"/>
                <a:gridCol w="1511881"/>
              </a:tblGrid>
              <a:tr h="883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Наименование раздела, подраздела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Исполнено                      за </a:t>
                      </a:r>
                      <a:r>
                        <a:rPr lang="ru-RU" sz="1200" b="1" dirty="0" smtClean="0"/>
                        <a:t>2021 </a:t>
                      </a:r>
                      <a:r>
                        <a:rPr lang="ru-RU" sz="1200" b="1" dirty="0"/>
                        <a:t>год, тыс. руб.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Удельный вес расходов в общем объёме расходов, %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30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Общегосударственные вопросы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288 885,5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27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Национальная безопасность и правоохранительная деятельность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79 275,1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Национальная экономика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1 974 874,1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Жилищно-коммунальное хозяйство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967 481,5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Охрана окружающей среды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1 769,5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Образование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5 454 723,0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8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Культура, кинематография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550 296,3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Здравоохранение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14 557,3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1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Социальная политика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813 797,3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Физическая культура и спорт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321 307,2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0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Средства массовой информации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13 631,0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5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Обслуживание государственного и муниципального долга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31 298,6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94626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11 511 896,4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13000" y="-34118"/>
            <a:ext cx="8435637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eaLnBrk="1" latinLnBrk="0" hangingPunct="1">
              <a:lnSpc>
                <a:spcPct val="100000"/>
              </a:lnSpc>
              <a:buSzTx/>
              <a:tabLst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Удельный вес расходов  бюджета Старооскольского городского округа за 2021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740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31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6558487"/>
              </p:ext>
            </p:extLst>
          </p:nvPr>
        </p:nvGraphicFramePr>
        <p:xfrm>
          <a:off x="380968" y="507412"/>
          <a:ext cx="9360000" cy="58713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69738"/>
                <a:gridCol w="5209045"/>
                <a:gridCol w="1403506"/>
                <a:gridCol w="890205"/>
                <a:gridCol w="717767"/>
                <a:gridCol w="569739"/>
              </a:tblGrid>
              <a:tr h="415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</a:t>
                      </a:r>
                      <a:r>
                        <a:rPr lang="ru-RU" sz="900" b="1" dirty="0" smtClean="0"/>
                        <a:t>2021 </a:t>
                      </a:r>
                      <a:r>
                        <a:rPr lang="ru-RU" sz="900" b="1" dirty="0"/>
                        <a:t>год с учетом </a:t>
                      </a:r>
                      <a:r>
                        <a:rPr lang="ru-RU" sz="900" b="1" dirty="0" smtClean="0"/>
                        <a:t>внесенных </a:t>
                      </a:r>
                      <a:r>
                        <a:rPr lang="ru-RU" sz="900" b="1" dirty="0"/>
                        <a:t>изменений, тыс. 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0100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Общегосударственные вопросы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293 575,0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288 885,5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-4 689,5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47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0103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+mn-lt"/>
                        </a:rPr>
                        <a:t>Функционирование</a:t>
                      </a:r>
                      <a:r>
                        <a:rPr lang="ru-RU" sz="900" dirty="0"/>
                        <a:t>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7 120,0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7 077 ,8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-42,2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30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193 606,9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021,6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585,3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Судебная система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2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279,9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46 753,5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-544,4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Обеспечение проведения выборов и референдумов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932,0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836,5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439,9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-1 439,9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общегосударственные вопросы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38 136,5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37 196,1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-940,4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70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0300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безопасность и правоохранительная деятельность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792,1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275,1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517,0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4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0304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юстиции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535,6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373,9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-161,7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19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0309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609,7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48 841,6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-768,1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пожарной безопасности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415,8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891,8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-524,0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6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231,0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167,8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-63,2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0400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экономика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003 965,8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974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874,1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-29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091,7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Общеэкономические вопросы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529,0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-59,0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0407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Лесное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934,6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707,7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-235,9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155,0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947,5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Дорожное хозяйство (дорожные фонды)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862,0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000,8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861,2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199,9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национальной экономики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328,7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340,7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988,0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0500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Жилищно-коммунальное хозяйство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034 405,2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967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481,5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-66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923,7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Жилищное хозяйство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294,4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829,7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464,7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174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924,5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099,1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825,4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804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532,1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857,6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674,5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жилищно-коммунального хозяйства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654,2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695,1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-959,1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2021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6677618"/>
              </p:ext>
            </p:extLst>
          </p:nvPr>
        </p:nvGraphicFramePr>
        <p:xfrm>
          <a:off x="318001" y="662913"/>
          <a:ext cx="9449998" cy="56067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5909"/>
                <a:gridCol w="5009090"/>
                <a:gridCol w="1420330"/>
                <a:gridCol w="917712"/>
                <a:gridCol w="821739"/>
                <a:gridCol w="575218"/>
              </a:tblGrid>
              <a:tr h="468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</a:t>
                      </a:r>
                      <a:r>
                        <a:rPr lang="ru-RU" sz="900" b="1" dirty="0" smtClean="0"/>
                        <a:t>2021 </a:t>
                      </a:r>
                      <a:r>
                        <a:rPr lang="ru-RU" sz="900" b="1" dirty="0"/>
                        <a:t>год с учетом внесенных изменений, тыс. 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Times New Roman"/>
                          <a:cs typeface="Times New Roman"/>
                        </a:rPr>
                        <a:t>0600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Times New Roman"/>
                          <a:cs typeface="Times New Roman"/>
                        </a:rPr>
                        <a:t>Охрана окружающей среды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851,1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769,5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-81,6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78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Times New Roman"/>
                          <a:cs typeface="Times New Roman"/>
                        </a:rPr>
                        <a:t>0603</a:t>
                      </a:r>
                      <a:endParaRPr lang="ru-RU" sz="9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Times New Roman"/>
                          <a:cs typeface="Times New Roman"/>
                        </a:rPr>
                        <a:t>Охрана объектов растительного и</a:t>
                      </a:r>
                      <a:r>
                        <a:rPr lang="ru-RU" sz="9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животного мира</a:t>
                      </a:r>
                      <a:endParaRPr lang="ru-RU" sz="9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851,1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769,5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-81,6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0700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Образование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5 593 735,6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5 454 723,0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-139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012,6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30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2 014 444,0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1 964 859,2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-49 584,8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0702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840,4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815 582,5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-60 257,9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Дополнительное образование детей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465 556,2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444 960,6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-20 595,6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43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Профессиональная подготовка, переподготовка и повышение квалификации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553,2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882,2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671,0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Молодежная политика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442,2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88 665,8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-3 776,4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0709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899,6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116 772,7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0800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Культура, кинематография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556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128,4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550 296,3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832,1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Культура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423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454,2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418 207,0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-5 247,2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культуры, кинематографии 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132 674,2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132 089,3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-584,9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14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0900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Здравоохранение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661,0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14 557,3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0901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Стационарная медицинская помощь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14 661,0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14 557,3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1000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Социальная политика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855 690,7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813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797,3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893,4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3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386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18 294,9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-91,1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обслуживание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102 854,0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983,0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871,0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1003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обеспечение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009 525,6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961,0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564,0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Охрана семьи и детства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676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813,3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668 628,8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184,5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1006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социальной политики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111,8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47 929,6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-182,2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1100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Физическая культура и спорт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325 470,2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321 307,2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-4 163,0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303 899,0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300 106,2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-3 792,8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Спорт высших достижений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609,4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5609,4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961,8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591,6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1200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Средства массовой информации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789,9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13 631,0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-158,9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1202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13 789,9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13 631,0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-158,9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1300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Обслуживание государственного и муниципального долга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192,3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r>
                        <a:rPr lang="ru-RU" sz="11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298,6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1301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Обслуживание государственного внутреннего и муниципального долга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32 192,3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31 298,6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 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ИТОГО: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11 806 257,3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11 511 896,4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-294 360,9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2021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94615495"/>
              </p:ext>
            </p:extLst>
          </p:nvPr>
        </p:nvGraphicFramePr>
        <p:xfrm>
          <a:off x="618830" y="6840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A74D7C-C849-4049-A09E-B79883D0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0"/>
            <a:ext cx="8915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образование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2021 году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13062758"/>
              </p:ext>
            </p:extLst>
          </p:nvPr>
        </p:nvGraphicFramePr>
        <p:xfrm>
          <a:off x="3493418" y="1118116"/>
          <a:ext cx="3245532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58233640"/>
              </p:ext>
            </p:extLst>
          </p:nvPr>
        </p:nvGraphicFramePr>
        <p:xfrm>
          <a:off x="-582000" y="258623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78949445"/>
              </p:ext>
            </p:extLst>
          </p:nvPr>
        </p:nvGraphicFramePr>
        <p:xfrm>
          <a:off x="705678" y="44240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79780962"/>
              </p:ext>
            </p:extLst>
          </p:nvPr>
        </p:nvGraphicFramePr>
        <p:xfrm>
          <a:off x="5708650" y="9398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730F2F0-3A73-4BB0-BE8C-F230E9F02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41365276"/>
              </p:ext>
            </p:extLst>
          </p:nvPr>
        </p:nvGraphicFramePr>
        <p:xfrm>
          <a:off x="5088000" y="444694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 bwMode="auto">
          <a:xfrm>
            <a:off x="588000" y="7740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="" xmlns:a16="http://schemas.microsoft.com/office/drawing/2014/main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35792739"/>
              </p:ext>
            </p:extLst>
          </p:nvPr>
        </p:nvGraphicFramePr>
        <p:xfrm>
          <a:off x="-267000" y="819000"/>
          <a:ext cx="4140000" cy="23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18081295"/>
              </p:ext>
            </p:extLst>
          </p:nvPr>
        </p:nvGraphicFramePr>
        <p:xfrm>
          <a:off x="3333000" y="1809000"/>
          <a:ext cx="3095647" cy="29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89336257"/>
              </p:ext>
            </p:extLst>
          </p:nvPr>
        </p:nvGraphicFramePr>
        <p:xfrm>
          <a:off x="-405027" y="348571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95623477"/>
              </p:ext>
            </p:extLst>
          </p:nvPr>
        </p:nvGraphicFramePr>
        <p:xfrm>
          <a:off x="2244311" y="4452844"/>
          <a:ext cx="402434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="" xmlns:a16="http://schemas.microsoft.com/office/drawing/2014/main" id="{41CC6675-BB73-4FDB-BC52-6901A9ED9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05988015"/>
              </p:ext>
            </p:extLst>
          </p:nvPr>
        </p:nvGraphicFramePr>
        <p:xfrm>
          <a:off x="5837055" y="857232"/>
          <a:ext cx="3842322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="" xmlns:a16="http://schemas.microsoft.com/office/drawing/2014/main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44411440"/>
              </p:ext>
            </p:extLst>
          </p:nvPr>
        </p:nvGraphicFramePr>
        <p:xfrm>
          <a:off x="6113868" y="3357562"/>
          <a:ext cx="3512053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="" xmlns:a16="http://schemas.microsoft.com/office/drawing/2014/main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95" y="857231"/>
            <a:ext cx="9132158" cy="45719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108599"/>
            <a:ext cx="9204325" cy="12954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Исполнение расходов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бюджета Старооскольского городского округа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 2021 год на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культуру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813875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35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0327176"/>
              </p:ext>
            </p:extLst>
          </p:nvPr>
        </p:nvGraphicFramePr>
        <p:xfrm>
          <a:off x="210678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13769361"/>
              </p:ext>
            </p:extLst>
          </p:nvPr>
        </p:nvGraphicFramePr>
        <p:xfrm>
          <a:off x="3437294" y="433165"/>
          <a:ext cx="3411538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81092077"/>
              </p:ext>
            </p:extLst>
          </p:nvPr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19540047"/>
              </p:ext>
            </p:extLst>
          </p:nvPr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54324103"/>
              </p:ext>
            </p:extLst>
          </p:nvPr>
        </p:nvGraphicFramePr>
        <p:xfrm>
          <a:off x="6303000" y="639000"/>
          <a:ext cx="328500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56764747"/>
              </p:ext>
            </p:extLst>
          </p:nvPr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0"/>
            <a:ext cx="94075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2021 году </a:t>
            </a:r>
            <a:b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социальную политику</a:t>
            </a:r>
            <a:endParaRPr lang="ru-RU" sz="1800" dirty="0"/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706438" y="9398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2BD1BC-84BA-45AD-9575-CA9EEC10E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000" y="1314000"/>
            <a:ext cx="2789209" cy="151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373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75" y="1512888"/>
            <a:ext cx="2505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835D4-EB10-43D6-B759-35718FDB9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2" y="3006726"/>
            <a:ext cx="2822343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1D51B-459E-4E79-A493-43DEC7E6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1" y="4621263"/>
            <a:ext cx="2808160" cy="16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611498-E10F-4DC3-AD09-96D64F8CD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43" y="4495800"/>
            <a:ext cx="280273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72657A-9509-40A0-BCEB-CD46EFFD1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56" y="3024000"/>
            <a:ext cx="276770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94638" y="6332538"/>
            <a:ext cx="31369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912813"/>
            <a:fld id="{7C70DA25-FC30-4129-A76B-07C096DF34C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algn="ctr" defTabSz="912813"/>
              <a:t>37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6BFA3C33-7CA0-4CF8-8A50-7BC47EC3BC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49213"/>
            <a:ext cx="9542462" cy="1027112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национальную экономику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в 2021 году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8BE36E91-DE50-42FC-AE5A-02C6525E3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3" y="12446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1ED7ADE-292C-4A25-B808-7812DE00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508125"/>
            <a:ext cx="2505075" cy="1789113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6000" rIns="126000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2021 </a:t>
            </a:r>
            <a:r>
              <a:rPr lang="ru-RU" sz="1400" b="1" dirty="0"/>
              <a:t>год – </a:t>
            </a:r>
            <a:r>
              <a:rPr lang="ru-RU" sz="1400" b="1" dirty="0" smtClean="0"/>
              <a:t>1 974 874,1 тыс</a:t>
            </a:r>
            <a:r>
              <a:rPr lang="ru-RU" sz="1400" b="1" dirty="0"/>
              <a:t>. руб</a:t>
            </a:r>
            <a:r>
              <a:rPr lang="ru-RU" sz="1600" b="1" dirty="0"/>
              <a:t>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0B02E1E8-4AD9-4665-B1C8-B9A3B912CFC3}"/>
              </a:ext>
            </a:extLst>
          </p:cNvPr>
          <p:cNvSpPr/>
          <p:nvPr/>
        </p:nvSpPr>
        <p:spPr>
          <a:xfrm>
            <a:off x="6815138" y="3011488"/>
            <a:ext cx="2822575" cy="1319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Связь и информатика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2021 год </a:t>
            </a:r>
            <a:r>
              <a:rPr lang="ru-RU" sz="1400" b="1" dirty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1199,9тыс</a:t>
            </a:r>
            <a:r>
              <a:rPr lang="ru-RU" sz="1400" b="1" dirty="0">
                <a:solidFill>
                  <a:schemeClr val="bg1"/>
                </a:solidFill>
              </a:rPr>
              <a:t>. руб.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0E46F91-E87B-4C1E-B78C-139E12E0C584}"/>
              </a:ext>
            </a:extLst>
          </p:cNvPr>
          <p:cNvSpPr/>
          <p:nvPr/>
        </p:nvSpPr>
        <p:spPr>
          <a:xfrm>
            <a:off x="6831013" y="1314450"/>
            <a:ext cx="2790825" cy="15295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E9AEF99D-C6E4-4B2E-AA84-E3F4FCAC6428}"/>
              </a:ext>
            </a:extLst>
          </p:cNvPr>
          <p:cNvSpPr/>
          <p:nvPr/>
        </p:nvSpPr>
        <p:spPr>
          <a:xfrm>
            <a:off x="414338" y="3024000"/>
            <a:ext cx="2776537" cy="13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185 155 тыс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20DED26-F932-4FBC-A91F-20F806BE3091}"/>
              </a:ext>
            </a:extLst>
          </p:cNvPr>
          <p:cNvSpPr/>
          <p:nvPr/>
        </p:nvSpPr>
        <p:spPr>
          <a:xfrm>
            <a:off x="363000" y="4495800"/>
            <a:ext cx="2803525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34 707,7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81B3BB74-DFAB-4634-AE13-D688B1954174}"/>
              </a:ext>
            </a:extLst>
          </p:cNvPr>
          <p:cNvSpPr/>
          <p:nvPr/>
        </p:nvSpPr>
        <p:spPr>
          <a:xfrm>
            <a:off x="6838950" y="4634187"/>
            <a:ext cx="2790825" cy="1674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1 575 000,8 тыс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5410" name="Picture 2" descr="ÐÐ°ÑÑÐ¸Ð½ÐºÐ¸ Ð¿Ð¾ Ð·Ð°Ð¿ÑÐ¾ÑÑ ÐºÐ°Ð·Ð½Ð°,"/>
          <p:cNvPicPr>
            <a:picLocks noChangeAspect="1" noChangeArrowheads="1"/>
          </p:cNvPicPr>
          <p:nvPr/>
        </p:nvPicPr>
        <p:blipFill>
          <a:blip r:embed="rId9" cstate="print">
            <a:lum bright="-20000"/>
          </a:blip>
          <a:srcRect/>
          <a:stretch>
            <a:fillRect/>
          </a:stretch>
        </p:blipFill>
        <p:spPr bwMode="auto">
          <a:xfrm>
            <a:off x="408738" y="1404000"/>
            <a:ext cx="2744262" cy="13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498000" y="1584000"/>
            <a:ext cx="265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Общеэкономические вопросы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– 470,0тыс.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88000" y="1584000"/>
            <a:ext cx="261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Другие вопросы в области национальной экономики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– 178  340,7 тыс. руб.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575050"/>
            <a:ext cx="257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563938"/>
            <a:ext cx="25527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913" y="3552825"/>
            <a:ext cx="26622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8937AF-BB9D-41C0-9D8C-6C3A882D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000" y="1454927"/>
            <a:ext cx="3392868" cy="140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936C4FD-2E15-4E1F-9A35-2BC909616C2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391B50-683B-4D02-8A98-93AA412EE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347663"/>
            <a:ext cx="9542462" cy="698500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2021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году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жилищно-коммунальное хозяйство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B7FFB5E8-29D8-43FD-9188-6596DC55A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" y="1231900"/>
            <a:ext cx="9204325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A69F4DC3-3DEB-4CF7-9910-59EAA8E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00" y="1809000"/>
            <a:ext cx="3551237" cy="764675"/>
          </a:xfrm>
          <a:prstGeom prst="roundRect">
            <a:avLst>
              <a:gd name="adj" fmla="val 16667"/>
            </a:avLst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2021 </a:t>
            </a:r>
            <a:r>
              <a:rPr lang="ru-RU" altLang="ru-RU" sz="1800" b="1" dirty="0"/>
              <a:t>год </a:t>
            </a:r>
            <a:r>
              <a:rPr lang="ru-RU" altLang="ru-RU" sz="1800" b="1" dirty="0" smtClean="0"/>
              <a:t>– 682 997,5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solidFill>
                <a:schemeClr val="accent3"/>
              </a:solidFill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1F0D319B-2DBE-4CB6-A4FF-BA98FBFA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99100"/>
            <a:ext cx="2743200" cy="1484899"/>
          </a:xfrm>
          <a:prstGeom prst="rect">
            <a:avLst/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Жилищно-коммунальное хозяйство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/>
              <a:t>2021 год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96 247,4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accent4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711950" y="5413375"/>
            <a:ext cx="3281363" cy="1444625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ctr" anchorCtr="0"/>
          <a:lstStyle/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 smtClean="0">
                <a:latin typeface="Times New Roman" pitchFamily="18" charset="0"/>
              </a:rPr>
              <a:t>Другие </a:t>
            </a:r>
            <a:r>
              <a:rPr lang="ru-RU" altLang="ru-RU" b="1" dirty="0">
                <a:latin typeface="Times New Roman" pitchFamily="18" charset="0"/>
              </a:rPr>
              <a:t>вопросы в области жилищно-коммунального хозяйства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2021 год </a:t>
            </a:r>
            <a:r>
              <a:rPr lang="ru-RU" altLang="ru-RU" sz="1400" b="1" dirty="0">
                <a:latin typeface="Times New Roman" pitchFamily="18" charset="0"/>
              </a:rPr>
              <a:t>– </a:t>
            </a:r>
            <a:r>
              <a:rPr lang="ru-RU" altLang="ru-RU" sz="1400" b="1" dirty="0" smtClean="0">
                <a:latin typeface="Times New Roman" pitchFamily="18" charset="0"/>
              </a:rPr>
              <a:t>31 650,1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4563" y="5499100"/>
            <a:ext cx="2662237" cy="148431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/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>
                <a:latin typeface="Times New Roman" pitchFamily="18" charset="0"/>
              </a:rPr>
              <a:t>Благоустройство 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2021 </a:t>
            </a:r>
            <a:r>
              <a:rPr lang="ru-RU" altLang="ru-RU" sz="1400" b="1" dirty="0">
                <a:latin typeface="Times New Roman" pitchFamily="18" charset="0"/>
              </a:rPr>
              <a:t>год </a:t>
            </a:r>
            <a:r>
              <a:rPr lang="ru-RU" altLang="ru-RU" sz="1400" b="1" dirty="0" smtClean="0">
                <a:latin typeface="Times New Roman" pitchFamily="18" charset="0"/>
              </a:rPr>
              <a:t>555 100,0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0183" grpId="0" animBg="1"/>
      <p:bldP spid="50185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39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Содержимое 2">
            <a:extLst>
              <a:ext uri="{FF2B5EF4-FFF2-40B4-BE49-F238E27FC236}">
                <a16:creationId xmlns:a16="http://schemas.microsoft.com/office/drawing/2014/main" xmlns="" id="{FD7842EA-C753-4627-B1B6-E41EB655AF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569913"/>
            <a:ext cx="9186862" cy="3619500"/>
          </a:xfrm>
        </p:spPr>
        <p:txBody>
          <a:bodyPr rtlCol="0">
            <a:normAutofit fontScale="92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Старооскольского городского округа созданы и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функционируют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учреждения жилищно-коммунального хозяйства: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МБУ «СГМПО КХ»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МБУ 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«Зеленстрой»;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МКУ 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«Управление жизнеобеспечением и развитием Старооскольского городского округа»</a:t>
            </a:r>
          </a:p>
          <a:p>
            <a:pPr marL="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на жилищно-коммунальное хозяйство в расчете на 1 жителя Старооскольского городского округа в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2021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составили          2 641,1  руб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78852" name="Picture 2" descr="\\Hector\бюджетное управление\ДОКУМЕНТЫ\Бюджет для граждан\stariy_osk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241800"/>
            <a:ext cx="2765425" cy="1989138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3" name="Picture 4" descr="\\Hector\бюджетное управление\ДОКУМЕНТЫ\Бюджет для граждан\сч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4241800"/>
            <a:ext cx="2714625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4" name="Picture 13" descr="\\Hector\бюджетное управление\ДОКУМЕНТЫ\Бюджет для граждан\8444249303449073_6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41800"/>
            <a:ext cx="2978150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5C3B269-E681-4A91-B0ED-541F8E680C6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98768B6-EBDE-49B9-A99E-A1A5ECA79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125413"/>
            <a:ext cx="6099175" cy="3714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0728AB95-6F65-477E-AF24-E5994DDE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семьи</a:t>
            </a:r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xmlns="" id="{A4DF7B83-EC67-4F38-9DAF-1826D71763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973138"/>
            <a:ext cx="750888" cy="3175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xmlns="" id="{D86FF309-6682-4611-AFCA-7EE3BD16E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106488"/>
            <a:ext cx="0" cy="936625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xmlns="" id="{F0F21E5F-EB72-43EF-BCA0-E9CC37FA5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9863" y="1055688"/>
            <a:ext cx="782637" cy="3683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xmlns="" id="{3D32CE80-BAAB-421D-848D-DE2C756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020888"/>
            <a:ext cx="319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xmlns="" id="{6D46D73F-EB65-4902-993C-D1000354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836613"/>
            <a:ext cx="2652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организаций</a:t>
            </a: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359000"/>
            <a:ext cx="2192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3614738"/>
            <a:ext cx="256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425" y="3870325"/>
            <a:ext cx="2770188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3860800"/>
            <a:ext cx="23447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Line 16">
            <a:extLst>
              <a:ext uri="{FF2B5EF4-FFF2-40B4-BE49-F238E27FC236}">
                <a16:creationId xmlns:a16="http://schemas.microsoft.com/office/drawing/2014/main" xmlns="" id="{D3623C88-05F8-4390-8016-00F445A5B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8" y="2781300"/>
            <a:ext cx="781050" cy="719138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5" name="Line 17">
            <a:extLst>
              <a:ext uri="{FF2B5EF4-FFF2-40B4-BE49-F238E27FC236}">
                <a16:creationId xmlns:a16="http://schemas.microsoft.com/office/drawing/2014/main" xmlns="" id="{836DB6C5-6207-4CD2-B476-72F8E846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863600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xmlns="" id="{9C9328FA-C0AC-4644-B8DC-C4C3CABAEF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9750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7" name="Rectangle 19">
            <a:extLst>
              <a:ext uri="{FF2B5EF4-FFF2-40B4-BE49-F238E27FC236}">
                <a16:creationId xmlns:a16="http://schemas.microsoft.com/office/drawing/2014/main" xmlns="" id="{FB9FA71A-F821-4F7B-9A21-4565BF4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5302250"/>
            <a:ext cx="288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xmlns="" id="{89644AA0-1445-4449-A974-02117242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5241925"/>
            <a:ext cx="28860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субъектов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xmlns="" id="{FFEB9A0D-91F5-401F-A133-1E94D8CA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305425"/>
            <a:ext cx="2728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муниципальных образований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:a16="http://schemas.microsoft.com/office/drawing/2014/main" xmlns="" id="{2D6D6B9F-15DD-425C-B4D7-ECF31CC48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63976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:a16="http://schemas.microsoft.com/office/drawing/2014/main" xmlns="" id="{722CF3FE-44D3-4621-BC34-D72D7168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563" y="2681288"/>
            <a:ext cx="2808287" cy="0"/>
          </a:xfrm>
          <a:prstGeom prst="line">
            <a:avLst/>
          </a:prstGeom>
          <a:noFill/>
          <a:ln w="44450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268413"/>
            <a:ext cx="2205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7" grpId="0"/>
      <p:bldP spid="37898" grpId="0"/>
      <p:bldP spid="37907" grpId="0"/>
      <p:bldP spid="37908" grpId="0"/>
      <p:bldP spid="3790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40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695" y="4286256"/>
            <a:ext cx="3748262" cy="2214578"/>
          </a:xfrm>
          <a:prstGeom prst="rect">
            <a:avLst/>
          </a:prstGeom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xmlns="" id="{FD7842EA-C753-4627-B1B6-E41EB655AFC3}"/>
              </a:ext>
            </a:extLst>
          </p:cNvPr>
          <p:cNvSpPr txBox="1">
            <a:spLocks/>
          </p:cNvSpPr>
          <p:nvPr/>
        </p:nvSpPr>
        <p:spPr bwMode="auto">
          <a:xfrm>
            <a:off x="1023910" y="428604"/>
            <a:ext cx="80010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91440" algn="ctr" defTabSz="912813" eaLnBrk="1" fontAlgn="auto" hangingPunct="1">
              <a:lnSpc>
                <a:spcPct val="17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5600" b="1" dirty="0" smtClean="0">
                <a:solidFill>
                  <a:schemeClr val="accent1"/>
                </a:solidFill>
              </a:rPr>
              <a:t>На </a:t>
            </a:r>
            <a:r>
              <a:rPr lang="ru-RU" altLang="ru-RU" sz="5600" b="1" dirty="0" smtClean="0">
                <a:solidFill>
                  <a:schemeClr val="accent2">
                    <a:lumMod val="75000"/>
                  </a:schemeClr>
                </a:solidFill>
              </a:rPr>
              <a:t>территории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 </a:t>
            </a:r>
            <a:r>
              <a:rPr lang="ru-RU" altLang="ru-RU" sz="5600" b="1" dirty="0" err="1" smtClean="0">
                <a:solidFill>
                  <a:schemeClr val="accent1"/>
                </a:solidFill>
              </a:rPr>
              <a:t>Старооскольского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 городского округа в 2021 году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реализовано          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12 инициативных проектов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 на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сумму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 187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155,7 </a:t>
            </a:r>
            <a:r>
              <a:rPr lang="ru-RU" altLang="ru-RU" sz="5600" b="1" dirty="0" smtClean="0">
                <a:solidFill>
                  <a:schemeClr val="accent1"/>
                </a:solidFill>
              </a:rPr>
              <a:t>тыс.рублей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sz="5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Установка двух светофорных объектов  - на сумму 5 000 ,0 тыс. рублей: </a:t>
            </a:r>
          </a:p>
          <a:p>
            <a:pPr marL="0" indent="0" defTabSz="91281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пересечении </a:t>
            </a: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пр. Комсомольский </a:t>
            </a: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ул. </a:t>
            </a: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 Марта,</a:t>
            </a:r>
          </a:p>
          <a:p>
            <a:pPr marL="0" indent="0" defTabSz="91281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5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ул. Ерошенко, в районе гос. «Космос» 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Ремонт автомобильных дорог ул.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Рубежная, Солнечная и Сосновая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                          на сумму 9 040,0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тыс.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Ремонт сетей наружного освещения по ул.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Мичурина -                                                на сумму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607,7 тыс. рублей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д/с №33 «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Снежанка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на сумму 63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888,4 тыс.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школ в с.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Лапыгино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с.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Потудань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и с.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Роговатое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на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сумму 58 742,7 тыс. рублей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Установка детских площадок в с.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Котово, с. Федосеевка, с.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Роговатое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с.Лапыгино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с.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Потудань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на сумму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12 800,0 тыс. рублей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Установка 5-ти центров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уличного баскетбола /</a:t>
            </a:r>
          </a:p>
          <a:p>
            <a:pPr marL="91440" indent="-91440" defTabSz="91281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стритбола –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сумму19 500,0 тыс.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sz="6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Капитальный ремонт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спортивной площадки</a:t>
            </a:r>
          </a:p>
          <a:p>
            <a:pPr marL="91440" indent="-91440" defTabSz="91281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мкр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Звездный, д.6 – на сумму  3 162,9 тыс. рублей;</a:t>
            </a:r>
          </a:p>
          <a:p>
            <a:pPr marL="91440" indent="-91440" defTabSz="912813" eaLnBrk="1" fontAlgn="auto" hangingPunct="1">
              <a:spcAft>
                <a:spcPts val="0"/>
              </a:spcAft>
              <a:buNone/>
              <a:defRPr/>
            </a:pPr>
            <a:endParaRPr lang="ru-RU" altLang="ru-RU" sz="6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Благоустройство дворовой территории МКД </a:t>
            </a:r>
          </a:p>
          <a:p>
            <a:pPr marL="91440" indent="-91440" defTabSz="912813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5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мкр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Космос – на сумму 12 414,0 тыс. </a:t>
            </a:r>
            <a:r>
              <a:rPr lang="ru-RU" altLang="ru-RU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рублей</a:t>
            </a:r>
            <a:endParaRPr lang="ru-RU" altLang="ru-RU" sz="5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ru-RU" sz="5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ru-RU" sz="4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83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619875"/>
            <a:ext cx="2311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15AA21F-B074-4C93-96C1-45E3021EA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41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Содержимое 2">
            <a:extLst>
              <a:ext uri="{FF2B5EF4-FFF2-40B4-BE49-F238E27FC236}">
                <a16:creationId xmlns:a16="http://schemas.microsoft.com/office/drawing/2014/main" xmlns="" id="{6EFAEB62-B6D1-493D-90B8-EFF2A378D1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93663"/>
            <a:ext cx="9186862" cy="695325"/>
          </a:xfrm>
        </p:spPr>
        <p:txBody>
          <a:bodyPr rtlCol="0">
            <a:normAutofit fontScale="77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функционируют 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D3EB38-A641-4F8A-9896-DB04AF1A7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8000" y="2659719"/>
            <a:ext cx="2078315" cy="162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950" name="Прямоугольник 6">
            <a:extLst>
              <a:ext uri="{FF2B5EF4-FFF2-40B4-BE49-F238E27FC236}">
                <a16:creationId xmlns:a16="http://schemas.microsoft.com/office/drawing/2014/main" xmlns="" id="{EFFD11CB-ECA7-4DC4-8517-BA9BF654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000" y="801688"/>
            <a:ext cx="79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Численность и расходы Старооскольского городского округа на содержание органов местного самоуправления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за 2021 год</a:t>
            </a:r>
            <a:endParaRPr lang="ru-RU" altLang="ru-RU" sz="1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2461144-79DB-4DBE-9B1E-5EC2A55A7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445067"/>
              </p:ext>
            </p:extLst>
          </p:nvPr>
        </p:nvGraphicFramePr>
        <p:xfrm>
          <a:off x="666720" y="1357298"/>
          <a:ext cx="6899644" cy="529669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46441">
                  <a:extLst>
                    <a:ext uri="{9D8B030D-6E8A-4147-A177-3AD203B41FA5}">
                      <a16:colId xmlns:a16="http://schemas.microsoft.com/office/drawing/2014/main" xmlns="" val="4209822404"/>
                    </a:ext>
                  </a:extLst>
                </a:gridCol>
                <a:gridCol w="1709909">
                  <a:extLst>
                    <a:ext uri="{9D8B030D-6E8A-4147-A177-3AD203B41FA5}">
                      <a16:colId xmlns:a16="http://schemas.microsoft.com/office/drawing/2014/main" xmlns="" val="1544831182"/>
                    </a:ext>
                  </a:extLst>
                </a:gridCol>
                <a:gridCol w="1343294">
                  <a:extLst>
                    <a:ext uri="{9D8B030D-6E8A-4147-A177-3AD203B41FA5}">
                      <a16:colId xmlns:a16="http://schemas.microsoft.com/office/drawing/2014/main" xmlns="" val="2441101270"/>
                    </a:ext>
                  </a:extLst>
                </a:gridCol>
              </a:tblGrid>
              <a:tr h="770911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Штатная численность, ед.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Исполнение 2021 год, </a:t>
                      </a:r>
                    </a:p>
                    <a:p>
                      <a:pPr algn="ctr"/>
                      <a:r>
                        <a:rPr lang="ru-RU" sz="1200" dirty="0" smtClean="0"/>
                        <a:t>тыс</a:t>
                      </a:r>
                      <a:r>
                        <a:rPr lang="ru-RU" sz="1200" dirty="0"/>
                        <a:t>. руб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3920322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Администрация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203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155 751,0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125999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Совет депутатов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078,0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02867300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Контрольно-счетная </a:t>
                      </a:r>
                      <a:r>
                        <a:rPr lang="ru-RU" sz="1200" dirty="0" smtClean="0"/>
                        <a:t>палата СГО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6,75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6 022,0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0459516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Избирательная комиссия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5 836,0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1797481"/>
                  </a:ext>
                </a:extLst>
              </a:tr>
              <a:tr h="44493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Департамент финансов и бюджетной политики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53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40 732,0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7561204"/>
                  </a:ext>
                </a:extLst>
              </a:tr>
              <a:tr h="444933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Департамент имущественных и земельных отношений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24 910,0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5830350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ЗАГС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8 850,0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60315615"/>
                  </a:ext>
                </a:extLst>
              </a:tr>
              <a:tr h="322429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делам молодежи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88046168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образования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11 612,0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6607055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культуры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6 864,0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0416672"/>
                  </a:ext>
                </a:extLst>
              </a:tr>
              <a:tr h="428285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физической культуре и спорту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5 064,0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76759613"/>
                  </a:ext>
                </a:extLst>
              </a:tr>
              <a:tr h="34940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социальной защиты населения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88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41 642,0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92017202"/>
                  </a:ext>
                </a:extLst>
              </a:tr>
              <a:tr h="316693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Управления сельских территорий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47 580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4316023"/>
                  </a:ext>
                </a:extLst>
              </a:tr>
              <a:tr h="266961">
                <a:tc>
                  <a:txBody>
                    <a:bodyPr/>
                    <a:lstStyle/>
                    <a:p>
                      <a:r>
                        <a:rPr lang="ru-RU" sz="1200" b="1" dirty="0"/>
                        <a:t>Всего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532,25</a:t>
                      </a:r>
                      <a:endParaRPr lang="ru-RU" sz="1200" b="1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366 973</a:t>
                      </a:r>
                      <a:endParaRPr lang="ru-RU" sz="1200" b="1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7417117"/>
                  </a:ext>
                </a:extLst>
              </a:tr>
            </a:tbl>
          </a:graphicData>
        </a:graphic>
      </p:graphicFrame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863600"/>
            <a:ext cx="8915400" cy="6427788"/>
          </a:xfrm>
        </p:spPr>
        <p:txBody>
          <a:bodyPr/>
          <a:lstStyle/>
          <a:p>
            <a:pPr marL="0" indent="354013" algn="ctr" defTabSz="912813" eaLnBrk="1" hangingPunct="1">
              <a:buFontTx/>
              <a:buNone/>
            </a:pPr>
            <a:endParaRPr lang="ru-RU" altLang="ru-RU" sz="4000" smtClean="0"/>
          </a:p>
          <a:p>
            <a:pPr marL="0" indent="354013" algn="ctr" defTabSz="912813" eaLnBrk="1" hangingPunct="1">
              <a:buFontTx/>
              <a:buNone/>
            </a:pPr>
            <a:r>
              <a:rPr lang="ru-RU" altLang="ru-RU" sz="6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0" indent="354013" algn="ctr" defTabSz="912813" eaLnBrk="1" hangingPunct="1">
              <a:buFontTx/>
              <a:buNone/>
            </a:pP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8294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EA6C053-7ECC-4CCF-9919-ABBA2A8E9E99}" type="slidenum">
              <a:rPr lang="ru-RU" altLang="ru-RU" sz="1400">
                <a:solidFill>
                  <a:schemeClr val="tx1"/>
                </a:solidFill>
                <a:latin typeface="Times New Roman" pitchFamily="18" charset="0"/>
              </a:rPr>
              <a:pPr defTabSz="912813"/>
              <a:t>42</a:t>
            </a:fld>
            <a:endParaRPr lang="ru-RU" altLang="ru-RU" sz="1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19E9B12-D0C4-4D0B-8A89-69168199017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A07C3E35-185A-4EFB-A8A6-00B00116C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Основы составления проекта бюджета Старооскольского городского округа</a:t>
            </a: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4768850"/>
            <a:ext cx="1951037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22" name="Line 10">
            <a:extLst>
              <a:ext uri="{FF2B5EF4-FFF2-40B4-BE49-F238E27FC236}">
                <a16:creationId xmlns:a16="http://schemas.microsoft.com/office/drawing/2014/main" xmlns="" id="{27ECD702-665C-4E8E-8C51-11756AAF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" y="10795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xmlns="" id="{0CBCF7D7-FE08-463C-A40B-60E9193C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852863"/>
            <a:ext cx="8496300" cy="4619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 Старооскольского городского округа</a:t>
            </a:r>
          </a:p>
        </p:txBody>
      </p:sp>
      <p:sp>
        <p:nvSpPr>
          <p:cNvPr id="38925" name="AutoShape 13">
            <a:extLst>
              <a:ext uri="{FF2B5EF4-FFF2-40B4-BE49-F238E27FC236}">
                <a16:creationId xmlns:a16="http://schemas.microsoft.com/office/drawing/2014/main" xmlns="" id="{103B68C2-FD96-4C03-90BC-698C5C6E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" y="1209675"/>
            <a:ext cx="1758049" cy="260458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>
            <a:extLst>
              <a:ext uri="{FF2B5EF4-FFF2-40B4-BE49-F238E27FC236}">
                <a16:creationId xmlns:a16="http://schemas.microsoft.com/office/drawing/2014/main" xmlns="" id="{8A80C4CA-3C94-4519-8CD8-3B73B9C9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1206500"/>
            <a:ext cx="1884362" cy="2592388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38927" name="AutoShape 15">
            <a:extLst>
              <a:ext uri="{FF2B5EF4-FFF2-40B4-BE49-F238E27FC236}">
                <a16:creationId xmlns:a16="http://schemas.microsoft.com/office/drawing/2014/main" xmlns="" id="{1E8153D7-5E2E-44B6-A8FD-2846E827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1206500"/>
            <a:ext cx="1712912" cy="26082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8928" name="AutoShape 16">
            <a:extLst>
              <a:ext uri="{FF2B5EF4-FFF2-40B4-BE49-F238E27FC236}">
                <a16:creationId xmlns:a16="http://schemas.microsoft.com/office/drawing/2014/main" xmlns="" id="{C617965E-22ED-421F-96C6-7475DA4E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208088"/>
            <a:ext cx="1739900" cy="2606675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768850"/>
            <a:ext cx="2030413" cy="174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4787900"/>
            <a:ext cx="206375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138" y="4787900"/>
            <a:ext cx="2028825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AutoShape 16">
            <a:extLst>
              <a:ext uri="{FF2B5EF4-FFF2-40B4-BE49-F238E27FC236}">
                <a16:creationId xmlns:a16="http://schemas.microsoft.com/office/drawing/2014/main" xmlns="" id="{05D26DF3-F249-4322-A740-A36654EB5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206500"/>
            <a:ext cx="1787525" cy="2608263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23" grpId="0" animBg="1"/>
      <p:bldP spid="38926" grpId="0" animBg="1"/>
      <p:bldP spid="38927" grpId="0" animBg="1"/>
      <p:bldP spid="3892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455131-FE42-4C9E-8BF2-DBED7BF6E96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6E7B57C-C115-4EA2-A829-DD10203B8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0163"/>
            <a:ext cx="9398000" cy="5397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Старооскольского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107" name="Group 2507">
            <a:extLst>
              <a:ext uri="{FF2B5EF4-FFF2-40B4-BE49-F238E27FC236}">
                <a16:creationId xmlns:a16="http://schemas.microsoft.com/office/drawing/2014/main" xmlns="" id="{B807A07C-C938-41C2-8447-596652FE632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594154782"/>
              </p:ext>
            </p:extLst>
          </p:nvPr>
        </p:nvGraphicFramePr>
        <p:xfrm>
          <a:off x="768350" y="1152525"/>
          <a:ext cx="8774650" cy="4769625"/>
        </p:xfrm>
        <a:graphic>
          <a:graphicData uri="http://schemas.openxmlformats.org/drawingml/2006/table">
            <a:tbl>
              <a:tblPr/>
              <a:tblGrid>
                <a:gridCol w="7486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8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76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2021 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11 421 461,9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налоговые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836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842,5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безвозмездные поступления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584 619,4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8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11 511 896,4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непрограммные 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362 404,5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программные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11 149 491,9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9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профицит(+)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-90</a:t>
                      </a: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434,5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85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Дорожного фонда Старооскольского городского округа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575</a:t>
                      </a:r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000,8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Предельный объем муниципального долга Старооскольского городского округа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на 01.01.2021 г.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1 153 000,0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018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Объем расходов на обслуживание муниципального внутреннего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31 298,6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7681" name="Rectangle 2081">
            <a:extLst>
              <a:ext uri="{FF2B5EF4-FFF2-40B4-BE49-F238E27FC236}">
                <a16:creationId xmlns:a16="http://schemas.microsoft.com/office/drawing/2014/main" xmlns="" id="{C6C52853-3685-4011-8CD9-F9F6E246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713" y="788988"/>
            <a:ext cx="677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тыс.руб.</a:t>
            </a:r>
          </a:p>
        </p:txBody>
      </p:sp>
      <p:sp>
        <p:nvSpPr>
          <p:cNvPr id="27690" name="Line 2090">
            <a:extLst>
              <a:ext uri="{FF2B5EF4-FFF2-40B4-BE49-F238E27FC236}">
                <a16:creationId xmlns:a16="http://schemas.microsoft.com/office/drawing/2014/main" xmlns="" id="{5242B0A9-C032-4833-BEE5-4B9ADC47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3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исполнения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Старооскольского городского округа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за 2021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89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51BB4EB-E4BA-48D1-AB92-742F4404F5F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latin typeface="Times New Roman" panose="02020603050405020304" pitchFamily="18" charset="0"/>
              </a:rPr>
              <a:t>11 421 461,9 тыс.руб.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5137151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b="1" dirty="0" smtClean="0">
                <a:latin typeface="Times New Roman" panose="02020603050405020304" pitchFamily="18" charset="0"/>
              </a:rPr>
              <a:t>11 511 896,4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00" y="1809000"/>
            <a:ext cx="2790000" cy="1935000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неналоговые доходы- 3 836 842,5 тыс.руб.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62" y="4059000"/>
            <a:ext cx="2814638" cy="1929900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Безвозмездные </a:t>
            </a:r>
            <a:r>
              <a:rPr lang="ru-RU" altLang="ru-RU" sz="1800" b="1" dirty="0" smtClean="0"/>
              <a:t>поступления-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7 584 619,4 тыс.руб.</a:t>
            </a:r>
            <a:endParaRPr lang="ru-RU" altLang="ru-RU" sz="1800" b="1" dirty="0"/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87212" y="278047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5 454 723,0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967 481,5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1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813 797,3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550 296,3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1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575 000,8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321 307,2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3198" y="5857892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829 290,3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011EE901-B3DE-40F6-A7FF-BA208F24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92075"/>
            <a:ext cx="8915400" cy="566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Доходы бюджета Старооскольского городского округа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F86D5B31-9392-49A8-892D-363574428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175" y="681038"/>
            <a:ext cx="8915400" cy="3886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19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B8C6FAB-9D44-4534-989F-A88A863C07EF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A6C194B3-14FD-4F7D-8869-0019F920B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8" y="54927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1989" name="AutoShape 5">
            <a:extLst>
              <a:ext uri="{FF2B5EF4-FFF2-40B4-BE49-F238E27FC236}">
                <a16:creationId xmlns:a16="http://schemas.microsoft.com/office/drawing/2014/main" xmlns="" id="{39E61A7E-AD04-45C3-AE5B-28F891BD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647825"/>
            <a:ext cx="2341562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/>
              <a:t>Доходы бюджета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EFAD0F91-A48D-47E8-BDAF-B53BDF82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406775"/>
            <a:ext cx="2543175" cy="2670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Налоговые доходы – поступления в бюджет от уплаты налогов, установленных Налоговым кодексом РФ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41D978CB-E04C-4F47-A541-1EEC9C07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4238"/>
            <a:ext cx="25892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anose="02020603050405020304" pitchFamily="18" charset="0"/>
              </a:rPr>
              <a:t>Неналоговые доходы – поступления от уплаты пошлин и сборов, установленных законодательством РФ, штрафов за нарушение законодательства, доходов от использования и продажи имущества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xmlns="" id="{F27D7C35-4290-4DE1-A232-CE777CB9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02013"/>
            <a:ext cx="2752725" cy="264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Безвозмездные поступления - это поступления из бюджетов других уровней (межбюджетные трансферты) и финансовая помощь от физических и юридических лиц</a:t>
            </a:r>
            <a:r>
              <a:rPr lang="ru-RU" altLang="ru-RU" sz="16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xmlns="" id="{FFAF445D-987D-45D8-8EC4-1C79F12B17EA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291263" y="2346325"/>
            <a:ext cx="2047875" cy="676275"/>
          </a:xfrm>
          <a:prstGeom prst="curvedDownArrow">
            <a:avLst>
              <a:gd name="adj1" fmla="val 49208"/>
              <a:gd name="adj2" fmla="val 96397"/>
              <a:gd name="adj3" fmla="val 8341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5" name="AutoShape 11">
            <a:extLst>
              <a:ext uri="{FF2B5EF4-FFF2-40B4-BE49-F238E27FC236}">
                <a16:creationId xmlns:a16="http://schemas.microsoft.com/office/drawing/2014/main" xmlns="" id="{716B3EA0-E5C6-45FF-9F5C-ACFFBB1F9879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724025" y="2286000"/>
            <a:ext cx="1790700" cy="749300"/>
          </a:xfrm>
          <a:prstGeom prst="curvedUpArrow">
            <a:avLst>
              <a:gd name="adj1" fmla="val 33834"/>
              <a:gd name="adj2" fmla="val 72801"/>
              <a:gd name="adj3" fmla="val 7467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6" name="AutoShape 12">
            <a:extLst>
              <a:ext uri="{FF2B5EF4-FFF2-40B4-BE49-F238E27FC236}">
                <a16:creationId xmlns:a16="http://schemas.microsoft.com/office/drawing/2014/main" xmlns="" id="{C33B3867-C5B4-4B9A-9DC5-6D4841C9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832100"/>
            <a:ext cx="766763" cy="5699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3" grpId="0" animBg="1"/>
      <p:bldP spid="41995" grpId="0" animBg="1"/>
      <p:bldP spid="419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ED2B9562-59B2-4404-8C61-0A01FD20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107950"/>
            <a:ext cx="8915400" cy="396875"/>
          </a:xfrm>
        </p:spPr>
        <p:txBody>
          <a:bodyPr tIns="0" bIns="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Межбюджетные трансферты (безвозмездные поступления)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70B1280-F1B7-4249-BD04-621BB86E5A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2425" y="685800"/>
            <a:ext cx="7437438" cy="6794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Межбюджетные трансферты (безвозмездные поступления)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430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9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8BACAC05-42B8-45AB-90E5-50B70CC9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5270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52488" y="2470150"/>
            <a:ext cx="698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8163" algn="ctr" defTabSz="912813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xmlns="" id="{24BE139C-AA1E-48E9-AF4C-2071D0D1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498600"/>
            <a:ext cx="2341563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Формы межбюджетных трансфертов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xmlns="" id="{A8960DE4-EF93-4EC8-BDEF-E9ABCACE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592513"/>
            <a:ext cx="2801938" cy="2613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xmlns="" id="{8097EAF0-2B94-4CDB-961C-3B945366F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605213"/>
            <a:ext cx="3198812" cy="3221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Субвенции - бюджетные средства, предоставляемые бюджету другого уровня бюджетной системы РФ в целях финансового обеспечения расходных обязательств субъектов РФ и (или) муниципальных образований, возникающих при выполнении полномочий РФ,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</a:endParaRP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xmlns="" id="{BE16E543-6772-41C7-9FE2-6F4AE282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3602038"/>
            <a:ext cx="27289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Субсидии - бюджетные средства, предоставляемые бюджету другого уровня бюджетной системы РФ, в целях </a:t>
            </a:r>
            <a:r>
              <a:rPr lang="ru-RU" sz="1400" dirty="0" err="1">
                <a:latin typeface="+mn-lt"/>
              </a:rPr>
              <a:t>софинансирования</a:t>
            </a:r>
            <a:r>
              <a:rPr lang="ru-RU" sz="1400" dirty="0">
                <a:latin typeface="+mn-lt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:a16="http://schemas.microsoft.com/office/drawing/2014/main" xmlns="" id="{D0743CD4-140D-4E0F-B991-A4E576FAC4E4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95425" y="2260601"/>
            <a:ext cx="1957387" cy="722312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0" name="AutoShape 12">
            <a:extLst>
              <a:ext uri="{FF2B5EF4-FFF2-40B4-BE49-F238E27FC236}">
                <a16:creationId xmlns:a16="http://schemas.microsoft.com/office/drawing/2014/main" xmlns="" id="{EF5A9E5D-8E08-47D4-8B7B-A9D3FB7B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792413"/>
            <a:ext cx="766763" cy="6365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75000"/>
            </a:schemeClr>
          </a:solidFill>
          <a:ln w="158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1" name="AutoShape 13">
            <a:extLst>
              <a:ext uri="{FF2B5EF4-FFF2-40B4-BE49-F238E27FC236}">
                <a16:creationId xmlns:a16="http://schemas.microsoft.com/office/drawing/2014/main" xmlns="" id="{141E8B32-48E2-411B-8D4C-F279E0CA88B0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397625" y="2378075"/>
            <a:ext cx="219075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9" grpId="0" animBg="1"/>
      <p:bldP spid="43020" grpId="0" animBg="1"/>
      <p:bldP spid="43021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Легкий дым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E5EBB0"/>
      </a:accent4>
      <a:accent5>
        <a:srgbClr val="2A4F1C"/>
      </a:accent5>
      <a:accent6>
        <a:srgbClr val="455C19"/>
      </a:accent6>
      <a:hlink>
        <a:srgbClr val="6B9F25"/>
      </a:hlink>
      <a:folHlink>
        <a:srgbClr val="FBC583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21374</TotalTime>
  <Words>5945</Words>
  <Application>Microsoft Office PowerPoint</Application>
  <PresentationFormat>Лист A4 (210x297 мм)</PresentationFormat>
  <Paragraphs>1106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Легкий дым</vt:lpstr>
      <vt:lpstr>Слайд 1</vt:lpstr>
      <vt:lpstr>Слайд 2</vt:lpstr>
      <vt:lpstr>Что такое бюджет?</vt:lpstr>
      <vt:lpstr>Какие бывают бюджеты?</vt:lpstr>
      <vt:lpstr>Основы составления проекта бюджета Старооскольского городского округа</vt:lpstr>
      <vt:lpstr>Основные параметры исполнения бюджета Старооскольского  городского округа за 2021 год</vt:lpstr>
      <vt:lpstr>Основные параметры исполнения бюджета Старооскольского городского округа за 2021 год </vt:lpstr>
      <vt:lpstr>Доходы бюджета Старооскольского городского округа</vt:lpstr>
      <vt:lpstr>Межбюджетные трансферты (безвозмездные поступления) </vt:lpstr>
      <vt:lpstr>Доходная часть бюджета Старооскольского городского округа за 2021 год</vt:lpstr>
      <vt:lpstr>Исполнение расходов бюджета Старооскольского городского округа за 2021 год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Расходы бюджета Старооскольского городского округа на образование в 2021 году</vt:lpstr>
      <vt:lpstr>Исполнение расходов бюджета Старооскольского городского округа за 2021 год на культуру </vt:lpstr>
      <vt:lpstr>Расходы бюджета Старооскольского городского округа в 2021 году  на социальную политику</vt:lpstr>
      <vt:lpstr>Расходы бюджета Старооскольского городского округа на национальную экономику в 2021 году</vt:lpstr>
      <vt:lpstr>Расходы бюджета Старооскольского городского округа в 2021 году на жилищно-коммунальное хозяйство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</dc:title>
  <dc:creator>user</dc:creator>
  <cp:lastModifiedBy>alehina</cp:lastModifiedBy>
  <cp:revision>1614</cp:revision>
  <cp:lastPrinted>2021-04-19T08:41:32Z</cp:lastPrinted>
  <dcterms:created xsi:type="dcterms:W3CDTF">2013-10-23T10:56:41Z</dcterms:created>
  <dcterms:modified xsi:type="dcterms:W3CDTF">2022-05-13T09:21:38Z</dcterms:modified>
</cp:coreProperties>
</file>